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Lst>
  <p:notesMasterIdLst>
    <p:notesMasterId r:id="rId15"/>
  </p:notesMasterIdLst>
  <p:sldIdLst>
    <p:sldId id="280" r:id="rId3"/>
    <p:sldId id="257" r:id="rId4"/>
    <p:sldId id="307" r:id="rId5"/>
    <p:sldId id="315" r:id="rId6"/>
    <p:sldId id="292" r:id="rId7"/>
    <p:sldId id="316" r:id="rId8"/>
    <p:sldId id="320" r:id="rId9"/>
    <p:sldId id="318" r:id="rId10"/>
    <p:sldId id="309" r:id="rId11"/>
    <p:sldId id="314" r:id="rId12"/>
    <p:sldId id="295" r:id="rId13"/>
    <p:sldId id="29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2" d="100"/>
          <a:sy n="112" d="100"/>
        </p:scale>
        <p:origin x="5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C99106-B39E-4F9F-AD93-64DD3CE62331}" type="datetimeFigureOut">
              <a:rPr lang="en-GB" smtClean="0"/>
              <a:t>07/05/2025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4CB401-237F-4375-803E-AA095532E07E}" type="slidenum">
              <a:rPr lang="en-GB" smtClean="0"/>
              <a:t>‹#›</a:t>
            </a:fld>
            <a:endParaRPr lang="en-GB"/>
          </a:p>
        </p:txBody>
      </p:sp>
    </p:spTree>
    <p:extLst>
      <p:ext uri="{BB962C8B-B14F-4D97-AF65-F5344CB8AC3E}">
        <p14:creationId xmlns:p14="http://schemas.microsoft.com/office/powerpoint/2010/main" val="1127811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8B4A35-F049-47C6-ABE1-83BD19FCE97D}"/>
              </a:ext>
            </a:extLst>
          </p:cNvPr>
          <p:cNvSpPr>
            <a:spLocks noGrp="1"/>
          </p:cNvSpPr>
          <p:nvPr>
            <p:ph type="dt" sz="half" idx="10"/>
          </p:nvPr>
        </p:nvSpPr>
        <p:spPr/>
        <p:txBody>
          <a:bodyPr/>
          <a:lstStyle>
            <a:lvl1pPr>
              <a:defRPr/>
            </a:lvl1pPr>
          </a:lstStyle>
          <a:p>
            <a:pPr>
              <a:defRPr/>
            </a:pPr>
            <a:fld id="{E6E22362-6270-4CFA-8490-7878DF8F832C}" type="datetimeFigureOut">
              <a:rPr lang="en-GB"/>
              <a:pPr>
                <a:defRPr/>
              </a:pPr>
              <a:t>07/05/2025</a:t>
            </a:fld>
            <a:endParaRPr lang="en-GB"/>
          </a:p>
        </p:txBody>
      </p:sp>
      <p:sp>
        <p:nvSpPr>
          <p:cNvPr id="5" name="Footer Placeholder 4">
            <a:extLst>
              <a:ext uri="{FF2B5EF4-FFF2-40B4-BE49-F238E27FC236}">
                <a16:creationId xmlns:a16="http://schemas.microsoft.com/office/drawing/2014/main" id="{4E43CB5A-E42E-4C59-8453-647F75F0FFD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D5E2221-CB57-4534-89E8-BD4D79D4879E}"/>
              </a:ext>
            </a:extLst>
          </p:cNvPr>
          <p:cNvSpPr>
            <a:spLocks noGrp="1"/>
          </p:cNvSpPr>
          <p:nvPr>
            <p:ph type="sldNum" sz="quarter" idx="12"/>
          </p:nvPr>
        </p:nvSpPr>
        <p:spPr/>
        <p:txBody>
          <a:bodyPr/>
          <a:lstStyle>
            <a:lvl1pPr>
              <a:defRPr/>
            </a:lvl1pPr>
          </a:lstStyle>
          <a:p>
            <a:pPr>
              <a:defRPr/>
            </a:pPr>
            <a:fld id="{20B3BAE6-79FC-4B16-89BD-D9B74B8B0B1A}" type="slidenum">
              <a:rPr lang="en-GB"/>
              <a:pPr>
                <a:defRPr/>
              </a:pPr>
              <a:t>‹#›</a:t>
            </a:fld>
            <a:endParaRPr lang="en-GB"/>
          </a:p>
        </p:txBody>
      </p:sp>
    </p:spTree>
    <p:extLst>
      <p:ext uri="{BB962C8B-B14F-4D97-AF65-F5344CB8AC3E}">
        <p14:creationId xmlns:p14="http://schemas.microsoft.com/office/powerpoint/2010/main" val="1133484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1D425-6E08-E14D-C971-9DF1722E598D}"/>
              </a:ext>
            </a:extLst>
          </p:cNvPr>
          <p:cNvSpPr>
            <a:spLocks noGrp="1"/>
          </p:cNvSpPr>
          <p:nvPr>
            <p:ph type="dt" sz="half" idx="10"/>
          </p:nvPr>
        </p:nvSpPr>
        <p:spPr/>
        <p:txBody>
          <a:bodyPr/>
          <a:lstStyle>
            <a:lvl1pPr>
              <a:defRPr/>
            </a:lvl1pPr>
          </a:lstStyle>
          <a:p>
            <a:pPr>
              <a:defRPr/>
            </a:pPr>
            <a:fld id="{32A5A3D3-D052-42CD-BEA7-58239E959A14}" type="datetimeFigureOut">
              <a:rPr lang="en-GB"/>
              <a:pPr>
                <a:defRPr/>
              </a:pPr>
              <a:t>07/05/2025</a:t>
            </a:fld>
            <a:endParaRPr lang="en-GB"/>
          </a:p>
        </p:txBody>
      </p:sp>
      <p:sp>
        <p:nvSpPr>
          <p:cNvPr id="5" name="Footer Placeholder 4">
            <a:extLst>
              <a:ext uri="{FF2B5EF4-FFF2-40B4-BE49-F238E27FC236}">
                <a16:creationId xmlns:a16="http://schemas.microsoft.com/office/drawing/2014/main" id="{BB141D19-4463-A8EC-5430-FE1770188FD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431728-8241-6D64-E3AD-2A091A838C39}"/>
              </a:ext>
            </a:extLst>
          </p:cNvPr>
          <p:cNvSpPr>
            <a:spLocks noGrp="1"/>
          </p:cNvSpPr>
          <p:nvPr>
            <p:ph type="sldNum" sz="quarter" idx="12"/>
          </p:nvPr>
        </p:nvSpPr>
        <p:spPr/>
        <p:txBody>
          <a:bodyPr/>
          <a:lstStyle>
            <a:lvl1pPr>
              <a:defRPr/>
            </a:lvl1pPr>
          </a:lstStyle>
          <a:p>
            <a:fld id="{74BB97D7-001A-4B75-9BC6-C73918019261}" type="slidenum">
              <a:rPr lang="en-GB" altLang="en-US"/>
              <a:pPr/>
              <a:t>‹#›</a:t>
            </a:fld>
            <a:endParaRPr lang="en-GB" altLang="en-US"/>
          </a:p>
        </p:txBody>
      </p:sp>
    </p:spTree>
    <p:extLst>
      <p:ext uri="{BB962C8B-B14F-4D97-AF65-F5344CB8AC3E}">
        <p14:creationId xmlns:p14="http://schemas.microsoft.com/office/powerpoint/2010/main" val="407223878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24177CD-723A-4006-8242-98BF09A51495}"/>
              </a:ext>
            </a:extLst>
          </p:cNvPr>
          <p:cNvSpPr>
            <a:spLocks noGrp="1" noChangeArrowheads="1"/>
          </p:cNvSpPr>
          <p:nvPr>
            <p:ph type="title"/>
          </p:nvPr>
        </p:nvSpPr>
        <p:spPr bwMode="auto">
          <a:xfrm>
            <a:off x="838200" y="365127"/>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E7C0E429-03C8-4F3A-BD79-39C046B4F64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DDCF63C-EDF4-4669-89EF-06B446F1FCFA}"/>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6B032972-2C37-4E71-9A1C-3A37C679E4D9}" type="datetimeFigureOut">
              <a:rPr lang="en-GB"/>
              <a:pPr>
                <a:defRPr/>
              </a:pPr>
              <a:t>07/05/2025</a:t>
            </a:fld>
            <a:endParaRPr lang="en-GB"/>
          </a:p>
        </p:txBody>
      </p:sp>
      <p:sp>
        <p:nvSpPr>
          <p:cNvPr id="5" name="Footer Placeholder 4">
            <a:extLst>
              <a:ext uri="{FF2B5EF4-FFF2-40B4-BE49-F238E27FC236}">
                <a16:creationId xmlns:a16="http://schemas.microsoft.com/office/drawing/2014/main" id="{0D8D3C18-73A5-4F42-9CB8-DB8EE53763B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3766A272-E708-4EB5-8001-B00B66ED600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D4C7CB5-5C17-409E-B479-32C30330CB5C}" type="slidenum">
              <a:rPr lang="en-GB"/>
              <a:pPr>
                <a:defRPr/>
              </a:pPr>
              <a:t>‹#›</a:t>
            </a:fld>
            <a:endParaRPr lang="en-GB"/>
          </a:p>
        </p:txBody>
      </p:sp>
    </p:spTree>
    <p:extLst>
      <p:ext uri="{BB962C8B-B14F-4D97-AF65-F5344CB8AC3E}">
        <p14:creationId xmlns:p14="http://schemas.microsoft.com/office/powerpoint/2010/main" val="4196793318"/>
      </p:ext>
    </p:extLst>
  </p:cSld>
  <p:clrMap bg1="lt1" tx1="dk1" bg2="lt2" tx2="dk2" accent1="accent1" accent2="accent2" accent3="accent3" accent4="accent4" accent5="accent5" accent6="accent6" hlink="hlink" folHlink="folHlink"/>
  <p:sldLayoutIdLst>
    <p:sldLayoutId id="2147483661" r:id="rId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0E3D86-8790-0A9F-64EF-6F86B566152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37A756FD-44C6-6E1E-255B-6A038F12326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38F54249-B4A0-6F26-5C37-4EC5654C6701}"/>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5C99D3A-88C7-4A1C-B662-037E8D9F635C}" type="datetimeFigureOut">
              <a:rPr lang="en-GB"/>
              <a:pPr>
                <a:defRPr/>
              </a:pPr>
              <a:t>07/05/2025</a:t>
            </a:fld>
            <a:endParaRPr lang="en-GB"/>
          </a:p>
        </p:txBody>
      </p:sp>
      <p:sp>
        <p:nvSpPr>
          <p:cNvPr id="5" name="Footer Placeholder 4">
            <a:extLst>
              <a:ext uri="{FF2B5EF4-FFF2-40B4-BE49-F238E27FC236}">
                <a16:creationId xmlns:a16="http://schemas.microsoft.com/office/drawing/2014/main" id="{2BEBC790-A44C-D9EC-CF85-38743A31897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FCEF57D3-F197-10CC-09E8-E2684ABFCD2B}"/>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E40908D-9838-4F3A-B12E-6EE5D02BD264}" type="slidenum">
              <a:rPr lang="en-GB" altLang="en-US"/>
              <a:pPr/>
              <a:t>‹#›</a:t>
            </a:fld>
            <a:endParaRPr lang="en-GB" altLang="en-US"/>
          </a:p>
        </p:txBody>
      </p:sp>
    </p:spTree>
    <p:extLst>
      <p:ext uri="{BB962C8B-B14F-4D97-AF65-F5344CB8AC3E}">
        <p14:creationId xmlns:p14="http://schemas.microsoft.com/office/powerpoint/2010/main" val="2294358213"/>
      </p:ext>
    </p:extLst>
  </p:cSld>
  <p:clrMap bg1="lt1" tx1="dk1" bg2="lt2" tx2="dk2" accent1="accent1" accent2="accent2" accent3="accent3" accent4="accent4" accent5="accent5" accent6="accent6" hlink="hlink" folHlink="folHlink"/>
  <p:sldLayoutIdLst>
    <p:sldLayoutId id="2147483665"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mailto:imps@ouh.nhs.uk" TargetMode="External"/><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impsweb.co.uk/"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impsweb.co.uk/kidszone/firstpoint/"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hyperlink" Target="https://www.impsweb.co.uk/kidszone/firstpoint/"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www.impsweb.co.uk/"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mailto:imps@ouh.nhs.uk" TargetMode="External"/><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58952" y="506058"/>
            <a:ext cx="6894576" cy="783246"/>
          </a:xfrm>
        </p:spPr>
        <p:txBody>
          <a:bodyPr vert="horz" wrap="square" lIns="91440" tIns="45720" rIns="91440" bIns="45720" numCol="1" rtlCol="0" anchor="b" anchorCtr="0" compatLnSpc="1">
            <a:prstTxWarp prst="textNoShape">
              <a:avLst/>
            </a:prstTxWarp>
            <a:normAutofit fontScale="90000"/>
          </a:bodyPr>
          <a:lstStyle/>
          <a:p>
            <a:r>
              <a:rPr lang="en-US" sz="5400" dirty="0"/>
              <a:t>Design an advice centre</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884458" y="1427539"/>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3">
            <a:extLst>
              <a:ext uri="{FF2B5EF4-FFF2-40B4-BE49-F238E27FC236}">
                <a16:creationId xmlns:a16="http://schemas.microsoft.com/office/drawing/2014/main" id="{ACB0911E-0842-4CAB-E8B7-37ABC660D08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634487" y="2079723"/>
            <a:ext cx="2743530" cy="36057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group of children in a classroom&#10;&#10;Description automatically generated">
            <a:extLst>
              <a:ext uri="{FF2B5EF4-FFF2-40B4-BE49-F238E27FC236}">
                <a16:creationId xmlns:a16="http://schemas.microsoft.com/office/drawing/2014/main" id="{3E873B06-64DF-A534-0112-410E67DF72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3433" y="1795362"/>
            <a:ext cx="6186690" cy="4129440"/>
          </a:xfrm>
          <a:prstGeom prst="rect">
            <a:avLst/>
          </a:prstGeom>
        </p:spPr>
      </p:pic>
    </p:spTree>
    <p:extLst>
      <p:ext uri="{BB962C8B-B14F-4D97-AF65-F5344CB8AC3E}">
        <p14:creationId xmlns:p14="http://schemas.microsoft.com/office/powerpoint/2010/main" val="504519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97593" y="320035"/>
            <a:ext cx="6251110" cy="886754"/>
          </a:xfrm>
        </p:spPr>
        <p:txBody>
          <a:bodyPr vert="horz" lIns="91440" tIns="45720" rIns="91440" bIns="45720" numCol="1" rtlCol="0" anchor="b" anchorCtr="0" compatLnSpc="1">
            <a:prstTxWarp prst="textNoShape">
              <a:avLst/>
            </a:prstTxWarp>
            <a:normAutofit/>
          </a:bodyPr>
          <a:lstStyle/>
          <a:p>
            <a:r>
              <a:rPr lang="en-US" sz="5400" dirty="0"/>
              <a:t>Ask for help!</a:t>
            </a:r>
          </a:p>
        </p:txBody>
      </p:sp>
      <p:pic>
        <p:nvPicPr>
          <p:cNvPr id="7" name="Picture 6" descr="Portrait of boy">
            <a:extLst>
              <a:ext uri="{FF2B5EF4-FFF2-40B4-BE49-F238E27FC236}">
                <a16:creationId xmlns:a16="http://schemas.microsoft.com/office/drawing/2014/main" id="{98558481-F680-2D55-3F20-BAD5EB78F1F1}"/>
              </a:ext>
            </a:extLst>
          </p:cNvPr>
          <p:cNvPicPr>
            <a:picLocks noChangeAspect="1"/>
          </p:cNvPicPr>
          <p:nvPr/>
        </p:nvPicPr>
        <p:blipFill rotWithShape="1">
          <a:blip r:embed="rId2">
            <a:extLst>
              <a:ext uri="{28A0092B-C50C-407E-A947-70E740481C1C}">
                <a14:useLocalDpi xmlns:a14="http://schemas.microsoft.com/office/drawing/2010/main" val="0"/>
              </a:ext>
            </a:extLst>
          </a:blip>
          <a:srcRect l="25210" r="29459"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40"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297592" y="1206789"/>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C0BBA44-52CA-BECB-84AD-49466EE2D35F}"/>
              </a:ext>
            </a:extLst>
          </p:cNvPr>
          <p:cNvSpPr txBox="1"/>
          <p:nvPr/>
        </p:nvSpPr>
        <p:spPr>
          <a:xfrm>
            <a:off x="4657345" y="1390113"/>
            <a:ext cx="7320482" cy="3483864"/>
          </a:xfrm>
          <a:prstGeom prst="rect">
            <a:avLst/>
          </a:prstGeom>
        </p:spPr>
        <p:txBody>
          <a:bodyPr vert="horz" lIns="91440" tIns="45720" rIns="91440" bIns="45720" rtlCol="0">
            <a:noAutofit/>
          </a:bodyPr>
          <a:lstStyle/>
          <a:p>
            <a:pPr fontAlgn="auto">
              <a:lnSpc>
                <a:spcPct val="150000"/>
              </a:lnSpc>
              <a:spcBef>
                <a:spcPts val="0"/>
              </a:spcBef>
              <a:spcAft>
                <a:spcPts val="600"/>
              </a:spcAft>
              <a:defRPr/>
            </a:pPr>
            <a:r>
              <a:rPr lang="en-US" sz="2000" dirty="0">
                <a:latin typeface="Calibri Light" panose="020F0302020204030204" pitchFamily="34" charset="0"/>
                <a:cs typeface="Calibri Light" panose="020F0302020204030204" pitchFamily="34" charset="0"/>
              </a:rPr>
              <a:t>Don’t forget to ask for help if you are worried or  frightened about anything or if you think one of your friends is having problems.</a:t>
            </a:r>
          </a:p>
          <a:p>
            <a:pPr fontAlgn="auto">
              <a:lnSpc>
                <a:spcPct val="90000"/>
              </a:lnSpc>
              <a:spcBef>
                <a:spcPts val="0"/>
              </a:spcBef>
              <a:spcAft>
                <a:spcPts val="600"/>
              </a:spcAft>
              <a:defRPr/>
            </a:pPr>
            <a:endParaRPr lang="en-US" sz="2000" b="1" dirty="0">
              <a:latin typeface="Calibri Light" panose="020F0302020204030204" pitchFamily="34" charset="0"/>
              <a:cs typeface="Calibri Light" panose="020F0302020204030204" pitchFamily="34" charset="0"/>
            </a:endParaRPr>
          </a:p>
          <a:p>
            <a:pPr fontAlgn="auto">
              <a:lnSpc>
                <a:spcPct val="90000"/>
              </a:lnSpc>
              <a:spcBef>
                <a:spcPts val="0"/>
              </a:spcBef>
              <a:spcAft>
                <a:spcPts val="600"/>
              </a:spcAft>
              <a:defRPr/>
            </a:pPr>
            <a:r>
              <a:rPr lang="en-US" sz="2000" b="1" dirty="0">
                <a:latin typeface="Calibri Light" panose="020F0302020204030204" pitchFamily="34" charset="0"/>
                <a:cs typeface="Calibri Light" panose="020F0302020204030204" pitchFamily="34" charset="0"/>
              </a:rPr>
              <a:t>Places to go for help:</a:t>
            </a:r>
          </a:p>
          <a:p>
            <a:pPr marL="57150" fontAlgn="auto">
              <a:lnSpc>
                <a:spcPct val="150000"/>
              </a:lnSpc>
              <a:spcBef>
                <a:spcPts val="0"/>
              </a:spcBef>
              <a:spcAft>
                <a:spcPts val="600"/>
              </a:spcAft>
              <a:defRPr/>
            </a:pPr>
            <a:r>
              <a:rPr lang="en-US" sz="2000" dirty="0">
                <a:latin typeface="Calibri Light" panose="020F0302020204030204" pitchFamily="34" charset="0"/>
                <a:cs typeface="Calibri Light" panose="020F0302020204030204" pitchFamily="34" charset="0"/>
              </a:rPr>
              <a:t>Talk to your teacher or a trusted adult. </a:t>
            </a:r>
          </a:p>
          <a:p>
            <a:pPr marL="57150" fontAlgn="auto">
              <a:lnSpc>
                <a:spcPct val="150000"/>
              </a:lnSpc>
              <a:spcBef>
                <a:spcPts val="0"/>
              </a:spcBef>
              <a:spcAft>
                <a:spcPts val="600"/>
              </a:spcAft>
              <a:defRPr/>
            </a:pPr>
            <a:r>
              <a:rPr lang="en-US" sz="2000" dirty="0">
                <a:latin typeface="Calibri Light" panose="020F0302020204030204" pitchFamily="34" charset="0"/>
                <a:cs typeface="Calibri Light" panose="020F0302020204030204" pitchFamily="34" charset="0"/>
              </a:rPr>
              <a:t>Go to </a:t>
            </a:r>
            <a:r>
              <a:rPr lang="en-US" sz="2000" dirty="0" err="1">
                <a:latin typeface="Calibri Light" panose="020F0302020204030204" pitchFamily="34" charset="0"/>
                <a:cs typeface="Calibri Light" panose="020F0302020204030204" pitchFamily="34" charset="0"/>
              </a:rPr>
              <a:t>FirstPoint</a:t>
            </a:r>
            <a:r>
              <a:rPr lang="en-US" sz="2000" dirty="0">
                <a:latin typeface="Calibri Light" panose="020F0302020204030204" pitchFamily="34" charset="0"/>
                <a:cs typeface="Calibri Light" panose="020F0302020204030204" pitchFamily="34" charset="0"/>
              </a:rPr>
              <a:t>  for advice and support.</a:t>
            </a:r>
          </a:p>
          <a:p>
            <a:pPr marL="57150" fontAlgn="auto">
              <a:lnSpc>
                <a:spcPct val="150000"/>
              </a:lnSpc>
              <a:spcBef>
                <a:spcPts val="0"/>
              </a:spcBef>
              <a:spcAft>
                <a:spcPts val="600"/>
              </a:spcAft>
              <a:defRPr/>
            </a:pPr>
            <a:r>
              <a:rPr lang="en-US" sz="2000" dirty="0">
                <a:latin typeface="Calibri Light" panose="020F0302020204030204" pitchFamily="34" charset="0"/>
                <a:cs typeface="Calibri Light" panose="020F0302020204030204" pitchFamily="34" charset="0"/>
              </a:rPr>
              <a:t>Talk to the school nurse.</a:t>
            </a:r>
          </a:p>
          <a:p>
            <a:pPr marL="57150" fontAlgn="auto">
              <a:lnSpc>
                <a:spcPct val="150000"/>
              </a:lnSpc>
              <a:spcBef>
                <a:spcPts val="0"/>
              </a:spcBef>
              <a:spcAft>
                <a:spcPts val="600"/>
              </a:spcAft>
              <a:defRPr/>
            </a:pPr>
            <a:r>
              <a:rPr lang="en-US" sz="2000" dirty="0">
                <a:latin typeface="Calibri Light" panose="020F0302020204030204" pitchFamily="34" charset="0"/>
                <a:cs typeface="Calibri Light" panose="020F0302020204030204" pitchFamily="34" charset="0"/>
              </a:rPr>
              <a:t>Telephone or chat to a helpline (details found on </a:t>
            </a:r>
            <a:r>
              <a:rPr lang="en-US" sz="2000" dirty="0" err="1">
                <a:latin typeface="Calibri Light" panose="020F0302020204030204" pitchFamily="34" charset="0"/>
                <a:cs typeface="Calibri Light" panose="020F0302020204030204" pitchFamily="34" charset="0"/>
              </a:rPr>
              <a:t>FirstPoint</a:t>
            </a:r>
            <a:r>
              <a:rPr lang="en-US" sz="2000" dirty="0">
                <a:latin typeface="Calibri Light" panose="020F0302020204030204" pitchFamily="34" charset="0"/>
                <a:cs typeface="Calibri Light" panose="020F0302020204030204" pitchFamily="34" charset="0"/>
              </a:rPr>
              <a:t>)</a:t>
            </a:r>
          </a:p>
          <a:p>
            <a:pPr fontAlgn="auto">
              <a:lnSpc>
                <a:spcPct val="150000"/>
              </a:lnSpc>
              <a:spcBef>
                <a:spcPts val="0"/>
              </a:spcBef>
              <a:spcAft>
                <a:spcPts val="600"/>
              </a:spcAft>
              <a:defRPr/>
            </a:pPr>
            <a:r>
              <a:rPr lang="en-US" sz="2000" dirty="0">
                <a:latin typeface="Calibri Light" panose="020F0302020204030204" pitchFamily="34" charset="0"/>
                <a:cs typeface="Calibri Light" panose="020F0302020204030204" pitchFamily="34" charset="0"/>
              </a:rPr>
              <a:t>The most important thing to remember is that you are not the only person to be worried by this issue. It has happened to someone else before.</a:t>
            </a:r>
          </a:p>
          <a:p>
            <a:pPr fontAlgn="auto">
              <a:lnSpc>
                <a:spcPct val="90000"/>
              </a:lnSpc>
              <a:spcBef>
                <a:spcPts val="0"/>
              </a:spcBef>
              <a:spcAft>
                <a:spcPts val="600"/>
              </a:spcAft>
              <a:defRPr/>
            </a:pPr>
            <a:br>
              <a:rPr lang="en-US" dirty="0">
                <a:latin typeface="+mj-lt"/>
              </a:rPr>
            </a:br>
            <a:endParaRPr lang="en-US" dirty="0">
              <a:latin typeface="+mj-lt"/>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
        <p:nvSpPr>
          <p:cNvPr id="9" name="TextBox 8">
            <a:extLst>
              <a:ext uri="{FF2B5EF4-FFF2-40B4-BE49-F238E27FC236}">
                <a16:creationId xmlns:a16="http://schemas.microsoft.com/office/drawing/2014/main" id="{8D0C285E-7A0F-67EC-6612-40194320932C}"/>
              </a:ext>
            </a:extLst>
          </p:cNvPr>
          <p:cNvSpPr txBox="1"/>
          <p:nvPr/>
        </p:nvSpPr>
        <p:spPr>
          <a:xfrm>
            <a:off x="214173" y="4385912"/>
            <a:ext cx="4097851" cy="1200329"/>
          </a:xfrm>
          <a:prstGeom prst="rect">
            <a:avLst/>
          </a:prstGeom>
          <a:noFill/>
        </p:spPr>
        <p:txBody>
          <a:bodyPr wrap="square" rtlCol="0">
            <a:spAutoFit/>
          </a:bodyPr>
          <a:lstStyle/>
          <a:p>
            <a:r>
              <a:rPr lang="en-US" sz="3600" b="1" dirty="0">
                <a:solidFill>
                  <a:schemeClr val="bg1"/>
                </a:solidFill>
                <a:latin typeface="+mj-lt"/>
              </a:rPr>
              <a:t>Talk to someone and share your worries.</a:t>
            </a:r>
            <a:endParaRPr lang="en-GB" sz="3600" b="1" dirty="0">
              <a:solidFill>
                <a:schemeClr val="bg1"/>
              </a:solidFill>
            </a:endParaRPr>
          </a:p>
        </p:txBody>
      </p:sp>
    </p:spTree>
    <p:extLst>
      <p:ext uri="{BB962C8B-B14F-4D97-AF65-F5344CB8AC3E}">
        <p14:creationId xmlns:p14="http://schemas.microsoft.com/office/powerpoint/2010/main" val="18336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6" presetClass="emph" presetSubtype="0" fill="hold" nodeType="clickEffect">
                                  <p:stCondLst>
                                    <p:cond delay="0"/>
                                  </p:stCondLst>
                                  <p:childTnLst>
                                    <p:animEffect transition="out" filter="fade">
                                      <p:cBhvr>
                                        <p:cTn id="32" dur="500" tmFilter="0, 0; .2, .5; .8, .5; 1, 0"/>
                                        <p:tgtEl>
                                          <p:spTgt spid="9">
                                            <p:txEl>
                                              <p:pRg st="0" end="0"/>
                                            </p:txEl>
                                          </p:spTgt>
                                        </p:tgtEl>
                                      </p:cBhvr>
                                    </p:animEffect>
                                    <p:animScale>
                                      <p:cBhvr>
                                        <p:cTn id="33" dur="250" autoRev="1" fill="hold"/>
                                        <p:tgtEl>
                                          <p:spTgt spid="9">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58952" y="461772"/>
            <a:ext cx="6894576" cy="1783080"/>
          </a:xfrm>
        </p:spPr>
        <p:txBody>
          <a:bodyPr vert="horz" wrap="square" lIns="91440" tIns="45720" rIns="91440" bIns="45720" numCol="1" rtlCol="0" anchor="b" anchorCtr="0" compatLnSpc="1">
            <a:prstTxWarp prst="textNoShape">
              <a:avLst/>
            </a:prstTxWarp>
            <a:normAutofit/>
          </a:bodyPr>
          <a:lstStyle/>
          <a:p>
            <a:r>
              <a:rPr lang="en-US" sz="5400" dirty="0"/>
              <a:t>Thank you</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148"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792454" y="5466588"/>
            <a:ext cx="837972" cy="110145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F9EE7AD8-564D-7B6B-53A1-5F602D88538D}"/>
              </a:ext>
            </a:extLst>
          </p:cNvPr>
          <p:cNvSpPr txBox="1"/>
          <p:nvPr/>
        </p:nvSpPr>
        <p:spPr>
          <a:xfrm>
            <a:off x="640080" y="3127246"/>
            <a:ext cx="8493572" cy="1200329"/>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altLang="en-US" sz="3600" b="0" i="0" u="none" strike="noStrike" kern="1200" cap="none" spc="0" normalizeH="0" baseline="0" noProof="0" dirty="0">
                <a:ln>
                  <a:noFill/>
                </a:ln>
                <a:solidFill>
                  <a:prstClr val="black"/>
                </a:solidFill>
                <a:effectLst/>
                <a:uLnTx/>
                <a:uFillTx/>
                <a:latin typeface="Calibri" panose="020F0502020204030204"/>
                <a:ea typeface="+mn-ea"/>
                <a:cs typeface="+mn-cs"/>
              </a:rPr>
              <a:t>Don’t forget to let I.M.P.S. know all about your missions! </a:t>
            </a:r>
            <a:r>
              <a:rPr lang="en-GB" altLang="en-US" sz="3600" dirty="0">
                <a:solidFill>
                  <a:prstClr val="black"/>
                </a:solidFill>
                <a:latin typeface="Calibri" panose="020F0502020204030204"/>
              </a:rPr>
              <a:t>e</a:t>
            </a:r>
            <a:r>
              <a:rPr kumimoji="0" lang="en-GB" altLang="en-US" sz="3600" b="0" i="0" u="none" strike="noStrike" kern="1200" cap="none" spc="0" normalizeH="0" baseline="0" noProof="0" dirty="0">
                <a:ln>
                  <a:noFill/>
                </a:ln>
                <a:solidFill>
                  <a:prstClr val="black"/>
                </a:solidFill>
                <a:effectLst/>
                <a:uLnTx/>
                <a:uFillTx/>
                <a:latin typeface="Calibri" panose="020F0502020204030204"/>
                <a:ea typeface="+mn-ea"/>
                <a:cs typeface="+mn-cs"/>
              </a:rPr>
              <a:t>mail: </a:t>
            </a:r>
            <a:r>
              <a:rPr kumimoji="0" lang="en-GB" altLang="en-US" sz="3600" b="0" i="0" u="none" strike="noStrike" kern="1200" cap="none" spc="0" normalizeH="0" baseline="0" noProof="0" dirty="0" err="1">
                <a:ln>
                  <a:noFill/>
                </a:ln>
                <a:solidFill>
                  <a:prstClr val="black"/>
                </a:solidFill>
                <a:effectLst/>
                <a:uLnTx/>
                <a:uFillTx/>
                <a:latin typeface="Calibri" panose="020F0502020204030204"/>
                <a:hlinkClick r:id="rId3"/>
              </a:rPr>
              <a:t>im</a:t>
            </a:r>
            <a:r>
              <a:rPr lang="en-GB" altLang="en-US" sz="3600" dirty="0">
                <a:solidFill>
                  <a:prstClr val="black"/>
                </a:solidFill>
                <a:latin typeface="Calibri" panose="020F0502020204030204"/>
                <a:hlinkClick r:id="rId3"/>
              </a:rPr>
              <a:t>ps@ouh.nhs.uk</a:t>
            </a:r>
            <a:r>
              <a:rPr lang="en-GB" altLang="en-US" sz="3600" dirty="0">
                <a:solidFill>
                  <a:prstClr val="black"/>
                </a:solidFill>
                <a:latin typeface="Calibri" panose="020F0502020204030204"/>
              </a:rPr>
              <a:t> </a:t>
            </a:r>
            <a:endParaRPr kumimoji="0" lang="en-GB" alt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433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B1C931C-71BF-F67B-442D-249B5FAB0E78}"/>
              </a:ext>
            </a:extLst>
          </p:cNvPr>
          <p:cNvPicPr>
            <a:picLocks noGrp="1" noChangeAspect="1"/>
          </p:cNvPicPr>
          <p:nvPr>
            <p:ph idx="1"/>
          </p:nvPr>
        </p:nvPicPr>
        <p:blipFill>
          <a:blip r:embed="rId2"/>
          <a:stretch>
            <a:fillRect/>
          </a:stretch>
        </p:blipFill>
        <p:spPr>
          <a:xfrm>
            <a:off x="3878980" y="1089610"/>
            <a:ext cx="4109987" cy="5397782"/>
          </a:xfrm>
          <a:prstGeom prst="rect">
            <a:avLst/>
          </a:prstGeom>
        </p:spPr>
      </p:pic>
    </p:spTree>
    <p:extLst>
      <p:ext uri="{BB962C8B-B14F-4D97-AF65-F5344CB8AC3E}">
        <p14:creationId xmlns:p14="http://schemas.microsoft.com/office/powerpoint/2010/main" val="1007270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4">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38CB78E-FAE2-53EB-B79F-FC3AB7BB3B3F}"/>
              </a:ext>
            </a:extLst>
          </p:cNvPr>
          <p:cNvSpPr>
            <a:spLocks noGrp="1"/>
          </p:cNvSpPr>
          <p:nvPr>
            <p:ph type="title"/>
          </p:nvPr>
        </p:nvSpPr>
        <p:spPr>
          <a:xfrm>
            <a:off x="5759354" y="457202"/>
            <a:ext cx="5337271" cy="1835911"/>
          </a:xfrm>
        </p:spPr>
        <p:txBody>
          <a:bodyPr anchor="b">
            <a:normAutofit/>
          </a:bodyPr>
          <a:lstStyle/>
          <a:p>
            <a:r>
              <a:rPr lang="en-GB" sz="5400" dirty="0">
                <a:solidFill>
                  <a:srgbClr val="FFFFFF"/>
                </a:solidFill>
              </a:rPr>
              <a:t>Welcome to the I.M.P.S. team! </a:t>
            </a:r>
          </a:p>
        </p:txBody>
      </p:sp>
      <p:sp>
        <p:nvSpPr>
          <p:cNvPr id="27" name="sketch line">
            <a:extLst>
              <a:ext uri="{FF2B5EF4-FFF2-40B4-BE49-F238E27FC236}">
                <a16:creationId xmlns:a16="http://schemas.microsoft.com/office/drawing/2014/main" id="{49B530FE-A87D-41A0-A920-ADC6539E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353" y="2560829"/>
            <a:ext cx="5029200" cy="18288"/>
          </a:xfrm>
          <a:custGeom>
            <a:avLst/>
            <a:gdLst>
              <a:gd name="connsiteX0" fmla="*/ 0 w 5029200"/>
              <a:gd name="connsiteY0" fmla="*/ 0 h 18288"/>
              <a:gd name="connsiteX1" fmla="*/ 528066 w 5029200"/>
              <a:gd name="connsiteY1" fmla="*/ 0 h 18288"/>
              <a:gd name="connsiteX2" fmla="*/ 1207008 w 5029200"/>
              <a:gd name="connsiteY2" fmla="*/ 0 h 18288"/>
              <a:gd name="connsiteX3" fmla="*/ 1785366 w 5029200"/>
              <a:gd name="connsiteY3" fmla="*/ 0 h 18288"/>
              <a:gd name="connsiteX4" fmla="*/ 2313432 w 5029200"/>
              <a:gd name="connsiteY4" fmla="*/ 0 h 18288"/>
              <a:gd name="connsiteX5" fmla="*/ 2992374 w 5029200"/>
              <a:gd name="connsiteY5" fmla="*/ 0 h 18288"/>
              <a:gd name="connsiteX6" fmla="*/ 3621024 w 5029200"/>
              <a:gd name="connsiteY6" fmla="*/ 0 h 18288"/>
              <a:gd name="connsiteX7" fmla="*/ 4249674 w 5029200"/>
              <a:gd name="connsiteY7" fmla="*/ 0 h 18288"/>
              <a:gd name="connsiteX8" fmla="*/ 5029200 w 5029200"/>
              <a:gd name="connsiteY8" fmla="*/ 0 h 18288"/>
              <a:gd name="connsiteX9" fmla="*/ 5029200 w 5029200"/>
              <a:gd name="connsiteY9" fmla="*/ 18288 h 18288"/>
              <a:gd name="connsiteX10" fmla="*/ 4501134 w 5029200"/>
              <a:gd name="connsiteY10" fmla="*/ 18288 h 18288"/>
              <a:gd name="connsiteX11" fmla="*/ 4023360 w 5029200"/>
              <a:gd name="connsiteY11" fmla="*/ 18288 h 18288"/>
              <a:gd name="connsiteX12" fmla="*/ 3344418 w 5029200"/>
              <a:gd name="connsiteY12" fmla="*/ 18288 h 18288"/>
              <a:gd name="connsiteX13" fmla="*/ 2816352 w 5029200"/>
              <a:gd name="connsiteY13" fmla="*/ 18288 h 18288"/>
              <a:gd name="connsiteX14" fmla="*/ 2137410 w 5029200"/>
              <a:gd name="connsiteY14" fmla="*/ 18288 h 18288"/>
              <a:gd name="connsiteX15" fmla="*/ 1408176 w 5029200"/>
              <a:gd name="connsiteY15" fmla="*/ 18288 h 18288"/>
              <a:gd name="connsiteX16" fmla="*/ 829818 w 5029200"/>
              <a:gd name="connsiteY16" fmla="*/ 18288 h 18288"/>
              <a:gd name="connsiteX17" fmla="*/ 0 w 5029200"/>
              <a:gd name="connsiteY17" fmla="*/ 18288 h 18288"/>
              <a:gd name="connsiteX18" fmla="*/ 0 w 5029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29200" h="18288" fill="none" extrusionOk="0">
                <a:moveTo>
                  <a:pt x="0" y="0"/>
                </a:moveTo>
                <a:cubicBezTo>
                  <a:pt x="142937" y="1696"/>
                  <a:pt x="371859" y="12840"/>
                  <a:pt x="528066" y="0"/>
                </a:cubicBezTo>
                <a:cubicBezTo>
                  <a:pt x="684273" y="-12840"/>
                  <a:pt x="928949" y="-5725"/>
                  <a:pt x="1207008" y="0"/>
                </a:cubicBezTo>
                <a:cubicBezTo>
                  <a:pt x="1485067" y="5725"/>
                  <a:pt x="1562886" y="-21331"/>
                  <a:pt x="1785366" y="0"/>
                </a:cubicBezTo>
                <a:cubicBezTo>
                  <a:pt x="2007846" y="21331"/>
                  <a:pt x="2056226" y="25221"/>
                  <a:pt x="2313432" y="0"/>
                </a:cubicBezTo>
                <a:cubicBezTo>
                  <a:pt x="2570638" y="-25221"/>
                  <a:pt x="2732455" y="16294"/>
                  <a:pt x="2992374" y="0"/>
                </a:cubicBezTo>
                <a:cubicBezTo>
                  <a:pt x="3252293" y="-16294"/>
                  <a:pt x="3319267" y="-29774"/>
                  <a:pt x="3621024" y="0"/>
                </a:cubicBezTo>
                <a:cubicBezTo>
                  <a:pt x="3922781" y="29774"/>
                  <a:pt x="3998107" y="-1004"/>
                  <a:pt x="4249674" y="0"/>
                </a:cubicBezTo>
                <a:cubicBezTo>
                  <a:pt x="4501241" y="1004"/>
                  <a:pt x="4792523" y="-4510"/>
                  <a:pt x="5029200" y="0"/>
                </a:cubicBezTo>
                <a:cubicBezTo>
                  <a:pt x="5029730" y="6954"/>
                  <a:pt x="5029934" y="12839"/>
                  <a:pt x="5029200" y="18288"/>
                </a:cubicBezTo>
                <a:cubicBezTo>
                  <a:pt x="4805432" y="23154"/>
                  <a:pt x="4715801" y="17034"/>
                  <a:pt x="4501134" y="18288"/>
                </a:cubicBezTo>
                <a:cubicBezTo>
                  <a:pt x="4286467" y="19542"/>
                  <a:pt x="4193719" y="41701"/>
                  <a:pt x="4023360" y="18288"/>
                </a:cubicBezTo>
                <a:cubicBezTo>
                  <a:pt x="3853001" y="-5125"/>
                  <a:pt x="3676466" y="16909"/>
                  <a:pt x="3344418" y="18288"/>
                </a:cubicBezTo>
                <a:cubicBezTo>
                  <a:pt x="3012370" y="19667"/>
                  <a:pt x="2945824" y="14410"/>
                  <a:pt x="2816352" y="18288"/>
                </a:cubicBezTo>
                <a:cubicBezTo>
                  <a:pt x="2686880" y="22166"/>
                  <a:pt x="2438351" y="13507"/>
                  <a:pt x="2137410" y="18288"/>
                </a:cubicBezTo>
                <a:cubicBezTo>
                  <a:pt x="1836469" y="23069"/>
                  <a:pt x="1581391" y="46111"/>
                  <a:pt x="1408176" y="18288"/>
                </a:cubicBezTo>
                <a:cubicBezTo>
                  <a:pt x="1234961" y="-9535"/>
                  <a:pt x="1040489" y="-7495"/>
                  <a:pt x="829818" y="18288"/>
                </a:cubicBezTo>
                <a:cubicBezTo>
                  <a:pt x="619147" y="44071"/>
                  <a:pt x="238626" y="37568"/>
                  <a:pt x="0" y="18288"/>
                </a:cubicBezTo>
                <a:cubicBezTo>
                  <a:pt x="-570" y="9279"/>
                  <a:pt x="132" y="5100"/>
                  <a:pt x="0" y="0"/>
                </a:cubicBezTo>
                <a:close/>
              </a:path>
              <a:path w="5029200" h="18288" stroke="0" extrusionOk="0">
                <a:moveTo>
                  <a:pt x="0" y="0"/>
                </a:moveTo>
                <a:cubicBezTo>
                  <a:pt x="165412" y="-21137"/>
                  <a:pt x="322344" y="-21985"/>
                  <a:pt x="578358" y="0"/>
                </a:cubicBezTo>
                <a:cubicBezTo>
                  <a:pt x="834372" y="21985"/>
                  <a:pt x="907099" y="-19195"/>
                  <a:pt x="1056132" y="0"/>
                </a:cubicBezTo>
                <a:cubicBezTo>
                  <a:pt x="1205165" y="19195"/>
                  <a:pt x="1612834" y="-24928"/>
                  <a:pt x="1785366" y="0"/>
                </a:cubicBezTo>
                <a:cubicBezTo>
                  <a:pt x="1957898" y="24928"/>
                  <a:pt x="2149044" y="19108"/>
                  <a:pt x="2363724" y="0"/>
                </a:cubicBezTo>
                <a:cubicBezTo>
                  <a:pt x="2578404" y="-19108"/>
                  <a:pt x="2759981" y="-21788"/>
                  <a:pt x="2942082" y="0"/>
                </a:cubicBezTo>
                <a:cubicBezTo>
                  <a:pt x="3124183" y="21788"/>
                  <a:pt x="3482217" y="8836"/>
                  <a:pt x="3671316" y="0"/>
                </a:cubicBezTo>
                <a:cubicBezTo>
                  <a:pt x="3860415" y="-8836"/>
                  <a:pt x="4058665" y="-25048"/>
                  <a:pt x="4199382" y="0"/>
                </a:cubicBezTo>
                <a:cubicBezTo>
                  <a:pt x="4340099" y="25048"/>
                  <a:pt x="4735096" y="-22088"/>
                  <a:pt x="5029200" y="0"/>
                </a:cubicBezTo>
                <a:cubicBezTo>
                  <a:pt x="5028517" y="5414"/>
                  <a:pt x="5028480" y="12510"/>
                  <a:pt x="5029200" y="18288"/>
                </a:cubicBezTo>
                <a:cubicBezTo>
                  <a:pt x="4891577" y="31493"/>
                  <a:pt x="4684146" y="-2509"/>
                  <a:pt x="4501134" y="18288"/>
                </a:cubicBezTo>
                <a:cubicBezTo>
                  <a:pt x="4318122" y="39085"/>
                  <a:pt x="4030703" y="3672"/>
                  <a:pt x="3872484" y="18288"/>
                </a:cubicBezTo>
                <a:cubicBezTo>
                  <a:pt x="3714265" y="32905"/>
                  <a:pt x="3546134" y="7501"/>
                  <a:pt x="3294126" y="18288"/>
                </a:cubicBezTo>
                <a:cubicBezTo>
                  <a:pt x="3042118" y="29075"/>
                  <a:pt x="2912116" y="11153"/>
                  <a:pt x="2564892" y="18288"/>
                </a:cubicBezTo>
                <a:cubicBezTo>
                  <a:pt x="2217668" y="25423"/>
                  <a:pt x="2095118" y="11659"/>
                  <a:pt x="1835658" y="18288"/>
                </a:cubicBezTo>
                <a:cubicBezTo>
                  <a:pt x="1576198" y="24917"/>
                  <a:pt x="1500897" y="19889"/>
                  <a:pt x="1307592" y="18288"/>
                </a:cubicBezTo>
                <a:cubicBezTo>
                  <a:pt x="1114287" y="16687"/>
                  <a:pt x="961527" y="47453"/>
                  <a:pt x="678942" y="18288"/>
                </a:cubicBezTo>
                <a:cubicBezTo>
                  <a:pt x="396357" y="-10877"/>
                  <a:pt x="271066" y="23005"/>
                  <a:pt x="0" y="18288"/>
                </a:cubicBezTo>
                <a:cubicBezTo>
                  <a:pt x="-306" y="11061"/>
                  <a:pt x="-655" y="7751"/>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393BFAA-CAE5-1704-89F9-54E200E5C43D}"/>
              </a:ext>
            </a:extLst>
          </p:cNvPr>
          <p:cNvSpPr>
            <a:spLocks noGrp="1"/>
          </p:cNvSpPr>
          <p:nvPr>
            <p:ph idx="1"/>
          </p:nvPr>
        </p:nvSpPr>
        <p:spPr>
          <a:xfrm>
            <a:off x="5759355" y="2798065"/>
            <a:ext cx="5461095" cy="3417611"/>
          </a:xfrm>
        </p:spPr>
        <p:txBody>
          <a:bodyPr anchor="t">
            <a:normAutofit/>
          </a:bodyPr>
          <a:lstStyle/>
          <a:p>
            <a:pPr marL="0" indent="0">
              <a:buNone/>
            </a:pPr>
            <a:r>
              <a:rPr lang="en-GB" sz="1700" dirty="0">
                <a:solidFill>
                  <a:srgbClr val="FFFFFF"/>
                </a:solidFill>
              </a:rPr>
              <a:t>Now you are in year 6 you automatically become a member of the I.M.P.S. team!</a:t>
            </a:r>
          </a:p>
          <a:p>
            <a:pPr marL="0" indent="0">
              <a:buNone/>
            </a:pPr>
            <a:r>
              <a:rPr lang="en-GB" sz="1700" dirty="0">
                <a:solidFill>
                  <a:srgbClr val="FFFFFF"/>
                </a:solidFill>
              </a:rPr>
              <a:t>I.M.P.S. is a special programme that teaches you how to be responsible for the risks you take and how to make them safer. It also teaches you what to do in an emergency. </a:t>
            </a:r>
          </a:p>
          <a:p>
            <a:pPr marL="0" indent="0">
              <a:buNone/>
            </a:pPr>
            <a:endParaRPr lang="en-GB" sz="1700" dirty="0">
              <a:solidFill>
                <a:srgbClr val="FFFFFF"/>
              </a:solidFill>
            </a:endParaRPr>
          </a:p>
          <a:p>
            <a:pPr marL="0" indent="0">
              <a:buNone/>
            </a:pPr>
            <a:r>
              <a:rPr lang="en-GB" sz="1700" dirty="0">
                <a:solidFill>
                  <a:srgbClr val="FFFFFF"/>
                </a:solidFill>
              </a:rPr>
              <a:t>Every month we are going to give you an I.M.P.S. mission to complete. We would love it if you let us know what you do at your school and send us some images.</a:t>
            </a:r>
          </a:p>
        </p:txBody>
      </p:sp>
      <p:sp>
        <p:nvSpPr>
          <p:cNvPr id="6" name="TextBox 5">
            <a:extLst>
              <a:ext uri="{FF2B5EF4-FFF2-40B4-BE49-F238E27FC236}">
                <a16:creationId xmlns:a16="http://schemas.microsoft.com/office/drawing/2014/main" id="{79324561-A9C6-CF49-EF2B-A9F48B357AEB}"/>
              </a:ext>
            </a:extLst>
          </p:cNvPr>
          <p:cNvSpPr txBox="1"/>
          <p:nvPr/>
        </p:nvSpPr>
        <p:spPr>
          <a:xfrm>
            <a:off x="486562" y="6176964"/>
            <a:ext cx="1051559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Find out more about I.M.P.S. at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hlinkClick r:id="rId2"/>
              </a:rPr>
              <a:t>www.impsweb.co.uk</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Your teacher will do some lessons with you and book a visit from our I.M.P.S. trainers to teach you lots of useful emergency skills. </a:t>
            </a:r>
          </a:p>
        </p:txBody>
      </p:sp>
      <p:pic>
        <p:nvPicPr>
          <p:cNvPr id="10" name="Picture 9" descr="A cartoon of a person&#10;&#10;Description automatically generated with low confidence">
            <a:extLst>
              <a:ext uri="{FF2B5EF4-FFF2-40B4-BE49-F238E27FC236}">
                <a16:creationId xmlns:a16="http://schemas.microsoft.com/office/drawing/2014/main" id="{4F226510-7A7F-6C94-D386-DAF5A0D56A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139" y="1148348"/>
            <a:ext cx="3925768" cy="4780627"/>
          </a:xfrm>
          <a:prstGeom prst="rect">
            <a:avLst/>
          </a:prstGeom>
        </p:spPr>
      </p:pic>
    </p:spTree>
    <p:extLst>
      <p:ext uri="{BB962C8B-B14F-4D97-AF65-F5344CB8AC3E}">
        <p14:creationId xmlns:p14="http://schemas.microsoft.com/office/powerpoint/2010/main" val="2354115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Do you know about </a:t>
            </a:r>
            <a:r>
              <a:rPr lang="en-US" sz="4000" dirty="0" err="1"/>
              <a:t>FirstPoint</a:t>
            </a:r>
            <a:r>
              <a:rPr lang="en-US" sz="4000" dirty="0"/>
              <a:t>?</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03002" y="138263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31FEAA8B-1760-E9BB-0740-C5CD2D672922}"/>
              </a:ext>
            </a:extLst>
          </p:cNvPr>
          <p:cNvSpPr txBox="1"/>
          <p:nvPr/>
        </p:nvSpPr>
        <p:spPr>
          <a:xfrm>
            <a:off x="4662562" y="6287385"/>
            <a:ext cx="2617694" cy="369332"/>
          </a:xfrm>
          <a:prstGeom prst="rect">
            <a:avLst/>
          </a:prstGeom>
          <a:noFill/>
        </p:spPr>
        <p:txBody>
          <a:bodyPr wrap="square" rtlCol="0">
            <a:spAutoFit/>
          </a:bodyPr>
          <a:lstStyle/>
          <a:p>
            <a:r>
              <a:rPr lang="en-GB" dirty="0">
                <a:hlinkClick r:id="rId3"/>
              </a:rPr>
              <a:t>www.impsweb.co.uk</a:t>
            </a:r>
            <a:endParaRPr lang="en-GB" dirty="0"/>
          </a:p>
        </p:txBody>
      </p:sp>
      <p:pic>
        <p:nvPicPr>
          <p:cNvPr id="9" name="Picture 8">
            <a:extLst>
              <a:ext uri="{FF2B5EF4-FFF2-40B4-BE49-F238E27FC236}">
                <a16:creationId xmlns:a16="http://schemas.microsoft.com/office/drawing/2014/main" id="{888BF22A-CC1B-4AF0-131C-E0FA6779B6DE}"/>
              </a:ext>
            </a:extLst>
          </p:cNvPr>
          <p:cNvPicPr>
            <a:picLocks noChangeAspect="1"/>
          </p:cNvPicPr>
          <p:nvPr/>
        </p:nvPicPr>
        <p:blipFill>
          <a:blip r:embed="rId4"/>
          <a:stretch>
            <a:fillRect/>
          </a:stretch>
        </p:blipFill>
        <p:spPr>
          <a:xfrm>
            <a:off x="1731616" y="1530237"/>
            <a:ext cx="8608833" cy="4768922"/>
          </a:xfrm>
          <a:prstGeom prst="rect">
            <a:avLst/>
          </a:prstGeom>
          <a:ln w="57150">
            <a:solidFill>
              <a:schemeClr val="tx1"/>
            </a:solidFill>
          </a:ln>
        </p:spPr>
      </p:pic>
    </p:spTree>
    <p:extLst>
      <p:ext uri="{BB962C8B-B14F-4D97-AF65-F5344CB8AC3E}">
        <p14:creationId xmlns:p14="http://schemas.microsoft.com/office/powerpoint/2010/main" val="158950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err="1"/>
              <a:t>FirstPoint</a:t>
            </a:r>
            <a:endParaRPr lang="en-US" sz="4000" dirty="0"/>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71104" y="1210852"/>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DE65B991-82F7-C01A-D910-62C017FD6F11}"/>
              </a:ext>
            </a:extLst>
          </p:cNvPr>
          <p:cNvSpPr txBox="1">
            <a:spLocks noChangeArrowheads="1"/>
          </p:cNvSpPr>
          <p:nvPr/>
        </p:nvSpPr>
        <p:spPr bwMode="auto">
          <a:xfrm>
            <a:off x="603002" y="1511869"/>
            <a:ext cx="11040902"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50000"/>
              </a:lnSpc>
            </a:pPr>
            <a:r>
              <a:rPr lang="en-GB" altLang="en-US" sz="2400" dirty="0" err="1">
                <a:latin typeface="+mj-lt"/>
              </a:rPr>
              <a:t>FirstPoint</a:t>
            </a:r>
            <a:r>
              <a:rPr lang="en-GB" altLang="en-US" sz="2400" dirty="0">
                <a:latin typeface="+mj-lt"/>
              </a:rPr>
              <a:t> is an online advice centre where you can go </a:t>
            </a:r>
            <a:r>
              <a:rPr lang="en-GB" altLang="en-US" sz="2400" dirty="0" err="1">
                <a:latin typeface="+mj-lt"/>
              </a:rPr>
              <a:t>i</a:t>
            </a:r>
            <a:r>
              <a:rPr lang="en-US" altLang="en-US" sz="2400" dirty="0">
                <a:latin typeface="+mj-lt"/>
              </a:rPr>
              <a:t>f you are ever worried or frightened about something that is happening to you, your friend or your body.  </a:t>
            </a:r>
          </a:p>
          <a:p>
            <a:r>
              <a:rPr lang="en-GB" altLang="en-US" dirty="0">
                <a:latin typeface="+mn-lt"/>
              </a:rPr>
              <a:t> </a:t>
            </a:r>
          </a:p>
        </p:txBody>
      </p:sp>
      <p:sp>
        <p:nvSpPr>
          <p:cNvPr id="5" name="TextBox 3">
            <a:extLst>
              <a:ext uri="{FF2B5EF4-FFF2-40B4-BE49-F238E27FC236}">
                <a16:creationId xmlns:a16="http://schemas.microsoft.com/office/drawing/2014/main" id="{45036226-8CA8-3EFA-1C50-1C5835495FDE}"/>
              </a:ext>
            </a:extLst>
          </p:cNvPr>
          <p:cNvSpPr txBox="1">
            <a:spLocks noChangeArrowheads="1"/>
          </p:cNvSpPr>
          <p:nvPr/>
        </p:nvSpPr>
        <p:spPr bwMode="auto">
          <a:xfrm>
            <a:off x="643463" y="2929257"/>
            <a:ext cx="11000441" cy="1143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50000"/>
              </a:lnSpc>
            </a:pPr>
            <a:r>
              <a:rPr lang="en-US" altLang="en-US" sz="2400" dirty="0">
                <a:latin typeface="+mj-lt"/>
              </a:rPr>
              <a:t>The I.M.P.S. </a:t>
            </a:r>
            <a:r>
              <a:rPr lang="en-US" altLang="en-US" sz="2400" dirty="0" err="1">
                <a:latin typeface="+mj-lt"/>
              </a:rPr>
              <a:t>FirstPoint</a:t>
            </a:r>
            <a:r>
              <a:rPr lang="en-US" altLang="en-US" sz="2400" dirty="0">
                <a:latin typeface="+mj-lt"/>
              </a:rPr>
              <a:t> link will signpost you to websites that will give you help, advice and support connected with feeling safe and well.</a:t>
            </a:r>
          </a:p>
        </p:txBody>
      </p:sp>
      <p:pic>
        <p:nvPicPr>
          <p:cNvPr id="6" name="Picture 5">
            <a:hlinkClick r:id="rId3"/>
            <a:extLst>
              <a:ext uri="{FF2B5EF4-FFF2-40B4-BE49-F238E27FC236}">
                <a16:creationId xmlns:a16="http://schemas.microsoft.com/office/drawing/2014/main" id="{D5AE2F5D-37B4-9E87-2513-BAF089E95E9E}"/>
              </a:ext>
            </a:extLst>
          </p:cNvPr>
          <p:cNvPicPr>
            <a:picLocks noChangeAspect="1"/>
          </p:cNvPicPr>
          <p:nvPr/>
        </p:nvPicPr>
        <p:blipFill>
          <a:blip r:embed="rId4"/>
          <a:stretch>
            <a:fillRect/>
          </a:stretch>
        </p:blipFill>
        <p:spPr>
          <a:xfrm>
            <a:off x="3948712" y="4346623"/>
            <a:ext cx="2641679" cy="1762495"/>
          </a:xfrm>
          <a:prstGeom prst="rect">
            <a:avLst/>
          </a:prstGeom>
        </p:spPr>
      </p:pic>
      <p:sp>
        <p:nvSpPr>
          <p:cNvPr id="7" name="TextBox 6">
            <a:extLst>
              <a:ext uri="{FF2B5EF4-FFF2-40B4-BE49-F238E27FC236}">
                <a16:creationId xmlns:a16="http://schemas.microsoft.com/office/drawing/2014/main" id="{16D7B885-E106-1E7F-A95A-B761AD1F51F0}"/>
              </a:ext>
            </a:extLst>
          </p:cNvPr>
          <p:cNvSpPr txBox="1"/>
          <p:nvPr/>
        </p:nvSpPr>
        <p:spPr>
          <a:xfrm>
            <a:off x="6920916" y="4853290"/>
            <a:ext cx="3816991" cy="646331"/>
          </a:xfrm>
          <a:prstGeom prst="rect">
            <a:avLst/>
          </a:prstGeom>
          <a:noFill/>
        </p:spPr>
        <p:txBody>
          <a:bodyPr wrap="square" rtlCol="0">
            <a:spAutoFit/>
          </a:bodyPr>
          <a:lstStyle/>
          <a:p>
            <a:r>
              <a:rPr lang="en-GB" dirty="0">
                <a:hlinkClick r:id="rId3"/>
              </a:rPr>
              <a:t>This is the link from the I.M.P.S. website home page.</a:t>
            </a:r>
            <a:endParaRPr lang="en-GB" dirty="0"/>
          </a:p>
        </p:txBody>
      </p:sp>
    </p:spTree>
    <p:extLst>
      <p:ext uri="{BB962C8B-B14F-4D97-AF65-F5344CB8AC3E}">
        <p14:creationId xmlns:p14="http://schemas.microsoft.com/office/powerpoint/2010/main" val="491435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TextBox 8">
            <a:extLst>
              <a:ext uri="{FF2B5EF4-FFF2-40B4-BE49-F238E27FC236}">
                <a16:creationId xmlns:a16="http://schemas.microsoft.com/office/drawing/2014/main" id="{7C82C685-AF51-1C17-D2B9-083CFDB46982}"/>
              </a:ext>
            </a:extLst>
          </p:cNvPr>
          <p:cNvSpPr txBox="1">
            <a:spLocks noChangeArrowheads="1"/>
          </p:cNvSpPr>
          <p:nvPr/>
        </p:nvSpPr>
        <p:spPr bwMode="auto">
          <a:xfrm>
            <a:off x="2279650" y="404814"/>
            <a:ext cx="7488238" cy="84023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GB" altLang="en-US" sz="5400" b="0" i="0" u="none" strike="noStrike" kern="1200" cap="none" spc="0" normalizeH="0" baseline="0" noProof="0" dirty="0">
                <a:ln>
                  <a:noFill/>
                </a:ln>
                <a:solidFill>
                  <a:prstClr val="black"/>
                </a:solidFill>
                <a:effectLst/>
                <a:uLnTx/>
                <a:uFillTx/>
                <a:latin typeface="Calibri"/>
                <a:ea typeface="+mn-ea"/>
                <a:cs typeface="+mn-cs"/>
              </a:rPr>
              <a:t>Your mission</a:t>
            </a:r>
          </a:p>
        </p:txBody>
      </p:sp>
      <p:pic>
        <p:nvPicPr>
          <p:cNvPr id="8198" name="Picture 6">
            <a:extLst>
              <a:ext uri="{FF2B5EF4-FFF2-40B4-BE49-F238E27FC236}">
                <a16:creationId xmlns:a16="http://schemas.microsoft.com/office/drawing/2014/main" id="{6CE1BDEB-7F36-4307-D308-AE42C6B5E6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66017" y="5366107"/>
            <a:ext cx="1089025"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ontent Placeholder 1">
            <a:extLst>
              <a:ext uri="{FF2B5EF4-FFF2-40B4-BE49-F238E27FC236}">
                <a16:creationId xmlns:a16="http://schemas.microsoft.com/office/drawing/2014/main" id="{509587C7-C71A-44BB-023F-2207FBC4FB80}"/>
              </a:ext>
            </a:extLst>
          </p:cNvPr>
          <p:cNvSpPr txBox="1">
            <a:spLocks noGrp="1" noChangeArrowheads="1"/>
          </p:cNvSpPr>
          <p:nvPr>
            <p:ph idx="1"/>
          </p:nvPr>
        </p:nvSpPr>
        <p:spPr bwMode="auto">
          <a:xfrm>
            <a:off x="609600" y="1600200"/>
            <a:ext cx="10972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indent="0">
              <a:buNone/>
            </a:pPr>
            <a:r>
              <a:rPr lang="en-GB" altLang="en-US" sz="2400" dirty="0">
                <a:latin typeface="Calibri Light" panose="020F0302020204030204" pitchFamily="34" charset="0"/>
                <a:cs typeface="Calibri Light" panose="020F0302020204030204" pitchFamily="34" charset="0"/>
              </a:rPr>
              <a:t>You are going to make an advice centre for children who move up to year 6 next September.</a:t>
            </a:r>
            <a:endParaRPr lang="en-GB" altLang="en-US" dirty="0">
              <a:latin typeface="Calibri Light" panose="020F0302020204030204" pitchFamily="34" charset="0"/>
              <a:cs typeface="Calibri Light" panose="020F0302020204030204" pitchFamily="34" charset="0"/>
            </a:endParaRPr>
          </a:p>
        </p:txBody>
      </p:sp>
      <p:sp>
        <p:nvSpPr>
          <p:cNvPr id="3" name="TextBox 2">
            <a:extLst>
              <a:ext uri="{FF2B5EF4-FFF2-40B4-BE49-F238E27FC236}">
                <a16:creationId xmlns:a16="http://schemas.microsoft.com/office/drawing/2014/main" id="{99C44037-A009-96C7-5D9B-BB6A2911AF1E}"/>
              </a:ext>
            </a:extLst>
          </p:cNvPr>
          <p:cNvSpPr txBox="1">
            <a:spLocks noChangeArrowheads="1"/>
          </p:cNvSpPr>
          <p:nvPr/>
        </p:nvSpPr>
        <p:spPr bwMode="auto">
          <a:xfrm>
            <a:off x="609600" y="2777752"/>
            <a:ext cx="10778149" cy="280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50000"/>
              </a:lnSpc>
              <a:buFont typeface="Calibri" panose="020F0502020204030204" pitchFamily="34" charset="0"/>
              <a:buAutoNum type="arabicPeriod"/>
            </a:pPr>
            <a:r>
              <a:rPr lang="en-GB" altLang="en-US" sz="2400" dirty="0">
                <a:latin typeface="Calibri Light" panose="020F0302020204030204" pitchFamily="34" charset="0"/>
                <a:cs typeface="Calibri Light" panose="020F0302020204030204" pitchFamily="34" charset="0"/>
              </a:rPr>
              <a:t>As a class, go to </a:t>
            </a:r>
            <a:r>
              <a:rPr lang="en-GB" altLang="en-US" sz="2400" dirty="0">
                <a:latin typeface="Calibri Light" panose="020F0302020204030204" pitchFamily="34" charset="0"/>
                <a:cs typeface="Calibri Light" panose="020F0302020204030204" pitchFamily="34" charset="0"/>
                <a:hlinkClick r:id="rId3"/>
              </a:rPr>
              <a:t>www.impsweb.co.uk</a:t>
            </a:r>
            <a:r>
              <a:rPr lang="en-GB" altLang="en-US" sz="2400" dirty="0">
                <a:latin typeface="Calibri Light" panose="020F0302020204030204" pitchFamily="34" charset="0"/>
                <a:cs typeface="Calibri Light" panose="020F0302020204030204" pitchFamily="34" charset="0"/>
              </a:rPr>
              <a:t> and follow the links to </a:t>
            </a:r>
            <a:r>
              <a:rPr lang="en-GB" altLang="en-US" sz="2400" dirty="0" err="1">
                <a:latin typeface="Calibri Light" panose="020F0302020204030204" pitchFamily="34" charset="0"/>
                <a:cs typeface="Calibri Light" panose="020F0302020204030204" pitchFamily="34" charset="0"/>
              </a:rPr>
              <a:t>FirstPoint</a:t>
            </a:r>
            <a:r>
              <a:rPr lang="en-GB" altLang="en-US" sz="2400" dirty="0">
                <a:latin typeface="Calibri Light" panose="020F0302020204030204" pitchFamily="34" charset="0"/>
                <a:cs typeface="Calibri Light" panose="020F0302020204030204" pitchFamily="34" charset="0"/>
              </a:rPr>
              <a:t>. Have a look at what issues are discussed. </a:t>
            </a:r>
            <a:br>
              <a:rPr lang="en-GB" altLang="en-US" sz="2400" dirty="0">
                <a:latin typeface="Calibri Light" panose="020F0302020204030204" pitchFamily="34" charset="0"/>
                <a:cs typeface="Calibri Light" panose="020F0302020204030204" pitchFamily="34" charset="0"/>
              </a:rPr>
            </a:br>
            <a:endParaRPr lang="en-GB" altLang="en-US" sz="2400" dirty="0">
              <a:latin typeface="Calibri Light" panose="020F0302020204030204" pitchFamily="34" charset="0"/>
              <a:cs typeface="Calibri Light" panose="020F0302020204030204" pitchFamily="34" charset="0"/>
            </a:endParaRPr>
          </a:p>
          <a:p>
            <a:pPr>
              <a:lnSpc>
                <a:spcPct val="150000"/>
              </a:lnSpc>
              <a:buFont typeface="Calibri" panose="020F0502020204030204" pitchFamily="34" charset="0"/>
              <a:buAutoNum type="arabicPeriod"/>
            </a:pPr>
            <a:r>
              <a:rPr lang="en-GB" altLang="en-US" sz="2400" dirty="0">
                <a:latin typeface="Calibri Light" panose="020F0302020204030204" pitchFamily="34" charset="0"/>
                <a:cs typeface="Calibri Light" panose="020F0302020204030204" pitchFamily="34" charset="0"/>
              </a:rPr>
              <a:t>Decide what the most common worries for new Year 6s might be and make a list of them.</a:t>
            </a:r>
          </a:p>
        </p:txBody>
      </p:sp>
    </p:spTree>
    <p:extLst>
      <p:ext uri="{BB962C8B-B14F-4D97-AF65-F5344CB8AC3E}">
        <p14:creationId xmlns:p14="http://schemas.microsoft.com/office/powerpoint/2010/main" val="3726732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298495"/>
            <a:ext cx="11018520" cy="755921"/>
          </a:xfrm>
        </p:spPr>
        <p:txBody>
          <a:bodyPr vert="horz" wrap="square" lIns="91440" tIns="45720" rIns="91440" bIns="45720" numCol="1" rtlCol="0" anchor="b" anchorCtr="0" compatLnSpc="1">
            <a:prstTxWarp prst="textNoShape">
              <a:avLst/>
            </a:prstTxWarp>
            <a:normAutofit/>
          </a:bodyPr>
          <a:lstStyle/>
          <a:p>
            <a:r>
              <a:rPr lang="en-US" sz="4000" dirty="0"/>
              <a:t>Activity</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090800"/>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183664" y="5732455"/>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3">
            <a:extLst>
              <a:ext uri="{FF2B5EF4-FFF2-40B4-BE49-F238E27FC236}">
                <a16:creationId xmlns:a16="http://schemas.microsoft.com/office/drawing/2014/main" id="{445FE0C4-200B-6012-BADA-9539077B6016}"/>
              </a:ext>
            </a:extLst>
          </p:cNvPr>
          <p:cNvSpPr txBox="1">
            <a:spLocks noChangeArrowheads="1"/>
          </p:cNvSpPr>
          <p:nvPr/>
        </p:nvSpPr>
        <p:spPr bwMode="auto">
          <a:xfrm>
            <a:off x="526774" y="1199878"/>
            <a:ext cx="4815649" cy="2251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indent="0">
              <a:lnSpc>
                <a:spcPct val="150000"/>
              </a:lnSpc>
            </a:pPr>
            <a:r>
              <a:rPr lang="en-GB" altLang="en-US" sz="2400" dirty="0">
                <a:latin typeface="Calibri Light" panose="020F0302020204030204" pitchFamily="34" charset="0"/>
                <a:cs typeface="Calibri Light" panose="020F0302020204030204" pitchFamily="34" charset="0"/>
              </a:rPr>
              <a:t>As a class, discuss  how you want your advice centre to look and how it may be accessed by pupils.</a:t>
            </a:r>
            <a:br>
              <a:rPr lang="en-GB" altLang="en-US" sz="2400" dirty="0">
                <a:latin typeface="Calibri Light" panose="020F0302020204030204" pitchFamily="34" charset="0"/>
                <a:cs typeface="Calibri Light" panose="020F0302020204030204" pitchFamily="34" charset="0"/>
              </a:rPr>
            </a:br>
            <a:endParaRPr lang="en-GB" altLang="en-US" sz="2400" dirty="0">
              <a:latin typeface="Calibri Light" panose="020F0302020204030204" pitchFamily="34" charset="0"/>
              <a:cs typeface="Calibri Light" panose="020F0302020204030204" pitchFamily="34" charset="0"/>
            </a:endParaRPr>
          </a:p>
        </p:txBody>
      </p:sp>
      <p:pic>
        <p:nvPicPr>
          <p:cNvPr id="10" name="Picture 9" descr="A group of children in a classroom&#10;&#10;Description automatically generated">
            <a:extLst>
              <a:ext uri="{FF2B5EF4-FFF2-40B4-BE49-F238E27FC236}">
                <a16:creationId xmlns:a16="http://schemas.microsoft.com/office/drawing/2014/main" id="{A4425881-1E8B-B3F2-A831-1B232D3663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8604" y="1438513"/>
            <a:ext cx="6186690" cy="4129440"/>
          </a:xfrm>
          <a:prstGeom prst="rect">
            <a:avLst/>
          </a:prstGeom>
        </p:spPr>
      </p:pic>
      <p:sp>
        <p:nvSpPr>
          <p:cNvPr id="12" name="TextBox 11">
            <a:extLst>
              <a:ext uri="{FF2B5EF4-FFF2-40B4-BE49-F238E27FC236}">
                <a16:creationId xmlns:a16="http://schemas.microsoft.com/office/drawing/2014/main" id="{8A0EB9A0-C8DF-FAA4-49A2-07343B8BF0C1}"/>
              </a:ext>
            </a:extLst>
          </p:cNvPr>
          <p:cNvSpPr txBox="1"/>
          <p:nvPr/>
        </p:nvSpPr>
        <p:spPr>
          <a:xfrm>
            <a:off x="526773" y="2887058"/>
            <a:ext cx="4815650" cy="3359061"/>
          </a:xfrm>
          <a:prstGeom prst="rect">
            <a:avLst/>
          </a:prstGeom>
          <a:noFill/>
        </p:spPr>
        <p:txBody>
          <a:bodyPr wrap="square" rtlCol="0">
            <a:spAutoFit/>
          </a:bodyPr>
          <a:lstStyle/>
          <a:p>
            <a:pPr>
              <a:lnSpc>
                <a:spcPct val="150000"/>
              </a:lnSpc>
            </a:pPr>
            <a:r>
              <a:rPr lang="en-GB" altLang="en-US" sz="2400" dirty="0">
                <a:latin typeface="Calibri Light" panose="020F0302020204030204" pitchFamily="34" charset="0"/>
                <a:cs typeface="Calibri Light" panose="020F0302020204030204" pitchFamily="34" charset="0"/>
              </a:rPr>
              <a:t>e.g. Are you going to collect the advice into a folder?  </a:t>
            </a:r>
            <a:br>
              <a:rPr lang="en-GB" altLang="en-US" sz="2400" dirty="0">
                <a:latin typeface="Calibri Light" panose="020F0302020204030204" pitchFamily="34" charset="0"/>
                <a:cs typeface="Calibri Light" panose="020F0302020204030204" pitchFamily="34" charset="0"/>
              </a:rPr>
            </a:br>
            <a:r>
              <a:rPr lang="en-GB" altLang="en-US" sz="2400" dirty="0">
                <a:latin typeface="Calibri Light" panose="020F0302020204030204" pitchFamily="34" charset="0"/>
                <a:cs typeface="Calibri Light" panose="020F0302020204030204" pitchFamily="34" charset="0"/>
              </a:rPr>
              <a:t>Are you going to use a notice board? </a:t>
            </a:r>
            <a:br>
              <a:rPr lang="en-GB" altLang="en-US" sz="2400" dirty="0">
                <a:latin typeface="Calibri Light" panose="020F0302020204030204" pitchFamily="34" charset="0"/>
                <a:cs typeface="Calibri Light" panose="020F0302020204030204" pitchFamily="34" charset="0"/>
              </a:rPr>
            </a:br>
            <a:r>
              <a:rPr lang="en-GB" altLang="en-US" sz="2400" dirty="0">
                <a:latin typeface="Calibri Light" panose="020F0302020204030204" pitchFamily="34" charset="0"/>
                <a:cs typeface="Calibri Light" panose="020F0302020204030204" pitchFamily="34" charset="0"/>
              </a:rPr>
              <a:t>Will it be displayed in your school library or in the classroom?</a:t>
            </a:r>
            <a:br>
              <a:rPr lang="en-GB" altLang="en-US" sz="2400" dirty="0">
                <a:latin typeface="Calibri Light" panose="020F0302020204030204" pitchFamily="34" charset="0"/>
                <a:cs typeface="Calibri Light" panose="020F0302020204030204" pitchFamily="34" charset="0"/>
              </a:rPr>
            </a:br>
            <a:endParaRPr lang="en-GB" sz="2400" dirty="0"/>
          </a:p>
        </p:txBody>
      </p:sp>
    </p:spTree>
    <p:extLst>
      <p:ext uri="{BB962C8B-B14F-4D97-AF65-F5344CB8AC3E}">
        <p14:creationId xmlns:p14="http://schemas.microsoft.com/office/powerpoint/2010/main" val="325813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Activity</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03002" y="1181740"/>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3">
            <a:extLst>
              <a:ext uri="{FF2B5EF4-FFF2-40B4-BE49-F238E27FC236}">
                <a16:creationId xmlns:a16="http://schemas.microsoft.com/office/drawing/2014/main" id="{F608E6C0-6CBE-A0DF-126E-C010AF5DCB8E}"/>
              </a:ext>
            </a:extLst>
          </p:cNvPr>
          <p:cNvSpPr txBox="1">
            <a:spLocks noChangeArrowheads="1"/>
          </p:cNvSpPr>
          <p:nvPr/>
        </p:nvSpPr>
        <p:spPr bwMode="auto">
          <a:xfrm>
            <a:off x="603002" y="1530237"/>
            <a:ext cx="1040802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indent="0"/>
            <a:r>
              <a:rPr lang="en-GB" altLang="en-US" sz="2400" dirty="0">
                <a:latin typeface="Calibri Light" panose="020F0302020204030204" pitchFamily="34" charset="0"/>
                <a:cs typeface="Calibri Light" panose="020F0302020204030204" pitchFamily="34" charset="0"/>
              </a:rPr>
              <a:t>In groups of two or three, choose a subject from those you put on your list.  </a:t>
            </a:r>
            <a:br>
              <a:rPr lang="en-GB" altLang="en-US" sz="2400" dirty="0">
                <a:latin typeface="Calibri Light" panose="020F0302020204030204" pitchFamily="34" charset="0"/>
                <a:cs typeface="Calibri Light" panose="020F0302020204030204" pitchFamily="34" charset="0"/>
              </a:rPr>
            </a:br>
            <a:endParaRPr lang="en-GB" altLang="en-US" sz="2400" dirty="0">
              <a:latin typeface="Calibri Light" panose="020F0302020204030204" pitchFamily="34" charset="0"/>
              <a:cs typeface="Calibri Light" panose="020F0302020204030204" pitchFamily="34" charset="0"/>
            </a:endParaRPr>
          </a:p>
          <a:p>
            <a:pPr marL="0" indent="0"/>
            <a:r>
              <a:rPr lang="en-GB" altLang="en-US" sz="2400" dirty="0">
                <a:latin typeface="Calibri Light" panose="020F0302020204030204" pitchFamily="34" charset="0"/>
                <a:cs typeface="Calibri Light" panose="020F0302020204030204" pitchFamily="34" charset="0"/>
              </a:rPr>
              <a:t>As there is a lot of information about each subject it is important to choose just one topic to work with.*</a:t>
            </a:r>
            <a:br>
              <a:rPr lang="en-GB" altLang="en-US" sz="2400" dirty="0">
                <a:latin typeface="Calibri Light" panose="020F0302020204030204" pitchFamily="34" charset="0"/>
                <a:cs typeface="Calibri Light" panose="020F0302020204030204" pitchFamily="34" charset="0"/>
              </a:rPr>
            </a:br>
            <a:br>
              <a:rPr lang="en-GB" altLang="en-US" sz="2400" dirty="0">
                <a:latin typeface="Calibri Light" panose="020F0302020204030204" pitchFamily="34" charset="0"/>
                <a:cs typeface="Calibri Light" panose="020F0302020204030204" pitchFamily="34" charset="0"/>
              </a:rPr>
            </a:br>
            <a:endParaRPr lang="en-GB" altLang="en-US" sz="2400" dirty="0">
              <a:latin typeface="Calibri Light" panose="020F0302020204030204" pitchFamily="34" charset="0"/>
              <a:cs typeface="Calibri Light" panose="020F0302020204030204" pitchFamily="34" charset="0"/>
            </a:endParaRPr>
          </a:p>
        </p:txBody>
      </p:sp>
      <p:sp>
        <p:nvSpPr>
          <p:cNvPr id="5" name="TextBox 2">
            <a:extLst>
              <a:ext uri="{FF2B5EF4-FFF2-40B4-BE49-F238E27FC236}">
                <a16:creationId xmlns:a16="http://schemas.microsoft.com/office/drawing/2014/main" id="{925C9267-67F9-1196-8960-4CBEE184619B}"/>
              </a:ext>
            </a:extLst>
          </p:cNvPr>
          <p:cNvSpPr txBox="1">
            <a:spLocks noChangeArrowheads="1"/>
          </p:cNvSpPr>
          <p:nvPr/>
        </p:nvSpPr>
        <p:spPr bwMode="auto">
          <a:xfrm>
            <a:off x="1919288" y="5661026"/>
            <a:ext cx="67691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n-US" b="1" dirty="0">
                <a:latin typeface="+mj-lt"/>
              </a:rPr>
              <a:t>* Your teacher may give you a list the topics to research to make sure that you do not all chose the same one!</a:t>
            </a:r>
          </a:p>
        </p:txBody>
      </p:sp>
      <p:sp>
        <p:nvSpPr>
          <p:cNvPr id="9" name="TextBox 8">
            <a:extLst>
              <a:ext uri="{FF2B5EF4-FFF2-40B4-BE49-F238E27FC236}">
                <a16:creationId xmlns:a16="http://schemas.microsoft.com/office/drawing/2014/main" id="{DFD35F52-4833-B66C-9AC1-F8AAFFDCD5C1}"/>
              </a:ext>
            </a:extLst>
          </p:cNvPr>
          <p:cNvSpPr txBox="1"/>
          <p:nvPr/>
        </p:nvSpPr>
        <p:spPr>
          <a:xfrm>
            <a:off x="603002" y="3412273"/>
            <a:ext cx="10570636" cy="1569660"/>
          </a:xfrm>
          <a:prstGeom prst="rect">
            <a:avLst/>
          </a:prstGeom>
          <a:noFill/>
        </p:spPr>
        <p:txBody>
          <a:bodyPr wrap="square" rtlCol="0">
            <a:spAutoFit/>
          </a:bodyPr>
          <a:lstStyle/>
          <a:p>
            <a:r>
              <a:rPr lang="en-GB" altLang="en-US" sz="2400" dirty="0">
                <a:latin typeface="Calibri Light" panose="020F0302020204030204" pitchFamily="34" charset="0"/>
                <a:cs typeface="Calibri Light" panose="020F0302020204030204" pitchFamily="34" charset="0"/>
              </a:rPr>
              <a:t>e.g. if you decide to pick “Bullying” then choose cyberbullying or bullying at school.</a:t>
            </a:r>
            <a:br>
              <a:rPr lang="en-GB" altLang="en-US" sz="2400" dirty="0">
                <a:latin typeface="Calibri Light" panose="020F0302020204030204" pitchFamily="34" charset="0"/>
                <a:cs typeface="Calibri Light" panose="020F0302020204030204" pitchFamily="34" charset="0"/>
              </a:rPr>
            </a:br>
            <a:br>
              <a:rPr lang="en-GB" altLang="en-US" sz="2400" dirty="0">
                <a:latin typeface="Calibri Light" panose="020F0302020204030204" pitchFamily="34" charset="0"/>
                <a:cs typeface="Calibri Light" panose="020F0302020204030204" pitchFamily="34" charset="0"/>
              </a:rPr>
            </a:br>
            <a:r>
              <a:rPr lang="en-GB" altLang="en-US" sz="2400" dirty="0">
                <a:latin typeface="Calibri Light" panose="020F0302020204030204" pitchFamily="34" charset="0"/>
                <a:cs typeface="Calibri Light" panose="020F0302020204030204" pitchFamily="34" charset="0"/>
              </a:rPr>
              <a:t>e.g. If you choose “Getting fitter” chose 3 reasons children should play sports or why it is important to have enough sleep.</a:t>
            </a:r>
            <a:endParaRPr lang="en-GB" sz="2400" dirty="0"/>
          </a:p>
        </p:txBody>
      </p:sp>
    </p:spTree>
    <p:extLst>
      <p:ext uri="{BB962C8B-B14F-4D97-AF65-F5344CB8AC3E}">
        <p14:creationId xmlns:p14="http://schemas.microsoft.com/office/powerpoint/2010/main" val="2988510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Things to do.</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08076" y="1237862"/>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3C16FEA6-955E-BC29-7448-FC0222382F4A}"/>
              </a:ext>
            </a:extLst>
          </p:cNvPr>
          <p:cNvSpPr>
            <a:spLocks noGrp="1"/>
          </p:cNvSpPr>
          <p:nvPr>
            <p:ph idx="1"/>
          </p:nvPr>
        </p:nvSpPr>
        <p:spPr>
          <a:xfrm>
            <a:off x="672353" y="1530237"/>
            <a:ext cx="10872940" cy="1569661"/>
          </a:xfrm>
        </p:spPr>
        <p:txBody>
          <a:bodyPr/>
          <a:lstStyle/>
          <a:p>
            <a:pPr marL="0" indent="0">
              <a:lnSpc>
                <a:spcPct val="150000"/>
              </a:lnSpc>
              <a:buNone/>
            </a:pPr>
            <a:r>
              <a:rPr lang="en-GB" altLang="en-US" sz="2400" dirty="0">
                <a:latin typeface="Calibri Light" panose="020F0302020204030204" pitchFamily="34" charset="0"/>
                <a:cs typeface="Calibri Light" panose="020F0302020204030204" pitchFamily="34" charset="0"/>
              </a:rPr>
              <a:t>When you have chosen your topic, make a poster or a leaflet with information and advice for new year 6s. Make sure you keep it simple with a maximum of 3 pieces of advice and links.</a:t>
            </a:r>
            <a:br>
              <a:rPr lang="en-GB" altLang="en-US" sz="2400" dirty="0">
                <a:latin typeface="Calibri Light" panose="020F0302020204030204" pitchFamily="34" charset="0"/>
                <a:cs typeface="Calibri Light" panose="020F0302020204030204" pitchFamily="34" charset="0"/>
              </a:rPr>
            </a:br>
            <a:endParaRPr lang="en-GB" altLang="en-US" sz="2200" dirty="0">
              <a:latin typeface="Calibri Light" panose="020F0302020204030204" pitchFamily="34" charset="0"/>
              <a:cs typeface="Calibri Light" panose="020F0302020204030204" pitchFamily="34" charset="0"/>
            </a:endParaRPr>
          </a:p>
        </p:txBody>
      </p:sp>
      <p:sp>
        <p:nvSpPr>
          <p:cNvPr id="5" name="TextBox 4">
            <a:extLst>
              <a:ext uri="{FF2B5EF4-FFF2-40B4-BE49-F238E27FC236}">
                <a16:creationId xmlns:a16="http://schemas.microsoft.com/office/drawing/2014/main" id="{70F4B6E4-19FC-F73F-7DCD-A9B389F068EE}"/>
              </a:ext>
            </a:extLst>
          </p:cNvPr>
          <p:cNvSpPr txBox="1"/>
          <p:nvPr/>
        </p:nvSpPr>
        <p:spPr>
          <a:xfrm>
            <a:off x="711308" y="4146352"/>
            <a:ext cx="10795030" cy="1200329"/>
          </a:xfrm>
          <a:prstGeom prst="rect">
            <a:avLst/>
          </a:prstGeom>
          <a:noFill/>
        </p:spPr>
        <p:txBody>
          <a:bodyPr wrap="square" rtlCol="0">
            <a:spAutoFit/>
          </a:bodyPr>
          <a:lstStyle/>
          <a:p>
            <a:pPr marL="0" indent="0">
              <a:buNone/>
            </a:pPr>
            <a:r>
              <a:rPr lang="en-GB" altLang="en-US" sz="2400" dirty="0">
                <a:latin typeface="Calibri Light" panose="020F0302020204030204" pitchFamily="34" charset="0"/>
                <a:cs typeface="Calibri Light" panose="020F0302020204030204" pitchFamily="34" charset="0"/>
              </a:rPr>
              <a:t>Spend some time looking at all the information each group has contributed. </a:t>
            </a:r>
            <a:br>
              <a:rPr lang="en-GB" altLang="en-US" sz="2400" dirty="0">
                <a:latin typeface="Calibri Light" panose="020F0302020204030204" pitchFamily="34" charset="0"/>
                <a:cs typeface="Calibri Light" panose="020F0302020204030204" pitchFamily="34" charset="0"/>
              </a:rPr>
            </a:br>
            <a:endParaRPr lang="en-GB" altLang="en-US" sz="2400" dirty="0">
              <a:latin typeface="Calibri Light" panose="020F0302020204030204" pitchFamily="34" charset="0"/>
              <a:cs typeface="Calibri Light" panose="020F0302020204030204" pitchFamily="34" charset="0"/>
            </a:endParaRPr>
          </a:p>
          <a:p>
            <a:pPr marL="0" indent="0">
              <a:buNone/>
            </a:pPr>
            <a:r>
              <a:rPr lang="en-GB" altLang="en-US" sz="2400" dirty="0">
                <a:latin typeface="Calibri Light" panose="020F0302020204030204" pitchFamily="34" charset="0"/>
                <a:cs typeface="Calibri Light" panose="020F0302020204030204" pitchFamily="34" charset="0"/>
              </a:rPr>
              <a:t>Talk about your advice centre to the year 5s so they know how to find the information</a:t>
            </a:r>
            <a:r>
              <a:rPr lang="en-GB" altLang="en-US" sz="1800" dirty="0">
                <a:latin typeface="Calibri Light" panose="020F0302020204030204" pitchFamily="34" charset="0"/>
                <a:cs typeface="Calibri Light" panose="020F0302020204030204" pitchFamily="34" charset="0"/>
              </a:rPr>
              <a:t>.  </a:t>
            </a:r>
          </a:p>
        </p:txBody>
      </p:sp>
      <p:sp>
        <p:nvSpPr>
          <p:cNvPr id="6" name="TextBox 5">
            <a:extLst>
              <a:ext uri="{FF2B5EF4-FFF2-40B4-BE49-F238E27FC236}">
                <a16:creationId xmlns:a16="http://schemas.microsoft.com/office/drawing/2014/main" id="{180E51FA-913C-5A01-A59F-9F2FC485B17D}"/>
              </a:ext>
            </a:extLst>
          </p:cNvPr>
          <p:cNvSpPr txBox="1"/>
          <p:nvPr/>
        </p:nvSpPr>
        <p:spPr>
          <a:xfrm>
            <a:off x="672353" y="3272245"/>
            <a:ext cx="10908523" cy="589072"/>
          </a:xfrm>
          <a:prstGeom prst="rect">
            <a:avLst/>
          </a:prstGeom>
          <a:noFill/>
        </p:spPr>
        <p:txBody>
          <a:bodyPr wrap="square" rtlCol="0">
            <a:spAutoFit/>
          </a:bodyPr>
          <a:lstStyle/>
          <a:p>
            <a:pPr marL="0" indent="0">
              <a:lnSpc>
                <a:spcPct val="150000"/>
              </a:lnSpc>
              <a:buNone/>
            </a:pPr>
            <a:r>
              <a:rPr lang="en-GB" altLang="en-US" sz="2400" dirty="0">
                <a:latin typeface="Calibri Light" panose="020F0302020204030204" pitchFamily="34" charset="0"/>
                <a:cs typeface="Calibri Light" panose="020F0302020204030204" pitchFamily="34" charset="0"/>
              </a:rPr>
              <a:t>Display this information in your advice centre.</a:t>
            </a:r>
          </a:p>
        </p:txBody>
      </p:sp>
    </p:spTree>
    <p:extLst>
      <p:ext uri="{BB962C8B-B14F-4D97-AF65-F5344CB8AC3E}">
        <p14:creationId xmlns:p14="http://schemas.microsoft.com/office/powerpoint/2010/main" val="49280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Conclusion</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3">
            <a:extLst>
              <a:ext uri="{FF2B5EF4-FFF2-40B4-BE49-F238E27FC236}">
                <a16:creationId xmlns:a16="http://schemas.microsoft.com/office/drawing/2014/main" id="{8398F391-2132-3AC4-D561-0C0130A2DF75}"/>
              </a:ext>
            </a:extLst>
          </p:cNvPr>
          <p:cNvSpPr txBox="1">
            <a:spLocks noChangeArrowheads="1"/>
          </p:cNvSpPr>
          <p:nvPr/>
        </p:nvSpPr>
        <p:spPr bwMode="auto">
          <a:xfrm>
            <a:off x="755649" y="2133600"/>
            <a:ext cx="10504021" cy="280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50000"/>
              </a:lnSpc>
              <a:buFont typeface="Calibri" panose="020F0502020204030204" pitchFamily="34" charset="0"/>
              <a:buAutoNum type="arabicPeriod"/>
            </a:pPr>
            <a:r>
              <a:rPr lang="en-GB" altLang="en-US" sz="2400" dirty="0">
                <a:latin typeface="Calibri Light" panose="020F0302020204030204" pitchFamily="34" charset="0"/>
                <a:cs typeface="Calibri Light" panose="020F0302020204030204" pitchFamily="34" charset="0"/>
              </a:rPr>
              <a:t>Write a newspaper report about your advice centre and take some photographs. Add some quotes from year 5s and teachers.</a:t>
            </a:r>
          </a:p>
          <a:p>
            <a:pPr>
              <a:lnSpc>
                <a:spcPct val="150000"/>
              </a:lnSpc>
              <a:buFont typeface="Calibri" panose="020F0502020204030204" pitchFamily="34" charset="0"/>
              <a:buAutoNum type="arabicPeriod"/>
            </a:pPr>
            <a:r>
              <a:rPr lang="en-GB" altLang="en-US" sz="2400" dirty="0">
                <a:latin typeface="Calibri Light" panose="020F0302020204030204" pitchFamily="34" charset="0"/>
                <a:cs typeface="Calibri Light" panose="020F0302020204030204" pitchFamily="34" charset="0"/>
              </a:rPr>
              <a:t>Send the report and images to I.M.P.S. to put on their website.</a:t>
            </a:r>
          </a:p>
          <a:p>
            <a:pPr>
              <a:lnSpc>
                <a:spcPct val="150000"/>
              </a:lnSpc>
              <a:buFont typeface="Calibri" panose="020F0502020204030204" pitchFamily="34" charset="0"/>
              <a:buAutoNum type="arabicPeriod"/>
            </a:pPr>
            <a:r>
              <a:rPr lang="en-GB" altLang="en-US" sz="2400" dirty="0">
                <a:latin typeface="Calibri Light" panose="020F0302020204030204" pitchFamily="34" charset="0"/>
                <a:cs typeface="Calibri Light" panose="020F0302020204030204" pitchFamily="34" charset="0"/>
              </a:rPr>
              <a:t>Write and let I.M.P.S. know if you think of another subject that should be added to </a:t>
            </a:r>
            <a:r>
              <a:rPr lang="en-GB" altLang="en-US" sz="2400" dirty="0" err="1">
                <a:latin typeface="Calibri Light" panose="020F0302020204030204" pitchFamily="34" charset="0"/>
                <a:cs typeface="Calibri Light" panose="020F0302020204030204" pitchFamily="34" charset="0"/>
              </a:rPr>
              <a:t>FirstPoint</a:t>
            </a:r>
            <a:r>
              <a:rPr lang="en-GB" altLang="en-US" sz="2400" dirty="0">
                <a:latin typeface="Calibri Light" panose="020F0302020204030204" pitchFamily="34" charset="0"/>
                <a:cs typeface="Calibri Light" panose="020F0302020204030204" pitchFamily="34" charset="0"/>
              </a:rPr>
              <a:t>. Email: </a:t>
            </a:r>
            <a:r>
              <a:rPr lang="en-GB" altLang="en-US" sz="2400" dirty="0">
                <a:latin typeface="Calibri Light" panose="020F0302020204030204" pitchFamily="34" charset="0"/>
                <a:cs typeface="Calibri Light" panose="020F0302020204030204" pitchFamily="34" charset="0"/>
                <a:hlinkClick r:id="rId3"/>
              </a:rPr>
              <a:t>imps@ouh.nhs.uk</a:t>
            </a:r>
            <a:r>
              <a:rPr lang="en-GB" altLang="en-US" sz="2400" dirty="0">
                <a:latin typeface="Calibri Light" panose="020F0302020204030204" pitchFamily="34" charset="0"/>
                <a:cs typeface="Calibri Light" panose="020F0302020204030204" pitchFamily="34" charset="0"/>
              </a:rPr>
              <a:t> </a:t>
            </a:r>
          </a:p>
        </p:txBody>
      </p:sp>
    </p:spTree>
    <p:extLst>
      <p:ext uri="{BB962C8B-B14F-4D97-AF65-F5344CB8AC3E}">
        <p14:creationId xmlns:p14="http://schemas.microsoft.com/office/powerpoint/2010/main" val="714918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190</TotalTime>
  <Words>839</Words>
  <Application>Microsoft Office PowerPoint</Application>
  <PresentationFormat>Widescreen</PresentationFormat>
  <Paragraphs>56</Paragraphs>
  <Slides>12</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12</vt:i4>
      </vt:variant>
    </vt:vector>
  </HeadingPairs>
  <TitlesOfParts>
    <vt:vector size="17" baseType="lpstr">
      <vt:lpstr>Arial</vt:lpstr>
      <vt:lpstr>Calibri</vt:lpstr>
      <vt:lpstr>Calibri Light</vt:lpstr>
      <vt:lpstr>1_Office Theme</vt:lpstr>
      <vt:lpstr>2_Office Theme</vt:lpstr>
      <vt:lpstr>Design an advice centre</vt:lpstr>
      <vt:lpstr>Welcome to the I.M.P.S. team! </vt:lpstr>
      <vt:lpstr>Do you know about FirstPoint?</vt:lpstr>
      <vt:lpstr>FirstPoint</vt:lpstr>
      <vt:lpstr>PowerPoint Presentation</vt:lpstr>
      <vt:lpstr>Activity</vt:lpstr>
      <vt:lpstr>Activity</vt:lpstr>
      <vt:lpstr>Things to do.</vt:lpstr>
      <vt:lpstr>Conclusion</vt:lpstr>
      <vt:lpstr>Ask for help!</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Pilgrim, Lynn (RTH) OUH</dc:creator>
  <cp:lastModifiedBy>Hill, Claire (RTH) OUH</cp:lastModifiedBy>
  <cp:revision>8</cp:revision>
  <dcterms:created xsi:type="dcterms:W3CDTF">2022-11-14T14:09:49Z</dcterms:created>
  <dcterms:modified xsi:type="dcterms:W3CDTF">2025-05-07T10:25:03Z</dcterms:modified>
</cp:coreProperties>
</file>