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Lst>
  <p:notesMasterIdLst>
    <p:notesMasterId r:id="rId22"/>
  </p:notesMasterIdLst>
  <p:sldIdLst>
    <p:sldId id="257" r:id="rId9"/>
    <p:sldId id="267" r:id="rId10"/>
    <p:sldId id="279" r:id="rId11"/>
    <p:sldId id="281" r:id="rId12"/>
    <p:sldId id="282" r:id="rId13"/>
    <p:sldId id="283" r:id="rId14"/>
    <p:sldId id="284" r:id="rId15"/>
    <p:sldId id="269" r:id="rId16"/>
    <p:sldId id="285" r:id="rId17"/>
    <p:sldId id="286" r:id="rId18"/>
    <p:sldId id="287" r:id="rId19"/>
    <p:sldId id="288" r:id="rId20"/>
    <p:sldId id="274"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D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9FFBB-82A7-442F-99D0-9769BE7C33FF}" type="datetimeFigureOut">
              <a:rPr lang="en-GB" smtClean="0"/>
              <a:t>26/09/2023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9F913-5DCF-4828-AEAE-E8A527287A1B}" type="slidenum">
              <a:rPr lang="en-GB" smtClean="0"/>
              <a:t>‹#›</a:t>
            </a:fld>
            <a:endParaRPr lang="en-GB"/>
          </a:p>
        </p:txBody>
      </p:sp>
    </p:spTree>
    <p:extLst>
      <p:ext uri="{BB962C8B-B14F-4D97-AF65-F5344CB8AC3E}">
        <p14:creationId xmlns:p14="http://schemas.microsoft.com/office/powerpoint/2010/main" val="379447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DD2A0F-63F6-49B7-8072-35C99AF09B69}"/>
              </a:ext>
            </a:extLst>
          </p:cNvPr>
          <p:cNvSpPr>
            <a:spLocks noGrp="1"/>
          </p:cNvSpPr>
          <p:nvPr>
            <p:ph type="dt" sz="half" idx="10"/>
          </p:nvPr>
        </p:nvSpPr>
        <p:spPr/>
        <p:txBody>
          <a:bodyPr/>
          <a:lstStyle>
            <a:lvl1pPr>
              <a:defRPr/>
            </a:lvl1pPr>
          </a:lstStyle>
          <a:p>
            <a:pPr>
              <a:defRPr/>
            </a:pPr>
            <a:fld id="{BF8824D2-73E8-417C-A75B-3862129D36EF}" type="datetimeFigureOut">
              <a:rPr lang="en-GB"/>
              <a:pPr>
                <a:defRPr/>
              </a:pPr>
              <a:t>26/09/2023</a:t>
            </a:fld>
            <a:endParaRPr lang="en-GB"/>
          </a:p>
        </p:txBody>
      </p:sp>
      <p:sp>
        <p:nvSpPr>
          <p:cNvPr id="5" name="Footer Placeholder 4">
            <a:extLst>
              <a:ext uri="{FF2B5EF4-FFF2-40B4-BE49-F238E27FC236}">
                <a16:creationId xmlns:a16="http://schemas.microsoft.com/office/drawing/2014/main" id="{E4CBE1F6-FAA1-4288-95A4-88D47A804A0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2DCAF04-1A9D-4BAA-A55B-4AE9B11B720E}"/>
              </a:ext>
            </a:extLst>
          </p:cNvPr>
          <p:cNvSpPr>
            <a:spLocks noGrp="1"/>
          </p:cNvSpPr>
          <p:nvPr>
            <p:ph type="sldNum" sz="quarter" idx="12"/>
          </p:nvPr>
        </p:nvSpPr>
        <p:spPr/>
        <p:txBody>
          <a:bodyPr/>
          <a:lstStyle>
            <a:lvl1pPr>
              <a:defRPr/>
            </a:lvl1pPr>
          </a:lstStyle>
          <a:p>
            <a:pPr>
              <a:defRPr/>
            </a:pPr>
            <a:fld id="{16332F80-E106-4ED1-A92D-3CDB32A3E9E5}" type="slidenum">
              <a:rPr lang="en-GB"/>
              <a:pPr>
                <a:defRPr/>
              </a:pPr>
              <a:t>‹#›</a:t>
            </a:fld>
            <a:endParaRPr lang="en-GB"/>
          </a:p>
        </p:txBody>
      </p:sp>
    </p:spTree>
    <p:extLst>
      <p:ext uri="{BB962C8B-B14F-4D97-AF65-F5344CB8AC3E}">
        <p14:creationId xmlns:p14="http://schemas.microsoft.com/office/powerpoint/2010/main" val="170551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45009E-E987-4F01-8687-8286A931A0B8}"/>
              </a:ext>
            </a:extLst>
          </p:cNvPr>
          <p:cNvSpPr>
            <a:spLocks noGrp="1"/>
          </p:cNvSpPr>
          <p:nvPr>
            <p:ph type="dt" sz="half" idx="10"/>
          </p:nvPr>
        </p:nvSpPr>
        <p:spPr/>
        <p:txBody>
          <a:bodyPr/>
          <a:lstStyle>
            <a:lvl1pPr>
              <a:defRPr/>
            </a:lvl1pPr>
          </a:lstStyle>
          <a:p>
            <a:pPr>
              <a:defRPr/>
            </a:pPr>
            <a:fld id="{BA54F3C6-0716-4CB2-A7A4-94657623B2B5}" type="datetimeFigureOut">
              <a:rPr lang="en-GB"/>
              <a:pPr>
                <a:defRPr/>
              </a:pPr>
              <a:t>26/09/2023</a:t>
            </a:fld>
            <a:endParaRPr lang="en-GB"/>
          </a:p>
        </p:txBody>
      </p:sp>
      <p:sp>
        <p:nvSpPr>
          <p:cNvPr id="5" name="Footer Placeholder 4">
            <a:extLst>
              <a:ext uri="{FF2B5EF4-FFF2-40B4-BE49-F238E27FC236}">
                <a16:creationId xmlns:a16="http://schemas.microsoft.com/office/drawing/2014/main" id="{162994C2-4EA4-4B03-A5C3-0A8D3C92B59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BE53553-1AC0-4BB2-87F1-BAE2263B08FC}"/>
              </a:ext>
            </a:extLst>
          </p:cNvPr>
          <p:cNvSpPr>
            <a:spLocks noGrp="1"/>
          </p:cNvSpPr>
          <p:nvPr>
            <p:ph type="sldNum" sz="quarter" idx="12"/>
          </p:nvPr>
        </p:nvSpPr>
        <p:spPr/>
        <p:txBody>
          <a:bodyPr/>
          <a:lstStyle>
            <a:lvl1pPr>
              <a:defRPr/>
            </a:lvl1pPr>
          </a:lstStyle>
          <a:p>
            <a:pPr>
              <a:defRPr/>
            </a:pPr>
            <a:fld id="{9AF68C42-317D-4F23-9242-2568793C5E81}" type="slidenum">
              <a:rPr lang="en-GB"/>
              <a:pPr>
                <a:defRPr/>
              </a:pPr>
              <a:t>‹#›</a:t>
            </a:fld>
            <a:endParaRPr lang="en-GB"/>
          </a:p>
        </p:txBody>
      </p:sp>
    </p:spTree>
    <p:extLst>
      <p:ext uri="{BB962C8B-B14F-4D97-AF65-F5344CB8AC3E}">
        <p14:creationId xmlns:p14="http://schemas.microsoft.com/office/powerpoint/2010/main" val="128272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F2A059-A8EC-43E1-94A5-5CB06184DF99}"/>
              </a:ext>
            </a:extLst>
          </p:cNvPr>
          <p:cNvSpPr>
            <a:spLocks noGrp="1"/>
          </p:cNvSpPr>
          <p:nvPr>
            <p:ph type="dt" sz="half" idx="10"/>
          </p:nvPr>
        </p:nvSpPr>
        <p:spPr/>
        <p:txBody>
          <a:bodyPr/>
          <a:lstStyle>
            <a:lvl1pPr>
              <a:defRPr/>
            </a:lvl1pPr>
          </a:lstStyle>
          <a:p>
            <a:pPr>
              <a:defRPr/>
            </a:pPr>
            <a:fld id="{C8AD6D03-B82A-49D6-BB01-BD2491D954E9}" type="datetimeFigureOut">
              <a:rPr lang="en-GB"/>
              <a:pPr>
                <a:defRPr/>
              </a:pPr>
              <a:t>26/09/2023</a:t>
            </a:fld>
            <a:endParaRPr lang="en-GB"/>
          </a:p>
        </p:txBody>
      </p:sp>
      <p:sp>
        <p:nvSpPr>
          <p:cNvPr id="5" name="Footer Placeholder 4">
            <a:extLst>
              <a:ext uri="{FF2B5EF4-FFF2-40B4-BE49-F238E27FC236}">
                <a16:creationId xmlns:a16="http://schemas.microsoft.com/office/drawing/2014/main" id="{C7996017-DB1E-423D-BE37-2740E49CAF9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0425B6E-1F67-4C2B-A8BD-93AE3E70FD54}"/>
              </a:ext>
            </a:extLst>
          </p:cNvPr>
          <p:cNvSpPr>
            <a:spLocks noGrp="1"/>
          </p:cNvSpPr>
          <p:nvPr>
            <p:ph type="sldNum" sz="quarter" idx="12"/>
          </p:nvPr>
        </p:nvSpPr>
        <p:spPr/>
        <p:txBody>
          <a:bodyPr/>
          <a:lstStyle>
            <a:lvl1pPr>
              <a:defRPr/>
            </a:lvl1pPr>
          </a:lstStyle>
          <a:p>
            <a:pPr>
              <a:defRPr/>
            </a:pPr>
            <a:fld id="{87398FC1-CD2D-4B59-84D1-5D87E8BEAA95}" type="slidenum">
              <a:rPr lang="en-GB"/>
              <a:pPr>
                <a:defRPr/>
              </a:pPr>
              <a:t>‹#›</a:t>
            </a:fld>
            <a:endParaRPr lang="en-GB"/>
          </a:p>
        </p:txBody>
      </p:sp>
    </p:spTree>
    <p:extLst>
      <p:ext uri="{BB962C8B-B14F-4D97-AF65-F5344CB8AC3E}">
        <p14:creationId xmlns:p14="http://schemas.microsoft.com/office/powerpoint/2010/main" val="1871054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26/09/2023</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3767602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26/09/2023</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376760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26/09/2023</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3767602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26/09/2023</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3767602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26/09/2023</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3767602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26/09/2023</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3767602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26/09/2023</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376760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4A35-F049-47C6-ABE1-83BD19FCE97D}"/>
              </a:ext>
            </a:extLst>
          </p:cNvPr>
          <p:cNvSpPr>
            <a:spLocks noGrp="1"/>
          </p:cNvSpPr>
          <p:nvPr>
            <p:ph type="dt" sz="half" idx="10"/>
          </p:nvPr>
        </p:nvSpPr>
        <p:spPr/>
        <p:txBody>
          <a:bodyPr/>
          <a:lstStyle>
            <a:lvl1pPr>
              <a:defRPr/>
            </a:lvl1pPr>
          </a:lstStyle>
          <a:p>
            <a:pPr>
              <a:defRPr/>
            </a:pPr>
            <a:fld id="{E6E22362-6270-4CFA-8490-7878DF8F832C}" type="datetimeFigureOut">
              <a:rPr lang="en-GB"/>
              <a:pPr>
                <a:defRPr/>
              </a:pPr>
              <a:t>26/09/2023</a:t>
            </a:fld>
            <a:endParaRPr lang="en-GB"/>
          </a:p>
        </p:txBody>
      </p:sp>
      <p:sp>
        <p:nvSpPr>
          <p:cNvPr id="5" name="Footer Placeholder 4">
            <a:extLst>
              <a:ext uri="{FF2B5EF4-FFF2-40B4-BE49-F238E27FC236}">
                <a16:creationId xmlns:a16="http://schemas.microsoft.com/office/drawing/2014/main" id="{4E43CB5A-E42E-4C59-8453-647F75F0FF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E2221-CB57-4534-89E8-BD4D79D4879E}"/>
              </a:ext>
            </a:extLst>
          </p:cNvPr>
          <p:cNvSpPr>
            <a:spLocks noGrp="1"/>
          </p:cNvSpPr>
          <p:nvPr>
            <p:ph type="sldNum" sz="quarter" idx="12"/>
          </p:nvPr>
        </p:nvSpPr>
        <p:spPr/>
        <p:txBody>
          <a:bodyPr/>
          <a:lstStyle>
            <a:lvl1pPr>
              <a:defRPr/>
            </a:lvl1pPr>
          </a:lstStyle>
          <a:p>
            <a:pPr>
              <a:defRPr/>
            </a:pPr>
            <a:fld id="{20B3BAE6-79FC-4B16-89BD-D9B74B8B0B1A}" type="slidenum">
              <a:rPr lang="en-GB"/>
              <a:pPr>
                <a:defRPr/>
              </a:pPr>
              <a:t>‹#›</a:t>
            </a:fld>
            <a:endParaRPr lang="en-GB"/>
          </a:p>
        </p:txBody>
      </p:sp>
    </p:spTree>
    <p:extLst>
      <p:ext uri="{BB962C8B-B14F-4D97-AF65-F5344CB8AC3E}">
        <p14:creationId xmlns:p14="http://schemas.microsoft.com/office/powerpoint/2010/main" val="3214553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4C04EC-310B-44B1-B688-33579105F0D9}"/>
              </a:ext>
            </a:extLst>
          </p:cNvPr>
          <p:cNvSpPr>
            <a:spLocks noGrp="1"/>
          </p:cNvSpPr>
          <p:nvPr>
            <p:ph type="dt" sz="half" idx="10"/>
          </p:nvPr>
        </p:nvSpPr>
        <p:spPr/>
        <p:txBody>
          <a:bodyPr/>
          <a:lstStyle>
            <a:lvl1pPr>
              <a:defRPr/>
            </a:lvl1pPr>
          </a:lstStyle>
          <a:p>
            <a:pPr>
              <a:defRPr/>
            </a:pPr>
            <a:fld id="{249E3538-F88C-4FBC-8C72-64DDB381EA4B}" type="datetimeFigureOut">
              <a:rPr lang="en-GB"/>
              <a:pPr>
                <a:defRPr/>
              </a:pPr>
              <a:t>26/09/2023</a:t>
            </a:fld>
            <a:endParaRPr lang="en-GB"/>
          </a:p>
        </p:txBody>
      </p:sp>
      <p:sp>
        <p:nvSpPr>
          <p:cNvPr id="5" name="Footer Placeholder 4">
            <a:extLst>
              <a:ext uri="{FF2B5EF4-FFF2-40B4-BE49-F238E27FC236}">
                <a16:creationId xmlns:a16="http://schemas.microsoft.com/office/drawing/2014/main" id="{581D62C8-93C6-47FD-A159-225779101E4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873B873-F090-4E15-BBC2-136E0CB2CB9B}"/>
              </a:ext>
            </a:extLst>
          </p:cNvPr>
          <p:cNvSpPr>
            <a:spLocks noGrp="1"/>
          </p:cNvSpPr>
          <p:nvPr>
            <p:ph type="sldNum" sz="quarter" idx="12"/>
          </p:nvPr>
        </p:nvSpPr>
        <p:spPr/>
        <p:txBody>
          <a:bodyPr/>
          <a:lstStyle>
            <a:lvl1pPr>
              <a:defRPr/>
            </a:lvl1pPr>
          </a:lstStyle>
          <a:p>
            <a:pPr>
              <a:defRPr/>
            </a:pPr>
            <a:fld id="{B2FE9AB4-D252-4924-A868-64A19C782941}" type="slidenum">
              <a:rPr lang="en-GB"/>
              <a:pPr>
                <a:defRPr/>
              </a:pPr>
              <a:t>‹#›</a:t>
            </a:fld>
            <a:endParaRPr lang="en-GB"/>
          </a:p>
        </p:txBody>
      </p:sp>
    </p:spTree>
    <p:extLst>
      <p:ext uri="{BB962C8B-B14F-4D97-AF65-F5344CB8AC3E}">
        <p14:creationId xmlns:p14="http://schemas.microsoft.com/office/powerpoint/2010/main" val="2662197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758ABF7-B8D4-4434-A211-546170A7B31C}"/>
              </a:ext>
            </a:extLst>
          </p:cNvPr>
          <p:cNvSpPr>
            <a:spLocks noGrp="1"/>
          </p:cNvSpPr>
          <p:nvPr>
            <p:ph type="dt" sz="half" idx="10"/>
          </p:nvPr>
        </p:nvSpPr>
        <p:spPr/>
        <p:txBody>
          <a:bodyPr/>
          <a:lstStyle>
            <a:lvl1pPr>
              <a:defRPr/>
            </a:lvl1pPr>
          </a:lstStyle>
          <a:p>
            <a:pPr>
              <a:defRPr/>
            </a:pPr>
            <a:fld id="{8F64221F-5345-4C71-A5E5-7710E724A368}" type="datetimeFigureOut">
              <a:rPr lang="en-GB"/>
              <a:pPr>
                <a:defRPr/>
              </a:pPr>
              <a:t>26/09/2023</a:t>
            </a:fld>
            <a:endParaRPr lang="en-GB"/>
          </a:p>
        </p:txBody>
      </p:sp>
      <p:sp>
        <p:nvSpPr>
          <p:cNvPr id="6" name="Footer Placeholder 4">
            <a:extLst>
              <a:ext uri="{FF2B5EF4-FFF2-40B4-BE49-F238E27FC236}">
                <a16:creationId xmlns:a16="http://schemas.microsoft.com/office/drawing/2014/main" id="{ED3FFDFD-E6FF-4DC8-8770-633D7F1847B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2D29E22-95BC-41FD-80D7-3FE5299030C2}"/>
              </a:ext>
            </a:extLst>
          </p:cNvPr>
          <p:cNvSpPr>
            <a:spLocks noGrp="1"/>
          </p:cNvSpPr>
          <p:nvPr>
            <p:ph type="sldNum" sz="quarter" idx="12"/>
          </p:nvPr>
        </p:nvSpPr>
        <p:spPr/>
        <p:txBody>
          <a:bodyPr/>
          <a:lstStyle>
            <a:lvl1pPr>
              <a:defRPr/>
            </a:lvl1pPr>
          </a:lstStyle>
          <a:p>
            <a:pPr>
              <a:defRPr/>
            </a:pPr>
            <a:fld id="{F0C41AE7-FC75-4FE4-A6DF-01FEAD841B1F}" type="slidenum">
              <a:rPr lang="en-GB"/>
              <a:pPr>
                <a:defRPr/>
              </a:pPr>
              <a:t>‹#›</a:t>
            </a:fld>
            <a:endParaRPr lang="en-GB"/>
          </a:p>
        </p:txBody>
      </p:sp>
    </p:spTree>
    <p:extLst>
      <p:ext uri="{BB962C8B-B14F-4D97-AF65-F5344CB8AC3E}">
        <p14:creationId xmlns:p14="http://schemas.microsoft.com/office/powerpoint/2010/main" val="2971645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5C0199AD-1185-4348-B13F-EE8599E4F099}"/>
              </a:ext>
            </a:extLst>
          </p:cNvPr>
          <p:cNvSpPr>
            <a:spLocks noGrp="1"/>
          </p:cNvSpPr>
          <p:nvPr>
            <p:ph type="dt" sz="half" idx="10"/>
          </p:nvPr>
        </p:nvSpPr>
        <p:spPr/>
        <p:txBody>
          <a:bodyPr/>
          <a:lstStyle>
            <a:lvl1pPr>
              <a:defRPr/>
            </a:lvl1pPr>
          </a:lstStyle>
          <a:p>
            <a:pPr>
              <a:defRPr/>
            </a:pPr>
            <a:fld id="{0AF353FC-3A89-4260-B377-D721421B554E}" type="datetimeFigureOut">
              <a:rPr lang="en-GB"/>
              <a:pPr>
                <a:defRPr/>
              </a:pPr>
              <a:t>26/09/2023</a:t>
            </a:fld>
            <a:endParaRPr lang="en-GB"/>
          </a:p>
        </p:txBody>
      </p:sp>
      <p:sp>
        <p:nvSpPr>
          <p:cNvPr id="8" name="Footer Placeholder 4">
            <a:extLst>
              <a:ext uri="{FF2B5EF4-FFF2-40B4-BE49-F238E27FC236}">
                <a16:creationId xmlns:a16="http://schemas.microsoft.com/office/drawing/2014/main" id="{D3A2FC2A-9B09-4B34-88B7-06F8CA37DFE8}"/>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61FBBAE8-855D-4E84-BC7A-D06B468DDD91}"/>
              </a:ext>
            </a:extLst>
          </p:cNvPr>
          <p:cNvSpPr>
            <a:spLocks noGrp="1"/>
          </p:cNvSpPr>
          <p:nvPr>
            <p:ph type="sldNum" sz="quarter" idx="12"/>
          </p:nvPr>
        </p:nvSpPr>
        <p:spPr/>
        <p:txBody>
          <a:bodyPr/>
          <a:lstStyle>
            <a:lvl1pPr>
              <a:defRPr/>
            </a:lvl1pPr>
          </a:lstStyle>
          <a:p>
            <a:pPr>
              <a:defRPr/>
            </a:pPr>
            <a:fld id="{2A77B92A-A87F-4EF7-A161-966767AE4F3E}" type="slidenum">
              <a:rPr lang="en-GB"/>
              <a:pPr>
                <a:defRPr/>
              </a:pPr>
              <a:t>‹#›</a:t>
            </a:fld>
            <a:endParaRPr lang="en-GB"/>
          </a:p>
        </p:txBody>
      </p:sp>
    </p:spTree>
    <p:extLst>
      <p:ext uri="{BB962C8B-B14F-4D97-AF65-F5344CB8AC3E}">
        <p14:creationId xmlns:p14="http://schemas.microsoft.com/office/powerpoint/2010/main" val="2696636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1099E81-382D-4468-BCAD-14D317FE9635}"/>
              </a:ext>
            </a:extLst>
          </p:cNvPr>
          <p:cNvSpPr>
            <a:spLocks noGrp="1"/>
          </p:cNvSpPr>
          <p:nvPr>
            <p:ph type="dt" sz="half" idx="10"/>
          </p:nvPr>
        </p:nvSpPr>
        <p:spPr/>
        <p:txBody>
          <a:bodyPr/>
          <a:lstStyle>
            <a:lvl1pPr>
              <a:defRPr/>
            </a:lvl1pPr>
          </a:lstStyle>
          <a:p>
            <a:pPr>
              <a:defRPr/>
            </a:pPr>
            <a:fld id="{C5B51349-C94F-4507-ABA9-0615437E08A4}" type="datetimeFigureOut">
              <a:rPr lang="en-GB"/>
              <a:pPr>
                <a:defRPr/>
              </a:pPr>
              <a:t>26/09/2023</a:t>
            </a:fld>
            <a:endParaRPr lang="en-GB"/>
          </a:p>
        </p:txBody>
      </p:sp>
      <p:sp>
        <p:nvSpPr>
          <p:cNvPr id="4" name="Footer Placeholder 4">
            <a:extLst>
              <a:ext uri="{FF2B5EF4-FFF2-40B4-BE49-F238E27FC236}">
                <a16:creationId xmlns:a16="http://schemas.microsoft.com/office/drawing/2014/main" id="{C9F29D8B-B848-4BF7-A038-95E3A80B5E2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F571036F-2180-4D6B-8736-CDDEF91AD870}"/>
              </a:ext>
            </a:extLst>
          </p:cNvPr>
          <p:cNvSpPr>
            <a:spLocks noGrp="1"/>
          </p:cNvSpPr>
          <p:nvPr>
            <p:ph type="sldNum" sz="quarter" idx="12"/>
          </p:nvPr>
        </p:nvSpPr>
        <p:spPr/>
        <p:txBody>
          <a:bodyPr/>
          <a:lstStyle>
            <a:lvl1pPr>
              <a:defRPr/>
            </a:lvl1pPr>
          </a:lstStyle>
          <a:p>
            <a:pPr>
              <a:defRPr/>
            </a:pPr>
            <a:fld id="{05B324F5-8898-4324-8C57-2A73B07E78F4}" type="slidenum">
              <a:rPr lang="en-GB"/>
              <a:pPr>
                <a:defRPr/>
              </a:pPr>
              <a:t>‹#›</a:t>
            </a:fld>
            <a:endParaRPr lang="en-GB"/>
          </a:p>
        </p:txBody>
      </p:sp>
    </p:spTree>
    <p:extLst>
      <p:ext uri="{BB962C8B-B14F-4D97-AF65-F5344CB8AC3E}">
        <p14:creationId xmlns:p14="http://schemas.microsoft.com/office/powerpoint/2010/main" val="331028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8391AD0-3309-476E-8ED4-5C8C8248B8BE}"/>
              </a:ext>
            </a:extLst>
          </p:cNvPr>
          <p:cNvSpPr>
            <a:spLocks noGrp="1"/>
          </p:cNvSpPr>
          <p:nvPr>
            <p:ph type="dt" sz="half" idx="10"/>
          </p:nvPr>
        </p:nvSpPr>
        <p:spPr/>
        <p:txBody>
          <a:bodyPr/>
          <a:lstStyle>
            <a:lvl1pPr>
              <a:defRPr/>
            </a:lvl1pPr>
          </a:lstStyle>
          <a:p>
            <a:pPr>
              <a:defRPr/>
            </a:pPr>
            <a:fld id="{98588708-D59D-44B6-B3AB-DC10549CAFFE}" type="datetimeFigureOut">
              <a:rPr lang="en-GB"/>
              <a:pPr>
                <a:defRPr/>
              </a:pPr>
              <a:t>26/09/2023</a:t>
            </a:fld>
            <a:endParaRPr lang="en-GB"/>
          </a:p>
        </p:txBody>
      </p:sp>
      <p:sp>
        <p:nvSpPr>
          <p:cNvPr id="3" name="Footer Placeholder 4">
            <a:extLst>
              <a:ext uri="{FF2B5EF4-FFF2-40B4-BE49-F238E27FC236}">
                <a16:creationId xmlns:a16="http://schemas.microsoft.com/office/drawing/2014/main" id="{73A55D6E-1D3A-4671-A12E-5FB135C2F25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D5BAA11E-3F4B-43FA-9342-871B51028D06}"/>
              </a:ext>
            </a:extLst>
          </p:cNvPr>
          <p:cNvSpPr>
            <a:spLocks noGrp="1"/>
          </p:cNvSpPr>
          <p:nvPr>
            <p:ph type="sldNum" sz="quarter" idx="12"/>
          </p:nvPr>
        </p:nvSpPr>
        <p:spPr/>
        <p:txBody>
          <a:bodyPr/>
          <a:lstStyle>
            <a:lvl1pPr>
              <a:defRPr/>
            </a:lvl1pPr>
          </a:lstStyle>
          <a:p>
            <a:pPr>
              <a:defRPr/>
            </a:pPr>
            <a:fld id="{3CCF4675-3428-4B8B-9408-F4B2D5360BE1}" type="slidenum">
              <a:rPr lang="en-GB"/>
              <a:pPr>
                <a:defRPr/>
              </a:pPr>
              <a:t>‹#›</a:t>
            </a:fld>
            <a:endParaRPr lang="en-GB"/>
          </a:p>
        </p:txBody>
      </p:sp>
    </p:spTree>
    <p:extLst>
      <p:ext uri="{BB962C8B-B14F-4D97-AF65-F5344CB8AC3E}">
        <p14:creationId xmlns:p14="http://schemas.microsoft.com/office/powerpoint/2010/main" val="407022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AC8C586-ADB0-499E-8489-2534C022CAE9}"/>
              </a:ext>
            </a:extLst>
          </p:cNvPr>
          <p:cNvSpPr>
            <a:spLocks noGrp="1"/>
          </p:cNvSpPr>
          <p:nvPr>
            <p:ph type="dt" sz="half" idx="10"/>
          </p:nvPr>
        </p:nvSpPr>
        <p:spPr/>
        <p:txBody>
          <a:bodyPr/>
          <a:lstStyle>
            <a:lvl1pPr>
              <a:defRPr/>
            </a:lvl1pPr>
          </a:lstStyle>
          <a:p>
            <a:pPr>
              <a:defRPr/>
            </a:pPr>
            <a:fld id="{405DDFE3-9E13-444B-80C8-C0924F3A6F82}" type="datetimeFigureOut">
              <a:rPr lang="en-GB"/>
              <a:pPr>
                <a:defRPr/>
              </a:pPr>
              <a:t>26/09/2023</a:t>
            </a:fld>
            <a:endParaRPr lang="en-GB"/>
          </a:p>
        </p:txBody>
      </p:sp>
      <p:sp>
        <p:nvSpPr>
          <p:cNvPr id="6" name="Footer Placeholder 4">
            <a:extLst>
              <a:ext uri="{FF2B5EF4-FFF2-40B4-BE49-F238E27FC236}">
                <a16:creationId xmlns:a16="http://schemas.microsoft.com/office/drawing/2014/main" id="{5D906CF2-ADAE-4349-9F2A-1668E12672F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A2F8E7A-077F-44B9-ACE8-BFBD651EFF1D}"/>
              </a:ext>
            </a:extLst>
          </p:cNvPr>
          <p:cNvSpPr>
            <a:spLocks noGrp="1"/>
          </p:cNvSpPr>
          <p:nvPr>
            <p:ph type="sldNum" sz="quarter" idx="12"/>
          </p:nvPr>
        </p:nvSpPr>
        <p:spPr/>
        <p:txBody>
          <a:bodyPr/>
          <a:lstStyle>
            <a:lvl1pPr>
              <a:defRPr/>
            </a:lvl1pPr>
          </a:lstStyle>
          <a:p>
            <a:pPr>
              <a:defRPr/>
            </a:pPr>
            <a:fld id="{3744E75E-4420-48A9-89D7-6C5E4619CBAE}" type="slidenum">
              <a:rPr lang="en-GB"/>
              <a:pPr>
                <a:defRPr/>
              </a:pPr>
              <a:t>‹#›</a:t>
            </a:fld>
            <a:endParaRPr lang="en-GB"/>
          </a:p>
        </p:txBody>
      </p:sp>
    </p:spTree>
    <p:extLst>
      <p:ext uri="{BB962C8B-B14F-4D97-AF65-F5344CB8AC3E}">
        <p14:creationId xmlns:p14="http://schemas.microsoft.com/office/powerpoint/2010/main" val="225156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1D0AD69-8A42-4B58-8495-D4E03BF4D8A1}"/>
              </a:ext>
            </a:extLst>
          </p:cNvPr>
          <p:cNvSpPr>
            <a:spLocks noGrp="1"/>
          </p:cNvSpPr>
          <p:nvPr>
            <p:ph type="dt" sz="half" idx="10"/>
          </p:nvPr>
        </p:nvSpPr>
        <p:spPr/>
        <p:txBody>
          <a:bodyPr/>
          <a:lstStyle>
            <a:lvl1pPr>
              <a:defRPr/>
            </a:lvl1pPr>
          </a:lstStyle>
          <a:p>
            <a:pPr>
              <a:defRPr/>
            </a:pPr>
            <a:fld id="{5A6BA287-94B0-4E81-90EF-75CC75610EE8}" type="datetimeFigureOut">
              <a:rPr lang="en-GB"/>
              <a:pPr>
                <a:defRPr/>
              </a:pPr>
              <a:t>26/09/2023</a:t>
            </a:fld>
            <a:endParaRPr lang="en-GB"/>
          </a:p>
        </p:txBody>
      </p:sp>
      <p:sp>
        <p:nvSpPr>
          <p:cNvPr id="6" name="Footer Placeholder 4">
            <a:extLst>
              <a:ext uri="{FF2B5EF4-FFF2-40B4-BE49-F238E27FC236}">
                <a16:creationId xmlns:a16="http://schemas.microsoft.com/office/drawing/2014/main" id="{235A3D66-A30B-4CE1-BC53-BC65E6FE2E0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D1DFC69-06A3-4241-8422-959D7A0BB0F3}"/>
              </a:ext>
            </a:extLst>
          </p:cNvPr>
          <p:cNvSpPr>
            <a:spLocks noGrp="1"/>
          </p:cNvSpPr>
          <p:nvPr>
            <p:ph type="sldNum" sz="quarter" idx="12"/>
          </p:nvPr>
        </p:nvSpPr>
        <p:spPr/>
        <p:txBody>
          <a:bodyPr/>
          <a:lstStyle>
            <a:lvl1pPr>
              <a:defRPr/>
            </a:lvl1pPr>
          </a:lstStyle>
          <a:p>
            <a:pPr>
              <a:defRPr/>
            </a:pPr>
            <a:fld id="{DF21D54F-A05E-4ABB-B1F8-9B2C8EEBCDBA}" type="slidenum">
              <a:rPr lang="en-GB"/>
              <a:pPr>
                <a:defRPr/>
              </a:pPr>
              <a:t>‹#›</a:t>
            </a:fld>
            <a:endParaRPr lang="en-GB"/>
          </a:p>
        </p:txBody>
      </p:sp>
    </p:spTree>
    <p:extLst>
      <p:ext uri="{BB962C8B-B14F-4D97-AF65-F5344CB8AC3E}">
        <p14:creationId xmlns:p14="http://schemas.microsoft.com/office/powerpoint/2010/main" val="1774787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4177CD-723A-4006-8242-98BF09A51495}"/>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C0E429-03C8-4F3A-BD79-39C046B4F64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DDCF63C-EDF4-4669-89EF-06B446F1FC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B032972-2C37-4E71-9A1C-3A37C679E4D9}" type="datetimeFigureOut">
              <a:rPr lang="en-GB"/>
              <a:pPr>
                <a:defRPr/>
              </a:pPr>
              <a:t>26/09/2023</a:t>
            </a:fld>
            <a:endParaRPr lang="en-GB"/>
          </a:p>
        </p:txBody>
      </p:sp>
      <p:sp>
        <p:nvSpPr>
          <p:cNvPr id="5" name="Footer Placeholder 4">
            <a:extLst>
              <a:ext uri="{FF2B5EF4-FFF2-40B4-BE49-F238E27FC236}">
                <a16:creationId xmlns:a16="http://schemas.microsoft.com/office/drawing/2014/main" id="{0D8D3C18-73A5-4F42-9CB8-DB8EE53763B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766A272-E708-4EB5-8001-B00B66ED60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4C7CB5-5C17-409E-B479-32C30330CB5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26/09/2023</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50"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26/09/2023</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26/09/2023</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26/09/2023</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26/09/2023</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26/09/2023</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26/09/2023</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mpsweb.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BB790009-B250-47CB-9197-89613516CFF1}"/>
              </a:ext>
            </a:extLst>
          </p:cNvPr>
          <p:cNvSpPr>
            <a:spLocks noGrp="1" noChangeArrowheads="1"/>
          </p:cNvSpPr>
          <p:nvPr>
            <p:ph type="title"/>
          </p:nvPr>
        </p:nvSpPr>
        <p:spPr/>
        <p:txBody>
          <a:bodyPr/>
          <a:lstStyle/>
          <a:p>
            <a:r>
              <a:rPr lang="en-GB" altLang="en-US"/>
              <a:t>Injury Minimization Programme for Schools</a:t>
            </a:r>
          </a:p>
        </p:txBody>
      </p:sp>
      <p:pic>
        <p:nvPicPr>
          <p:cNvPr id="2051" name="Picture 4" descr="A picture containing text&#10;&#10;Description automatically generated">
            <a:extLst>
              <a:ext uri="{FF2B5EF4-FFF2-40B4-BE49-F238E27FC236}">
                <a16:creationId xmlns:a16="http://schemas.microsoft.com/office/drawing/2014/main" id="{07E05234-C99B-43A7-9E22-55B88495B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8964" y="1570039"/>
            <a:ext cx="3633787"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7C95B-805C-DF04-516B-B52D3C91F79C}"/>
              </a:ext>
            </a:extLst>
          </p:cNvPr>
          <p:cNvSpPr>
            <a:spLocks noGrp="1"/>
          </p:cNvSpPr>
          <p:nvPr>
            <p:ph type="title"/>
          </p:nvPr>
        </p:nvSpPr>
        <p:spPr>
          <a:xfrm>
            <a:off x="2135189" y="1455738"/>
            <a:ext cx="7951787" cy="1295400"/>
          </a:xfrm>
        </p:spPr>
        <p:txBody>
          <a:bodyPr/>
          <a:lstStyle/>
          <a:p>
            <a:pPr algn="l"/>
            <a:br>
              <a:rPr lang="en-GB" altLang="en-US" sz="2400"/>
            </a:br>
            <a:br>
              <a:rPr lang="en-GB" altLang="en-US" sz="2400"/>
            </a:br>
            <a:br>
              <a:rPr lang="en-GB" altLang="en-US" sz="2400"/>
            </a:br>
            <a:r>
              <a:rPr lang="en-GB" altLang="en-US" sz="2400"/>
              <a:t>The younger children in your school look up to you now you are in year 6.  They will copy your behaviour and the things you like and do.</a:t>
            </a:r>
            <a:br>
              <a:rPr lang="en-GB" altLang="en-US" sz="1400"/>
            </a:br>
            <a:br>
              <a:rPr lang="en-GB" altLang="en-US" sz="2400"/>
            </a:br>
            <a:br>
              <a:rPr lang="en-GB" altLang="en-US" sz="2400"/>
            </a:br>
            <a:endParaRPr lang="en-GB" altLang="en-US" sz="2400"/>
          </a:p>
        </p:txBody>
      </p:sp>
      <p:sp>
        <p:nvSpPr>
          <p:cNvPr id="5" name="Content Placeholder 4">
            <a:extLst>
              <a:ext uri="{FF2B5EF4-FFF2-40B4-BE49-F238E27FC236}">
                <a16:creationId xmlns:a16="http://schemas.microsoft.com/office/drawing/2014/main" id="{1D69C8D2-9A3D-D0EB-2FB2-2EAEA1D5AC81}"/>
              </a:ext>
            </a:extLst>
          </p:cNvPr>
          <p:cNvSpPr>
            <a:spLocks noGrp="1"/>
          </p:cNvSpPr>
          <p:nvPr>
            <p:ph idx="1"/>
          </p:nvPr>
        </p:nvSpPr>
        <p:spPr>
          <a:xfrm>
            <a:off x="2970214" y="4957764"/>
            <a:ext cx="5545137" cy="1081087"/>
          </a:xfrm>
        </p:spPr>
        <p:txBody>
          <a:bodyPr/>
          <a:lstStyle/>
          <a:p>
            <a:pPr marL="0" indent="0" algn="ctr">
              <a:buFont typeface="Arial" panose="020B0604020202020204" pitchFamily="34" charset="0"/>
              <a:buNone/>
            </a:pPr>
            <a:r>
              <a:rPr lang="en-GB" altLang="en-US" sz="2000"/>
              <a:t>Discuss this in a group and list your ideas.</a:t>
            </a:r>
          </a:p>
        </p:txBody>
      </p:sp>
      <p:pic>
        <p:nvPicPr>
          <p:cNvPr id="8196" name="Picture 7">
            <a:extLst>
              <a:ext uri="{FF2B5EF4-FFF2-40B4-BE49-F238E27FC236}">
                <a16:creationId xmlns:a16="http://schemas.microsoft.com/office/drawing/2014/main" id="{C60A9C7B-A9C6-4EA4-05B1-E95E49D3A9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206" y="4884228"/>
            <a:ext cx="216535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8">
            <a:extLst>
              <a:ext uri="{FF2B5EF4-FFF2-40B4-BE49-F238E27FC236}">
                <a16:creationId xmlns:a16="http://schemas.microsoft.com/office/drawing/2014/main" id="{7C82C685-AF51-1C17-D2B9-083CFDB46982}"/>
              </a:ext>
            </a:extLst>
          </p:cNvPr>
          <p:cNvSpPr txBox="1">
            <a:spLocks noChangeArrowheads="1"/>
          </p:cNvSpPr>
          <p:nvPr/>
        </p:nvSpPr>
        <p:spPr bwMode="auto">
          <a:xfrm>
            <a:off x="2279650" y="404814"/>
            <a:ext cx="7488238" cy="769937"/>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4400" b="1" dirty="0"/>
              <a:t>Your mission</a:t>
            </a:r>
          </a:p>
        </p:txBody>
      </p:sp>
      <p:pic>
        <p:nvPicPr>
          <p:cNvPr id="8198" name="Picture 6">
            <a:extLst>
              <a:ext uri="{FF2B5EF4-FFF2-40B4-BE49-F238E27FC236}">
                <a16:creationId xmlns:a16="http://schemas.microsoft.com/office/drawing/2014/main" id="{6CE1BDEB-7F36-4307-D308-AE42C6B5E6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66017" y="5366107"/>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F161F79-05B0-6554-0AF3-9F106BFF71EC}"/>
              </a:ext>
            </a:extLst>
          </p:cNvPr>
          <p:cNvSpPr txBox="1"/>
          <p:nvPr/>
        </p:nvSpPr>
        <p:spPr>
          <a:xfrm>
            <a:off x="2171700" y="2924175"/>
            <a:ext cx="7416800" cy="831850"/>
          </a:xfrm>
          <a:prstGeom prst="rect">
            <a:avLst/>
          </a:prstGeom>
          <a:noFill/>
        </p:spPr>
        <p:txBody>
          <a:bodyPr wrap="square">
            <a:spAutoFit/>
          </a:bodyPr>
          <a:lstStyle/>
          <a:p>
            <a:pPr fontAlgn="auto">
              <a:spcBef>
                <a:spcPts val="0"/>
              </a:spcBef>
              <a:spcAft>
                <a:spcPts val="0"/>
              </a:spcAft>
              <a:defRPr/>
            </a:pPr>
            <a:r>
              <a:rPr lang="en-GB" sz="2400" dirty="0">
                <a:latin typeface="+mj-lt"/>
                <a:ea typeface="+mj-ea"/>
                <a:cs typeface="+mj-cs"/>
              </a:rPr>
              <a:t>You can really help to pass on the I.M.P.S. safety messages.</a:t>
            </a:r>
            <a:br>
              <a:rPr lang="en-GB" sz="2400" dirty="0">
                <a:latin typeface="+mj-lt"/>
                <a:ea typeface="+mj-ea"/>
                <a:cs typeface="+mj-cs"/>
              </a:rPr>
            </a:br>
            <a:endParaRPr lang="en-GB" sz="2400" dirty="0">
              <a:latin typeface="+mj-lt"/>
              <a:ea typeface="+mj-ea"/>
              <a:cs typeface="+mj-cs"/>
            </a:endParaRPr>
          </a:p>
        </p:txBody>
      </p:sp>
      <p:sp>
        <p:nvSpPr>
          <p:cNvPr id="13" name="TextBox 12">
            <a:extLst>
              <a:ext uri="{FF2B5EF4-FFF2-40B4-BE49-F238E27FC236}">
                <a16:creationId xmlns:a16="http://schemas.microsoft.com/office/drawing/2014/main" id="{4C56C544-E04A-46AF-BFD6-28084645E7B8}"/>
              </a:ext>
            </a:extLst>
          </p:cNvPr>
          <p:cNvSpPr txBox="1"/>
          <p:nvPr/>
        </p:nvSpPr>
        <p:spPr>
          <a:xfrm>
            <a:off x="2127250" y="3700463"/>
            <a:ext cx="7632700" cy="831850"/>
          </a:xfrm>
          <a:prstGeom prst="rect">
            <a:avLst/>
          </a:prstGeom>
          <a:noFill/>
        </p:spPr>
        <p:txBody>
          <a:bodyPr wrap="square">
            <a:spAutoFit/>
          </a:bodyPr>
          <a:lstStyle/>
          <a:p>
            <a:pPr fontAlgn="auto">
              <a:spcBef>
                <a:spcPts val="0"/>
              </a:spcBef>
              <a:spcAft>
                <a:spcPts val="0"/>
              </a:spcAft>
              <a:defRPr/>
            </a:pPr>
            <a:r>
              <a:rPr lang="en-GB" sz="2400" dirty="0">
                <a:latin typeface="+mj-lt"/>
                <a:ea typeface="+mj-ea"/>
                <a:cs typeface="+mj-cs"/>
              </a:rPr>
              <a:t>Your mission is to encourage them to be bright, be seen and be safe this winter.</a:t>
            </a:r>
          </a:p>
        </p:txBody>
      </p:sp>
    </p:spTree>
    <p:extLst>
      <p:ext uri="{BB962C8B-B14F-4D97-AF65-F5344CB8AC3E}">
        <p14:creationId xmlns:p14="http://schemas.microsoft.com/office/powerpoint/2010/main" val="3726732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1B45D-D399-EE10-94E9-79C83F50E106}"/>
              </a:ext>
            </a:extLst>
          </p:cNvPr>
          <p:cNvSpPr>
            <a:spLocks noGrp="1"/>
          </p:cNvSpPr>
          <p:nvPr>
            <p:ph type="title"/>
          </p:nvPr>
        </p:nvSpPr>
        <p:spPr>
          <a:xfrm>
            <a:off x="1919288" y="260350"/>
            <a:ext cx="8291512" cy="706438"/>
          </a:xfrm>
          <a:solidFill>
            <a:srgbClr val="FF3399"/>
          </a:solidFill>
        </p:spPr>
        <p:txBody>
          <a:bodyPr rtlCol="0">
            <a:normAutofit fontScale="90000"/>
          </a:bodyPr>
          <a:lstStyle/>
          <a:p>
            <a:pPr fontAlgn="auto">
              <a:spcAft>
                <a:spcPts val="0"/>
              </a:spcAft>
              <a:defRPr/>
            </a:pPr>
            <a:br>
              <a:rPr lang="en-GB" sz="3200" dirty="0"/>
            </a:br>
            <a:br>
              <a:rPr lang="en-GB" sz="3200" dirty="0"/>
            </a:br>
            <a:r>
              <a:rPr lang="en-GB" sz="4900" dirty="0"/>
              <a:t>Mission ideas</a:t>
            </a:r>
            <a:br>
              <a:rPr lang="en-GB" sz="3200" dirty="0"/>
            </a:br>
            <a:r>
              <a:rPr lang="en-GB" sz="2800" dirty="0"/>
              <a:t> </a:t>
            </a:r>
            <a:br>
              <a:rPr lang="en-GB" sz="3200" dirty="0"/>
            </a:br>
            <a:endParaRPr lang="en-GB" dirty="0"/>
          </a:p>
        </p:txBody>
      </p:sp>
      <p:sp>
        <p:nvSpPr>
          <p:cNvPr id="3" name="Content Placeholder 2">
            <a:extLst>
              <a:ext uri="{FF2B5EF4-FFF2-40B4-BE49-F238E27FC236}">
                <a16:creationId xmlns:a16="http://schemas.microsoft.com/office/drawing/2014/main" id="{3DAACBAF-6075-9DE6-DFCF-0257D7A76CEB}"/>
              </a:ext>
            </a:extLst>
          </p:cNvPr>
          <p:cNvSpPr>
            <a:spLocks noGrp="1"/>
          </p:cNvSpPr>
          <p:nvPr>
            <p:ph idx="1"/>
          </p:nvPr>
        </p:nvSpPr>
        <p:spPr>
          <a:xfrm>
            <a:off x="1992313" y="1196976"/>
            <a:ext cx="8229600" cy="5400675"/>
          </a:xfrm>
        </p:spPr>
        <p:txBody>
          <a:bodyPr rtlCol="0">
            <a:normAutofit lnSpcReduction="10000"/>
          </a:bodyPr>
          <a:lstStyle/>
          <a:p>
            <a:pPr algn="ctr" fontAlgn="auto">
              <a:spcAft>
                <a:spcPts val="0"/>
              </a:spcAft>
              <a:buFont typeface="Arial" panose="020B0604020202020204" pitchFamily="34" charset="0"/>
              <a:buNone/>
              <a:defRPr/>
            </a:pPr>
            <a:endParaRPr lang="en-GB" b="1" dirty="0"/>
          </a:p>
          <a:p>
            <a:pPr fontAlgn="auto">
              <a:spcAft>
                <a:spcPts val="0"/>
              </a:spcAft>
              <a:buFont typeface="Arial" panose="020B0604020202020204" pitchFamily="34" charset="0"/>
              <a:buNone/>
              <a:defRPr/>
            </a:pPr>
            <a:endParaRPr lang="en-GB" sz="2400" b="1" dirty="0"/>
          </a:p>
          <a:p>
            <a:pPr fontAlgn="auto">
              <a:spcAft>
                <a:spcPts val="0"/>
              </a:spcAft>
              <a:buFont typeface="Arial" panose="020B0604020202020204" pitchFamily="34" charset="0"/>
              <a:buNone/>
              <a:defRPr/>
            </a:pPr>
            <a:r>
              <a:rPr lang="en-GB" sz="2400" b="1" dirty="0"/>
              <a:t>Here are a few ideas to get you started.</a:t>
            </a:r>
          </a:p>
          <a:p>
            <a:pPr fontAlgn="auto">
              <a:spcAft>
                <a:spcPts val="0"/>
              </a:spcAft>
              <a:defRPr/>
            </a:pPr>
            <a:r>
              <a:rPr lang="en-GB" sz="2400" dirty="0"/>
              <a:t>Plan an assembly for the rest of the school</a:t>
            </a:r>
            <a:br>
              <a:rPr lang="en-GB" sz="2400" dirty="0"/>
            </a:br>
            <a:endParaRPr lang="en-GB" sz="2400" dirty="0"/>
          </a:p>
          <a:p>
            <a:pPr fontAlgn="auto">
              <a:spcAft>
                <a:spcPts val="0"/>
              </a:spcAft>
              <a:defRPr/>
            </a:pPr>
            <a:r>
              <a:rPr lang="en-GB" sz="2400" dirty="0"/>
              <a:t>Lead by example (wear bright outdoor clothing or reflective flashes to school).  </a:t>
            </a:r>
            <a:br>
              <a:rPr lang="en-GB" sz="2400" dirty="0"/>
            </a:br>
            <a:endParaRPr lang="en-GB" sz="2400" dirty="0"/>
          </a:p>
          <a:p>
            <a:pPr fontAlgn="auto">
              <a:spcAft>
                <a:spcPts val="0"/>
              </a:spcAft>
              <a:defRPr/>
            </a:pPr>
            <a:r>
              <a:rPr lang="en-GB" sz="2400" dirty="0">
                <a:solidFill>
                  <a:srgbClr val="FF3399"/>
                </a:solidFill>
              </a:rPr>
              <a:t>Organise a “be bright, be seen” day at school and raise money for I.M.P.S. </a:t>
            </a:r>
            <a:br>
              <a:rPr lang="en-GB" sz="2400" dirty="0">
                <a:solidFill>
                  <a:srgbClr val="FF3399"/>
                </a:solidFill>
              </a:rPr>
            </a:br>
            <a:endParaRPr lang="en-GB" sz="2400" dirty="0">
              <a:solidFill>
                <a:srgbClr val="FF3399"/>
              </a:solidFill>
            </a:endParaRPr>
          </a:p>
          <a:p>
            <a:pPr fontAlgn="auto">
              <a:spcAft>
                <a:spcPts val="0"/>
              </a:spcAft>
              <a:defRPr/>
            </a:pPr>
            <a:r>
              <a:rPr lang="en-GB" sz="2400" dirty="0"/>
              <a:t>Customise your school bag with reflective, luminous and florescent flashes.</a:t>
            </a:r>
          </a:p>
          <a:p>
            <a:pPr fontAlgn="auto">
              <a:spcAft>
                <a:spcPts val="0"/>
              </a:spcAft>
              <a:defRPr/>
            </a:pPr>
            <a:endParaRPr lang="en-GB" dirty="0"/>
          </a:p>
        </p:txBody>
      </p:sp>
      <p:sp>
        <p:nvSpPr>
          <p:cNvPr id="9220" name="TextBox 4">
            <a:extLst>
              <a:ext uri="{FF2B5EF4-FFF2-40B4-BE49-F238E27FC236}">
                <a16:creationId xmlns:a16="http://schemas.microsoft.com/office/drawing/2014/main" id="{2875E4DA-CF92-DEDC-F15D-2DE62CC6DBB7}"/>
              </a:ext>
            </a:extLst>
          </p:cNvPr>
          <p:cNvSpPr txBox="1">
            <a:spLocks noChangeArrowheads="1"/>
          </p:cNvSpPr>
          <p:nvPr/>
        </p:nvSpPr>
        <p:spPr bwMode="auto">
          <a:xfrm>
            <a:off x="1847851" y="1125538"/>
            <a:ext cx="8569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400"/>
              <a:t>As a class or in groups plan a project to pass on this safety message to the younger children in your school.</a:t>
            </a:r>
          </a:p>
        </p:txBody>
      </p:sp>
      <p:pic>
        <p:nvPicPr>
          <p:cNvPr id="9221" name="Picture 5">
            <a:extLst>
              <a:ext uri="{FF2B5EF4-FFF2-40B4-BE49-F238E27FC236}">
                <a16:creationId xmlns:a16="http://schemas.microsoft.com/office/drawing/2014/main" id="{2F81D88E-A574-4BF4-0C83-6185793B1B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66264" y="5589589"/>
            <a:ext cx="815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007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5" end="5"/>
                                            </p:txEl>
                                          </p:spTgt>
                                        </p:tgtEl>
                                        <p:attrNameLst>
                                          <p:attrName>style.color</p:attrName>
                                        </p:attrNameLst>
                                      </p:cBhvr>
                                      <p:to>
                                        <a:schemeClr val="bg1"/>
                                      </p:to>
                                    </p:animClr>
                                    <p:animClr clrSpc="rgb" dir="cw">
                                      <p:cBhvr>
                                        <p:cTn id="7" dur="250" autoRev="1" fill="remove"/>
                                        <p:tgtEl>
                                          <p:spTgt spid="3">
                                            <p:txEl>
                                              <p:pRg st="5" end="5"/>
                                            </p:txEl>
                                          </p:spTgt>
                                        </p:tgtEl>
                                        <p:attrNameLst>
                                          <p:attrName>fillcolor</p:attrName>
                                        </p:attrNameLst>
                                      </p:cBhvr>
                                      <p:to>
                                        <a:schemeClr val="bg1"/>
                                      </p:to>
                                    </p:animClr>
                                    <p:set>
                                      <p:cBhvr>
                                        <p:cTn id="8" dur="250" autoRev="1" fill="remove"/>
                                        <p:tgtEl>
                                          <p:spTgt spid="3">
                                            <p:txEl>
                                              <p:pRg st="5" end="5"/>
                                            </p:txEl>
                                          </p:spTgt>
                                        </p:tgtEl>
                                        <p:attrNameLst>
                                          <p:attrName>fill.type</p:attrName>
                                        </p:attrNameLst>
                                      </p:cBhvr>
                                      <p:to>
                                        <p:strVal val="solid"/>
                                      </p:to>
                                    </p:set>
                                    <p:set>
                                      <p:cBhvr>
                                        <p:cTn id="9" dur="250" autoRev="1" fill="remove"/>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2242F405-A8E6-3FAE-3EDB-836F1023A4A6}"/>
              </a:ext>
            </a:extLst>
          </p:cNvPr>
          <p:cNvSpPr>
            <a:spLocks noGrp="1"/>
          </p:cNvSpPr>
          <p:nvPr>
            <p:ph idx="1"/>
          </p:nvPr>
        </p:nvSpPr>
        <p:spPr>
          <a:xfrm>
            <a:off x="1981200" y="1600201"/>
            <a:ext cx="8229600" cy="2981325"/>
          </a:xfrm>
        </p:spPr>
        <p:txBody>
          <a:bodyPr/>
          <a:lstStyle/>
          <a:p>
            <a:r>
              <a:rPr lang="en-GB" altLang="en-US"/>
              <a:t>Please tell us all about your project.</a:t>
            </a:r>
          </a:p>
          <a:p>
            <a:r>
              <a:rPr lang="en-GB" altLang="en-US"/>
              <a:t>Send us some photos and a report of what you have  done in your school to make everyone brighter and safer this winter</a:t>
            </a:r>
          </a:p>
          <a:p>
            <a:r>
              <a:rPr lang="en-GB" altLang="en-US"/>
              <a:t> We will put the best ones on our website</a:t>
            </a:r>
          </a:p>
        </p:txBody>
      </p:sp>
      <p:sp>
        <p:nvSpPr>
          <p:cNvPr id="10243" name="Title 3">
            <a:extLst>
              <a:ext uri="{FF2B5EF4-FFF2-40B4-BE49-F238E27FC236}">
                <a16:creationId xmlns:a16="http://schemas.microsoft.com/office/drawing/2014/main" id="{CDFEC14D-6C25-355A-4484-E56293C4F966}"/>
              </a:ext>
            </a:extLst>
          </p:cNvPr>
          <p:cNvSpPr>
            <a:spLocks noGrp="1"/>
          </p:cNvSpPr>
          <p:nvPr>
            <p:ph type="title"/>
          </p:nvPr>
        </p:nvSpPr>
        <p:spPr>
          <a:solidFill>
            <a:srgbClr val="FFFF00"/>
          </a:solidFill>
        </p:spPr>
        <p:txBody>
          <a:bodyPr/>
          <a:lstStyle/>
          <a:p>
            <a:r>
              <a:rPr lang="en-GB" altLang="en-US"/>
              <a:t>Pass it on!</a:t>
            </a:r>
          </a:p>
        </p:txBody>
      </p:sp>
      <p:sp>
        <p:nvSpPr>
          <p:cNvPr id="10244" name="TextBox 4">
            <a:extLst>
              <a:ext uri="{FF2B5EF4-FFF2-40B4-BE49-F238E27FC236}">
                <a16:creationId xmlns:a16="http://schemas.microsoft.com/office/drawing/2014/main" id="{CD8C6EEE-0955-0E4C-A5D4-9C9B4C4A2AC2}"/>
              </a:ext>
            </a:extLst>
          </p:cNvPr>
          <p:cNvSpPr txBox="1">
            <a:spLocks noChangeArrowheads="1"/>
          </p:cNvSpPr>
          <p:nvPr/>
        </p:nvSpPr>
        <p:spPr bwMode="auto">
          <a:xfrm>
            <a:off x="2640014" y="4868864"/>
            <a:ext cx="7056437" cy="7699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4400"/>
              <a:t>Thank you.</a:t>
            </a:r>
          </a:p>
        </p:txBody>
      </p:sp>
      <p:pic>
        <p:nvPicPr>
          <p:cNvPr id="10245" name="Picture 5">
            <a:extLst>
              <a:ext uri="{FF2B5EF4-FFF2-40B4-BE49-F238E27FC236}">
                <a16:creationId xmlns:a16="http://schemas.microsoft.com/office/drawing/2014/main" id="{2CD5211F-23C6-97B5-D60E-E2A26A0E60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8751" y="5254625"/>
            <a:ext cx="108902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erson wearing a vest&#10;&#10;Description automatically generated with low confidence">
            <a:extLst>
              <a:ext uri="{FF2B5EF4-FFF2-40B4-BE49-F238E27FC236}">
                <a16:creationId xmlns:a16="http://schemas.microsoft.com/office/drawing/2014/main" id="{61B5C33B-40FE-ECF7-B19D-3A19A5E81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6451" y="2249488"/>
            <a:ext cx="1905000" cy="1905000"/>
          </a:xfrm>
          <a:prstGeom prst="rect">
            <a:avLst/>
          </a:prstGeom>
        </p:spPr>
      </p:pic>
    </p:spTree>
    <p:extLst>
      <p:ext uri="{BB962C8B-B14F-4D97-AF65-F5344CB8AC3E}">
        <p14:creationId xmlns:p14="http://schemas.microsoft.com/office/powerpoint/2010/main" val="2287037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Thank you</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eaLnBrk="1" hangingPunct="1">
              <a:lnSpc>
                <a:spcPct val="90000"/>
              </a:lnSpc>
              <a:spcAft>
                <a:spcPts val="600"/>
              </a:spcAft>
            </a:pPr>
            <a:endParaRPr lang="en-US" sz="2200" dirty="0">
              <a:latin typeface="+mn-lt"/>
            </a:endParaRPr>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92454" y="5466588"/>
            <a:ext cx="837972" cy="11014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F9EE7AD8-564D-7B6B-53A1-5F602D88538D}"/>
              </a:ext>
            </a:extLst>
          </p:cNvPr>
          <p:cNvSpPr txBox="1"/>
          <p:nvPr/>
        </p:nvSpPr>
        <p:spPr>
          <a:xfrm>
            <a:off x="5948412" y="3246740"/>
            <a:ext cx="3197993" cy="2308324"/>
          </a:xfrm>
          <a:prstGeom prst="rect">
            <a:avLst/>
          </a:prstGeom>
          <a:noFill/>
        </p:spPr>
        <p:txBody>
          <a:bodyPr wrap="square">
            <a:spAutoFit/>
          </a:bodyPr>
          <a:lstStyle/>
          <a:p>
            <a:pPr algn="ctr" eaLnBrk="1" hangingPunct="1"/>
            <a:r>
              <a:rPr lang="en-GB" altLang="en-US" sz="3600" dirty="0"/>
              <a:t>Don’t forget to let I.M.P.S. know all about your missions! </a:t>
            </a:r>
          </a:p>
        </p:txBody>
      </p:sp>
    </p:spTree>
    <p:extLst>
      <p:ext uri="{BB962C8B-B14F-4D97-AF65-F5344CB8AC3E}">
        <p14:creationId xmlns:p14="http://schemas.microsoft.com/office/powerpoint/2010/main" val="29343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838CB78E-FAE2-53EB-B79F-FC3AB7BB3B3F}"/>
              </a:ext>
            </a:extLst>
          </p:cNvPr>
          <p:cNvSpPr>
            <a:spLocks noGrp="1"/>
          </p:cNvSpPr>
          <p:nvPr>
            <p:ph type="title"/>
          </p:nvPr>
        </p:nvSpPr>
        <p:spPr>
          <a:xfrm>
            <a:off x="5759354" y="457202"/>
            <a:ext cx="5337271" cy="1835911"/>
          </a:xfrm>
        </p:spPr>
        <p:txBody>
          <a:bodyPr anchor="b">
            <a:normAutofit/>
          </a:bodyPr>
          <a:lstStyle/>
          <a:p>
            <a:r>
              <a:rPr lang="en-GB" sz="5400" dirty="0">
                <a:solidFill>
                  <a:srgbClr val="FFFFFF"/>
                </a:solidFill>
              </a:rPr>
              <a:t>Welcome to the I.M.P.S. team! </a:t>
            </a: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93BFAA-CAE5-1704-89F9-54E200E5C43D}"/>
              </a:ext>
            </a:extLst>
          </p:cNvPr>
          <p:cNvSpPr>
            <a:spLocks noGrp="1"/>
          </p:cNvSpPr>
          <p:nvPr>
            <p:ph idx="1"/>
          </p:nvPr>
        </p:nvSpPr>
        <p:spPr>
          <a:xfrm>
            <a:off x="5759355" y="2798065"/>
            <a:ext cx="5461095" cy="3417611"/>
          </a:xfrm>
        </p:spPr>
        <p:txBody>
          <a:bodyPr anchor="t">
            <a:normAutofit/>
          </a:bodyPr>
          <a:lstStyle/>
          <a:p>
            <a:pPr marL="0" indent="0">
              <a:buNone/>
            </a:pPr>
            <a:r>
              <a:rPr lang="en-GB" sz="1700" dirty="0">
                <a:solidFill>
                  <a:srgbClr val="FFFFFF"/>
                </a:solidFill>
              </a:rPr>
              <a:t>Now you are in year 6 you automatically become a member of the I.M.P.S. team!</a:t>
            </a:r>
          </a:p>
          <a:p>
            <a:pPr marL="0" indent="0">
              <a:buNone/>
            </a:pPr>
            <a:r>
              <a:rPr lang="en-GB" sz="1700" dirty="0">
                <a:solidFill>
                  <a:srgbClr val="FFFFFF"/>
                </a:solidFill>
              </a:rPr>
              <a:t>I.M.P.S. is a special programme that teaches you how to be responsible for the risks you take and how to make them safer. It also teaches you what to do in an emergency. </a:t>
            </a:r>
          </a:p>
          <a:p>
            <a:pPr marL="0" indent="0">
              <a:buNone/>
            </a:pPr>
            <a:endParaRPr lang="en-GB" sz="1700" dirty="0">
              <a:solidFill>
                <a:srgbClr val="FFFFFF"/>
              </a:solidFill>
            </a:endParaRPr>
          </a:p>
          <a:p>
            <a:pPr marL="0" indent="0">
              <a:buNone/>
            </a:pPr>
            <a:r>
              <a:rPr lang="en-GB" sz="1700" dirty="0">
                <a:solidFill>
                  <a:srgbClr val="FFFFFF"/>
                </a:solidFill>
              </a:rPr>
              <a:t>Every month we are going to give you an I.M.P.S. mission to complete. We would love it if you let us know what you do at your school and send us some images.</a:t>
            </a:r>
          </a:p>
        </p:txBody>
      </p:sp>
      <p:sp>
        <p:nvSpPr>
          <p:cNvPr id="6" name="TextBox 5">
            <a:extLst>
              <a:ext uri="{FF2B5EF4-FFF2-40B4-BE49-F238E27FC236}">
                <a16:creationId xmlns:a16="http://schemas.microsoft.com/office/drawing/2014/main" id="{79324561-A9C6-CF49-EF2B-A9F48B357AEB}"/>
              </a:ext>
            </a:extLst>
          </p:cNvPr>
          <p:cNvSpPr txBox="1"/>
          <p:nvPr/>
        </p:nvSpPr>
        <p:spPr>
          <a:xfrm>
            <a:off x="486562" y="6176964"/>
            <a:ext cx="10515599" cy="646331"/>
          </a:xfrm>
          <a:prstGeom prst="rect">
            <a:avLst/>
          </a:prstGeom>
          <a:noFill/>
        </p:spPr>
        <p:txBody>
          <a:bodyPr wrap="square" rtlCol="0">
            <a:spAutoFit/>
          </a:bodyPr>
          <a:lstStyle/>
          <a:p>
            <a:pPr>
              <a:spcAft>
                <a:spcPts val="600"/>
              </a:spcAft>
            </a:pPr>
            <a:r>
              <a:rPr lang="en-GB"/>
              <a:t>Find out more about I.M.P.S. at </a:t>
            </a:r>
            <a:r>
              <a:rPr lang="en-GB">
                <a:hlinkClick r:id="rId2"/>
              </a:rPr>
              <a:t>www.impsweb.co.uk</a:t>
            </a:r>
            <a:r>
              <a:rPr lang="en-GB"/>
              <a:t>  Your teacher will do some lessons with you and book a visit from our I.M.P.S. trainers to teach you lots of useful emergency skills. </a:t>
            </a:r>
          </a:p>
        </p:txBody>
      </p:sp>
      <p:pic>
        <p:nvPicPr>
          <p:cNvPr id="10" name="Picture 9" descr="A cartoon of a person&#10;&#10;Description automatically generated with low confidence">
            <a:extLst>
              <a:ext uri="{FF2B5EF4-FFF2-40B4-BE49-F238E27FC236}">
                <a16:creationId xmlns:a16="http://schemas.microsoft.com/office/drawing/2014/main" id="{4F226510-7A7F-6C94-D386-DAF5A0D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9" y="1148348"/>
            <a:ext cx="3925768" cy="4780627"/>
          </a:xfrm>
          <a:prstGeom prst="rect">
            <a:avLst/>
          </a:prstGeom>
        </p:spPr>
      </p:pic>
    </p:spTree>
    <p:extLst>
      <p:ext uri="{BB962C8B-B14F-4D97-AF65-F5344CB8AC3E}">
        <p14:creationId xmlns:p14="http://schemas.microsoft.com/office/powerpoint/2010/main" val="235411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CFF6B-2FC6-ADA4-C57E-93E75CC6C3C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r>
              <a:rPr lang="en-US" sz="3600" b="1" kern="1200" dirty="0">
                <a:solidFill>
                  <a:srgbClr val="FFFF00"/>
                </a:solidFill>
                <a:latin typeface="+mj-lt"/>
                <a:ea typeface="+mj-ea"/>
                <a:cs typeface="+mj-cs"/>
              </a:rPr>
              <a:t>Be Bright </a:t>
            </a:r>
            <a:br>
              <a:rPr lang="en-US" sz="3600" b="1" kern="1200" dirty="0">
                <a:solidFill>
                  <a:srgbClr val="FFFF00"/>
                </a:solidFill>
                <a:latin typeface="+mj-lt"/>
                <a:ea typeface="+mj-ea"/>
                <a:cs typeface="+mj-cs"/>
              </a:rPr>
            </a:br>
            <a:r>
              <a:rPr lang="en-US" sz="3600" b="1" kern="1200" dirty="0">
                <a:solidFill>
                  <a:srgbClr val="FFFF00"/>
                </a:solidFill>
                <a:latin typeface="+mj-lt"/>
                <a:ea typeface="+mj-ea"/>
                <a:cs typeface="+mj-cs"/>
              </a:rPr>
              <a:t>Be Seen </a:t>
            </a:r>
            <a:br>
              <a:rPr lang="en-US" sz="3600" b="1" kern="1200" dirty="0">
                <a:solidFill>
                  <a:srgbClr val="FFFF00"/>
                </a:solidFill>
                <a:latin typeface="+mj-lt"/>
                <a:ea typeface="+mj-ea"/>
                <a:cs typeface="+mj-cs"/>
              </a:rPr>
            </a:br>
            <a:r>
              <a:rPr lang="en-US" sz="3600" b="1" kern="1200" dirty="0">
                <a:solidFill>
                  <a:srgbClr val="FFFF00"/>
                </a:solidFill>
                <a:latin typeface="+mj-lt"/>
                <a:ea typeface="+mj-ea"/>
                <a:cs typeface="+mj-cs"/>
              </a:rPr>
              <a:t>Be Safe</a:t>
            </a:r>
          </a:p>
        </p:txBody>
      </p:sp>
      <p:pic>
        <p:nvPicPr>
          <p:cNvPr id="5" name="Content Placeholder 4" descr="A group of people wearing vests&#10;&#10;Description automatically generated with low confidence">
            <a:extLst>
              <a:ext uri="{FF2B5EF4-FFF2-40B4-BE49-F238E27FC236}">
                <a16:creationId xmlns:a16="http://schemas.microsoft.com/office/drawing/2014/main" id="{4CA6B902-0856-B8CF-1E5E-E1683E3EE3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1325818"/>
            <a:ext cx="6780700" cy="4204034"/>
          </a:xfrm>
          <a:prstGeom prst="rect">
            <a:avLst/>
          </a:prstGeom>
        </p:spPr>
      </p:pic>
      <p:pic>
        <p:nvPicPr>
          <p:cNvPr id="6" name="Picture 5">
            <a:extLst>
              <a:ext uri="{FF2B5EF4-FFF2-40B4-BE49-F238E27FC236}">
                <a16:creationId xmlns:a16="http://schemas.microsoft.com/office/drawing/2014/main" id="{6127C9EB-A565-6BE5-2DFC-B6DB2C9DEE0F}"/>
              </a:ext>
            </a:extLst>
          </p:cNvPr>
          <p:cNvPicPr>
            <a:picLocks noChangeAspect="1"/>
          </p:cNvPicPr>
          <p:nvPr/>
        </p:nvPicPr>
        <p:blipFill>
          <a:blip r:embed="rId3"/>
          <a:stretch>
            <a:fillRect/>
          </a:stretch>
        </p:blipFill>
        <p:spPr>
          <a:xfrm>
            <a:off x="10570288" y="5266498"/>
            <a:ext cx="1548518" cy="1487553"/>
          </a:xfrm>
          <a:prstGeom prst="rect">
            <a:avLst/>
          </a:prstGeom>
        </p:spPr>
      </p:pic>
    </p:spTree>
    <p:extLst>
      <p:ext uri="{BB962C8B-B14F-4D97-AF65-F5344CB8AC3E}">
        <p14:creationId xmlns:p14="http://schemas.microsoft.com/office/powerpoint/2010/main" val="316462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AAE2F-688E-4920-AF67-EE6257A1FFBC}"/>
              </a:ext>
            </a:extLst>
          </p:cNvPr>
          <p:cNvSpPr>
            <a:spLocks noGrp="1"/>
          </p:cNvSpPr>
          <p:nvPr>
            <p:ph type="title"/>
          </p:nvPr>
        </p:nvSpPr>
        <p:spPr>
          <a:xfrm>
            <a:off x="7464614" y="1783959"/>
            <a:ext cx="4087306" cy="2889114"/>
          </a:xfrm>
        </p:spPr>
        <p:txBody>
          <a:bodyPr vert="horz" lIns="91440" tIns="45720" rIns="91440" bIns="45720" rtlCol="0" anchor="b">
            <a:normAutofit/>
          </a:bodyPr>
          <a:lstStyle/>
          <a:p>
            <a:pPr fontAlgn="auto">
              <a:spcAft>
                <a:spcPts val="0"/>
              </a:spcAft>
              <a:defRPr/>
            </a:pPr>
            <a:r>
              <a:rPr lang="en-US" sz="5000" dirty="0"/>
              <a:t>What happens in October of every year?</a:t>
            </a:r>
          </a:p>
        </p:txBody>
      </p:sp>
      <p:sp>
        <p:nvSpPr>
          <p:cNvPr id="3127" name="Freeform: Shape 31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5" name="Content Placeholder 3" descr="clock.JPG">
            <a:extLst>
              <a:ext uri="{FF2B5EF4-FFF2-40B4-BE49-F238E27FC236}">
                <a16:creationId xmlns:a16="http://schemas.microsoft.com/office/drawing/2014/main" id="{737DD02D-233D-9353-EC9A-8BE73A5B12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68" r="-1" b="45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grpSp>
        <p:nvGrpSpPr>
          <p:cNvPr id="43" name="Group 42">
            <a:extLst>
              <a:ext uri="{FF2B5EF4-FFF2-40B4-BE49-F238E27FC236}">
                <a16:creationId xmlns:a16="http://schemas.microsoft.com/office/drawing/2014/main" id="{8C620F24-0F40-AFBD-B626-78DC1CBA3E7F}"/>
              </a:ext>
            </a:extLst>
          </p:cNvPr>
          <p:cNvGrpSpPr/>
          <p:nvPr/>
        </p:nvGrpSpPr>
        <p:grpSpPr>
          <a:xfrm>
            <a:off x="10429208" y="5236582"/>
            <a:ext cx="1549635" cy="1491663"/>
            <a:chOff x="8560244" y="5337440"/>
            <a:chExt cx="1972437" cy="1858381"/>
          </a:xfrm>
        </p:grpSpPr>
        <p:sp>
          <p:nvSpPr>
            <p:cNvPr id="44" name="Oval 43">
              <a:extLst>
                <a:ext uri="{FF2B5EF4-FFF2-40B4-BE49-F238E27FC236}">
                  <a16:creationId xmlns:a16="http://schemas.microsoft.com/office/drawing/2014/main" id="{D0CD7479-A895-4192-DD95-86AB2C754075}"/>
                </a:ext>
              </a:extLst>
            </p:cNvPr>
            <p:cNvSpPr/>
            <p:nvPr/>
          </p:nvSpPr>
          <p:spPr>
            <a:xfrm>
              <a:off x="8560244" y="5337440"/>
              <a:ext cx="1972437" cy="1858381"/>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5" name="Picture 44">
              <a:extLst>
                <a:ext uri="{FF2B5EF4-FFF2-40B4-BE49-F238E27FC236}">
                  <a16:creationId xmlns:a16="http://schemas.microsoft.com/office/drawing/2014/main" id="{ADF9084A-0B0E-1B60-A3B6-6940FDBEB845}"/>
                </a:ext>
              </a:extLst>
            </p:cNvPr>
            <p:cNvPicPr>
              <a:picLocks noChangeAspect="1"/>
            </p:cNvPicPr>
            <p:nvPr/>
          </p:nvPicPr>
          <p:blipFill>
            <a:blip r:embed="rId3"/>
            <a:stretch>
              <a:fillRect/>
            </a:stretch>
          </p:blipFill>
          <p:spPr>
            <a:xfrm>
              <a:off x="8955098" y="5489322"/>
              <a:ext cx="1182727" cy="1554615"/>
            </a:xfrm>
            <a:prstGeom prst="rect">
              <a:avLst/>
            </a:prstGeom>
          </p:spPr>
        </p:pic>
      </p:gr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64E2-3291-CE71-26E3-FCE4D8DA7C07}"/>
              </a:ext>
            </a:extLst>
          </p:cNvPr>
          <p:cNvSpPr>
            <a:spLocks noGrp="1"/>
          </p:cNvSpPr>
          <p:nvPr>
            <p:ph type="title"/>
          </p:nvPr>
        </p:nvSpPr>
        <p:spPr/>
        <p:txBody>
          <a:bodyPr rtlCol="0">
            <a:normAutofit fontScale="90000"/>
          </a:bodyPr>
          <a:lstStyle/>
          <a:p>
            <a:pPr fontAlgn="auto">
              <a:spcAft>
                <a:spcPts val="0"/>
              </a:spcAft>
              <a:defRPr/>
            </a:pPr>
            <a:r>
              <a:rPr lang="en-GB" dirty="0"/>
              <a:t>What does this mean for your journey to and from school?</a:t>
            </a:r>
          </a:p>
        </p:txBody>
      </p:sp>
      <p:pic>
        <p:nvPicPr>
          <p:cNvPr id="4100" name="Picture 4">
            <a:extLst>
              <a:ext uri="{FF2B5EF4-FFF2-40B4-BE49-F238E27FC236}">
                <a16:creationId xmlns:a16="http://schemas.microsoft.com/office/drawing/2014/main" id="{E4DCCDDC-DEDD-1F1C-3EF5-8D4F607651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3551" y="5213350"/>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road with cars on it&#10;&#10;Description automatically generated with low confidence">
            <a:extLst>
              <a:ext uri="{FF2B5EF4-FFF2-40B4-BE49-F238E27FC236}">
                <a16:creationId xmlns:a16="http://schemas.microsoft.com/office/drawing/2014/main" id="{38CD9DE1-3FF2-F5B9-21AD-93A05E5F7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1762736"/>
            <a:ext cx="5638800" cy="3752239"/>
          </a:xfrm>
          <a:prstGeom prst="rect">
            <a:avLst/>
          </a:prstGeom>
        </p:spPr>
      </p:pic>
      <p:sp>
        <p:nvSpPr>
          <p:cNvPr id="10" name="TextBox 9">
            <a:extLst>
              <a:ext uri="{FF2B5EF4-FFF2-40B4-BE49-F238E27FC236}">
                <a16:creationId xmlns:a16="http://schemas.microsoft.com/office/drawing/2014/main" id="{6E2C7387-194F-9CAC-5FB1-E1040DE69712}"/>
              </a:ext>
            </a:extLst>
          </p:cNvPr>
          <p:cNvSpPr txBox="1"/>
          <p:nvPr/>
        </p:nvSpPr>
        <p:spPr>
          <a:xfrm>
            <a:off x="6927849" y="3081814"/>
            <a:ext cx="4654551" cy="369332"/>
          </a:xfrm>
          <a:prstGeom prst="rect">
            <a:avLst/>
          </a:prstGeom>
          <a:noFill/>
        </p:spPr>
        <p:txBody>
          <a:bodyPr wrap="square" rtlCol="0">
            <a:spAutoFit/>
          </a:bodyPr>
          <a:lstStyle/>
          <a:p>
            <a:r>
              <a:rPr lang="en-GB" dirty="0"/>
              <a:t>Can you see the child waiting to cross the road?</a:t>
            </a:r>
          </a:p>
        </p:txBody>
      </p:sp>
    </p:spTree>
    <p:extLst>
      <p:ext uri="{BB962C8B-B14F-4D97-AF65-F5344CB8AC3E}">
        <p14:creationId xmlns:p14="http://schemas.microsoft.com/office/powerpoint/2010/main" val="236380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BAA9-6316-8E54-3CB3-E1D695FC6D98}"/>
              </a:ext>
            </a:extLst>
          </p:cNvPr>
          <p:cNvSpPr>
            <a:spLocks noGrp="1"/>
          </p:cNvSpPr>
          <p:nvPr>
            <p:ph type="title"/>
          </p:nvPr>
        </p:nvSpPr>
        <p:spPr/>
        <p:txBody>
          <a:bodyPr rtlCol="0">
            <a:normAutofit fontScale="90000"/>
          </a:bodyPr>
          <a:lstStyle/>
          <a:p>
            <a:pPr fontAlgn="auto">
              <a:spcAft>
                <a:spcPts val="0"/>
              </a:spcAft>
              <a:defRPr/>
            </a:pPr>
            <a:r>
              <a:rPr lang="en-GB" dirty="0"/>
              <a:t>What can you do to make yourself a brighter pedestrian (or cyclist)</a:t>
            </a:r>
          </a:p>
        </p:txBody>
      </p:sp>
      <p:pic>
        <p:nvPicPr>
          <p:cNvPr id="5124" name="Picture 4">
            <a:extLst>
              <a:ext uri="{FF2B5EF4-FFF2-40B4-BE49-F238E27FC236}">
                <a16:creationId xmlns:a16="http://schemas.microsoft.com/office/drawing/2014/main" id="{5B7BEFAF-E2DE-8BF4-DFD4-E9CAF4448B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32851" y="5013325"/>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text, outdoor, street, way&#10;&#10;Description automatically generated">
            <a:extLst>
              <a:ext uri="{FF2B5EF4-FFF2-40B4-BE49-F238E27FC236}">
                <a16:creationId xmlns:a16="http://schemas.microsoft.com/office/drawing/2014/main" id="{D7202F51-0272-7EBB-3359-391DE7E3D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814" y="2109219"/>
            <a:ext cx="5857875" cy="3562350"/>
          </a:xfrm>
          <a:prstGeom prst="rect">
            <a:avLst/>
          </a:prstGeom>
        </p:spPr>
      </p:pic>
      <p:sp>
        <p:nvSpPr>
          <p:cNvPr id="9" name="TextBox 8">
            <a:extLst>
              <a:ext uri="{FF2B5EF4-FFF2-40B4-BE49-F238E27FC236}">
                <a16:creationId xmlns:a16="http://schemas.microsoft.com/office/drawing/2014/main" id="{F6C8A310-5484-FEF9-BDE2-D9323A93A0B3}"/>
              </a:ext>
            </a:extLst>
          </p:cNvPr>
          <p:cNvSpPr txBox="1"/>
          <p:nvPr/>
        </p:nvSpPr>
        <p:spPr>
          <a:xfrm>
            <a:off x="7004807" y="3045204"/>
            <a:ext cx="4577593" cy="646331"/>
          </a:xfrm>
          <a:prstGeom prst="rect">
            <a:avLst/>
          </a:prstGeom>
          <a:noFill/>
        </p:spPr>
        <p:txBody>
          <a:bodyPr wrap="square" rtlCol="0">
            <a:spAutoFit/>
          </a:bodyPr>
          <a:lstStyle/>
          <a:p>
            <a:r>
              <a:rPr lang="en-GB" dirty="0"/>
              <a:t>Here is the same image with the child wearing a bright coat.</a:t>
            </a:r>
          </a:p>
        </p:txBody>
      </p:sp>
    </p:spTree>
    <p:extLst>
      <p:ext uri="{BB962C8B-B14F-4D97-AF65-F5344CB8AC3E}">
        <p14:creationId xmlns:p14="http://schemas.microsoft.com/office/powerpoint/2010/main" val="40320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98FE-811E-2D6A-F7BF-54146765C4D5}"/>
              </a:ext>
            </a:extLst>
          </p:cNvPr>
          <p:cNvSpPr>
            <a:spLocks noGrp="1"/>
          </p:cNvSpPr>
          <p:nvPr>
            <p:ph type="title"/>
          </p:nvPr>
        </p:nvSpPr>
        <p:spPr>
          <a:xfrm>
            <a:off x="6964363" y="1752601"/>
            <a:ext cx="4294187" cy="2803526"/>
          </a:xfrm>
        </p:spPr>
        <p:txBody>
          <a:bodyPr rtlCol="0">
            <a:normAutofit/>
          </a:bodyPr>
          <a:lstStyle/>
          <a:p>
            <a:pPr algn="l" fontAlgn="auto">
              <a:spcAft>
                <a:spcPts val="0"/>
              </a:spcAft>
              <a:defRPr/>
            </a:pPr>
            <a:r>
              <a:rPr lang="en-GB" sz="2400" dirty="0"/>
              <a:t>Many people wear dark clothing and this makes them really difficult to see in the twilight and dark.  If a motorist can’t see you, they may run into you.</a:t>
            </a:r>
          </a:p>
        </p:txBody>
      </p:sp>
      <p:pic>
        <p:nvPicPr>
          <p:cNvPr id="6148" name="Picture 4">
            <a:extLst>
              <a:ext uri="{FF2B5EF4-FFF2-40B4-BE49-F238E27FC236}">
                <a16:creationId xmlns:a16="http://schemas.microsoft.com/office/drawing/2014/main" id="{3FD371C0-6E52-5523-4731-9177954A17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64651" y="5229225"/>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text, outdoor, street, way&#10;&#10;Description automatically generated">
            <a:extLst>
              <a:ext uri="{FF2B5EF4-FFF2-40B4-BE49-F238E27FC236}">
                <a16:creationId xmlns:a16="http://schemas.microsoft.com/office/drawing/2014/main" id="{8C3C8DAA-31C2-08C5-9405-11268D073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5" y="571500"/>
            <a:ext cx="5857875" cy="5848350"/>
          </a:xfrm>
          <a:prstGeom prst="rect">
            <a:avLst/>
          </a:prstGeom>
        </p:spPr>
      </p:pic>
      <p:sp>
        <p:nvSpPr>
          <p:cNvPr id="6" name="Rectangle 5">
            <a:extLst>
              <a:ext uri="{FF2B5EF4-FFF2-40B4-BE49-F238E27FC236}">
                <a16:creationId xmlns:a16="http://schemas.microsoft.com/office/drawing/2014/main" id="{F7077BA8-E849-087F-D45C-8CF18703C4F8}"/>
              </a:ext>
            </a:extLst>
          </p:cNvPr>
          <p:cNvSpPr/>
          <p:nvPr/>
        </p:nvSpPr>
        <p:spPr>
          <a:xfrm>
            <a:off x="704675" y="2944537"/>
            <a:ext cx="1065402" cy="10905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3D772AE5-D076-761F-EE30-10601CFE7AA2}"/>
              </a:ext>
            </a:extLst>
          </p:cNvPr>
          <p:cNvPicPr>
            <a:picLocks noChangeAspect="1"/>
          </p:cNvPicPr>
          <p:nvPr/>
        </p:nvPicPr>
        <p:blipFill>
          <a:blip r:embed="rId4"/>
          <a:stretch>
            <a:fillRect/>
          </a:stretch>
        </p:blipFill>
        <p:spPr>
          <a:xfrm>
            <a:off x="890368" y="3031693"/>
            <a:ext cx="694015" cy="916256"/>
          </a:xfrm>
          <a:prstGeom prst="rect">
            <a:avLst/>
          </a:prstGeom>
        </p:spPr>
      </p:pic>
      <p:sp>
        <p:nvSpPr>
          <p:cNvPr id="8" name="TextBox 7">
            <a:extLst>
              <a:ext uri="{FF2B5EF4-FFF2-40B4-BE49-F238E27FC236}">
                <a16:creationId xmlns:a16="http://schemas.microsoft.com/office/drawing/2014/main" id="{2BC4E77E-A57B-881A-0D40-3D6F1BC41321}"/>
              </a:ext>
            </a:extLst>
          </p:cNvPr>
          <p:cNvSpPr txBox="1"/>
          <p:nvPr/>
        </p:nvSpPr>
        <p:spPr>
          <a:xfrm>
            <a:off x="7055141" y="4848837"/>
            <a:ext cx="2080470" cy="646331"/>
          </a:xfrm>
          <a:prstGeom prst="rect">
            <a:avLst/>
          </a:prstGeom>
          <a:noFill/>
        </p:spPr>
        <p:txBody>
          <a:bodyPr wrap="square" rtlCol="0">
            <a:spAutoFit/>
          </a:bodyPr>
          <a:lstStyle/>
          <a:p>
            <a:r>
              <a:rPr lang="en-GB" dirty="0"/>
              <a:t>Did you spot the ‘hidden’ child?</a:t>
            </a:r>
          </a:p>
        </p:txBody>
      </p:sp>
      <p:cxnSp>
        <p:nvCxnSpPr>
          <p:cNvPr id="10" name="Straight Arrow Connector 9">
            <a:extLst>
              <a:ext uri="{FF2B5EF4-FFF2-40B4-BE49-F238E27FC236}">
                <a16:creationId xmlns:a16="http://schemas.microsoft.com/office/drawing/2014/main" id="{2415D243-CBC0-F768-871D-E0960C8ED772}"/>
              </a:ext>
            </a:extLst>
          </p:cNvPr>
          <p:cNvCxnSpPr>
            <a:cxnSpLocks/>
            <a:stCxn id="8" idx="1"/>
          </p:cNvCxnSpPr>
          <p:nvPr/>
        </p:nvCxnSpPr>
        <p:spPr>
          <a:xfrm flipH="1" flipV="1">
            <a:off x="4286774" y="4848837"/>
            <a:ext cx="2768367" cy="32316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8776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B80F78E-A33B-0B50-236E-3BE50E4F0EC9}"/>
              </a:ext>
            </a:extLst>
          </p:cNvPr>
          <p:cNvGrpSpPr/>
          <p:nvPr/>
        </p:nvGrpSpPr>
        <p:grpSpPr>
          <a:xfrm>
            <a:off x="10440437" y="5209310"/>
            <a:ext cx="1549635" cy="1491663"/>
            <a:chOff x="8560244" y="5337440"/>
            <a:chExt cx="1972437" cy="1858381"/>
          </a:xfrm>
        </p:grpSpPr>
        <p:sp>
          <p:nvSpPr>
            <p:cNvPr id="6" name="Oval 5">
              <a:extLst>
                <a:ext uri="{FF2B5EF4-FFF2-40B4-BE49-F238E27FC236}">
                  <a16:creationId xmlns:a16="http://schemas.microsoft.com/office/drawing/2014/main" id="{09515631-A626-28A6-E91A-ABCFC1C32AFA}"/>
                </a:ext>
              </a:extLst>
            </p:cNvPr>
            <p:cNvSpPr/>
            <p:nvPr/>
          </p:nvSpPr>
          <p:spPr>
            <a:xfrm>
              <a:off x="8560244" y="5337440"/>
              <a:ext cx="1972437" cy="1858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EA842D66-B8C9-391F-396C-CB948B662F28}"/>
                </a:ext>
              </a:extLst>
            </p:cNvPr>
            <p:cNvPicPr>
              <a:picLocks noChangeAspect="1"/>
            </p:cNvPicPr>
            <p:nvPr/>
          </p:nvPicPr>
          <p:blipFill>
            <a:blip r:embed="rId2"/>
            <a:stretch>
              <a:fillRect/>
            </a:stretch>
          </p:blipFill>
          <p:spPr>
            <a:xfrm>
              <a:off x="8955098" y="5489322"/>
              <a:ext cx="1182727" cy="1554615"/>
            </a:xfrm>
            <a:prstGeom prst="rect">
              <a:avLst/>
            </a:prstGeom>
          </p:spPr>
        </p:pic>
      </p:grpSp>
      <p:pic>
        <p:nvPicPr>
          <p:cNvPr id="10" name="Picture 2">
            <a:extLst>
              <a:ext uri="{FF2B5EF4-FFF2-40B4-BE49-F238E27FC236}">
                <a16:creationId xmlns:a16="http://schemas.microsoft.com/office/drawing/2014/main" id="{30CBB19E-A319-24A3-D26E-0E7052E98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71" y="1424691"/>
            <a:ext cx="4668811" cy="23922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descr="A person wearing a vest&#10;&#10;Description automatically generated with low confidence">
            <a:extLst>
              <a:ext uri="{FF2B5EF4-FFF2-40B4-BE49-F238E27FC236}">
                <a16:creationId xmlns:a16="http://schemas.microsoft.com/office/drawing/2014/main" id="{1F070641-1EB5-2B3B-8F61-E5CBA8287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171" y="4656145"/>
            <a:ext cx="1905000" cy="1905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a:extLst>
              <a:ext uri="{FF2B5EF4-FFF2-40B4-BE49-F238E27FC236}">
                <a16:creationId xmlns:a16="http://schemas.microsoft.com/office/drawing/2014/main" id="{B6B66462-ADA6-F8AE-6B18-770B59E199F1}"/>
              </a:ext>
            </a:extLst>
          </p:cNvPr>
          <p:cNvSpPr txBox="1"/>
          <p:nvPr/>
        </p:nvSpPr>
        <p:spPr>
          <a:xfrm>
            <a:off x="344243" y="296855"/>
            <a:ext cx="11503513" cy="646331"/>
          </a:xfrm>
          <a:prstGeom prst="rect">
            <a:avLst/>
          </a:prstGeom>
          <a:noFill/>
        </p:spPr>
        <p:txBody>
          <a:bodyPr wrap="square" rtlCol="0">
            <a:spAutoFit/>
          </a:bodyPr>
          <a:lstStyle/>
          <a:p>
            <a:r>
              <a:rPr lang="en-GB" sz="3600" dirty="0"/>
              <a:t>There are lots of ways that you can be bright and be seen.</a:t>
            </a:r>
          </a:p>
        </p:txBody>
      </p:sp>
      <p:pic>
        <p:nvPicPr>
          <p:cNvPr id="13" name="Picture 12" descr="A group of colorful backpacks&#10;&#10;Description automatically generated with medium confidence">
            <a:extLst>
              <a:ext uri="{FF2B5EF4-FFF2-40B4-BE49-F238E27FC236}">
                <a16:creationId xmlns:a16="http://schemas.microsoft.com/office/drawing/2014/main" id="{C240BF81-ACAB-3D90-CDD4-EE9078F2B4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8903" y="3749779"/>
            <a:ext cx="2919061" cy="29190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picture containing shape&#10;&#10;Description automatically generated">
            <a:extLst>
              <a:ext uri="{FF2B5EF4-FFF2-40B4-BE49-F238E27FC236}">
                <a16:creationId xmlns:a16="http://schemas.microsoft.com/office/drawing/2014/main" id="{C372C5E6-39FA-7BC9-75AC-A8B710080E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9062" y="4409837"/>
            <a:ext cx="2197224" cy="2197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descr="A child and child posing for a picture&#10;&#10;Description automatically generated with low confidence">
            <a:extLst>
              <a:ext uri="{FF2B5EF4-FFF2-40B4-BE49-F238E27FC236}">
                <a16:creationId xmlns:a16="http://schemas.microsoft.com/office/drawing/2014/main" id="{B99F24CF-AA0A-21ED-617F-487E73CB24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4528" y="1340135"/>
            <a:ext cx="2919060" cy="29190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5" name="Picture 24" descr="A picture containing person, indoor, hand&#10;&#10;Description automatically generated">
            <a:extLst>
              <a:ext uri="{FF2B5EF4-FFF2-40B4-BE49-F238E27FC236}">
                <a16:creationId xmlns:a16="http://schemas.microsoft.com/office/drawing/2014/main" id="{C54B27D2-10CD-6DA6-BCDE-140A70A5F5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27570" y="2074370"/>
            <a:ext cx="2709259" cy="27092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297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12" name="Rectangle 7178">
            <a:extLst>
              <a:ext uri="{FF2B5EF4-FFF2-40B4-BE49-F238E27FC236}">
                <a16:creationId xmlns:a16="http://schemas.microsoft.com/office/drawing/2014/main" id="{1E9986A5-A7D1-4022-BAC0-885FB7A14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1">
            <a:extLst>
              <a:ext uri="{FF2B5EF4-FFF2-40B4-BE49-F238E27FC236}">
                <a16:creationId xmlns:a16="http://schemas.microsoft.com/office/drawing/2014/main" id="{5E23E0D0-59F4-B7AB-5CEB-F931147A1ED3}"/>
              </a:ext>
            </a:extLst>
          </p:cNvPr>
          <p:cNvSpPr>
            <a:spLocks noGrp="1"/>
          </p:cNvSpPr>
          <p:nvPr>
            <p:ph type="title"/>
          </p:nvPr>
        </p:nvSpPr>
        <p:spPr>
          <a:xfrm>
            <a:off x="630936" y="4544570"/>
            <a:ext cx="3344528" cy="1703830"/>
          </a:xfrm>
        </p:spPr>
        <p:txBody>
          <a:bodyPr anchor="ctr">
            <a:normAutofit/>
          </a:bodyPr>
          <a:lstStyle/>
          <a:p>
            <a:r>
              <a:rPr lang="en-GB" altLang="en-US" sz="4800"/>
              <a:t>Science question</a:t>
            </a:r>
          </a:p>
        </p:txBody>
      </p:sp>
      <p:pic>
        <p:nvPicPr>
          <p:cNvPr id="7172" name="Picture 3" descr="florescent vest.jpg">
            <a:extLst>
              <a:ext uri="{FF2B5EF4-FFF2-40B4-BE49-F238E27FC236}">
                <a16:creationId xmlns:a16="http://schemas.microsoft.com/office/drawing/2014/main" id="{3474DE58-9345-A46E-E0F0-036D09DE2A16}"/>
              </a:ext>
            </a:extLst>
          </p:cNvPr>
          <p:cNvPicPr>
            <a:picLocks noChangeAspect="1"/>
          </p:cNvPicPr>
          <p:nvPr/>
        </p:nvPicPr>
        <p:blipFill rotWithShape="1">
          <a:blip r:embed="rId2">
            <a:extLst>
              <a:ext uri="{28A0092B-C50C-407E-A947-70E740481C1C}">
                <a14:useLocalDpi xmlns:a14="http://schemas.microsoft.com/office/drawing/2010/main" val="0"/>
              </a:ext>
            </a:extLst>
          </a:blip>
          <a:srcRect l="3187" r="4498" b="-4"/>
          <a:stretch/>
        </p:blipFill>
        <p:spPr bwMode="auto">
          <a:xfrm>
            <a:off x="20" y="-1"/>
            <a:ext cx="3975444" cy="4306593"/>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luminous safety vest 0.jpg">
            <a:extLst>
              <a:ext uri="{FF2B5EF4-FFF2-40B4-BE49-F238E27FC236}">
                <a16:creationId xmlns:a16="http://schemas.microsoft.com/office/drawing/2014/main" id="{93212122-F309-F08D-6386-C6D4BB88CB8C}"/>
              </a:ext>
            </a:extLst>
          </p:cNvPr>
          <p:cNvPicPr>
            <a:picLocks noChangeAspect="1"/>
          </p:cNvPicPr>
          <p:nvPr/>
        </p:nvPicPr>
        <p:blipFill rotWithShape="1">
          <a:blip r:embed="rId3">
            <a:extLst>
              <a:ext uri="{28A0092B-C50C-407E-A947-70E740481C1C}">
                <a14:useLocalDpi xmlns:a14="http://schemas.microsoft.com/office/drawing/2010/main" val="0"/>
              </a:ext>
            </a:extLst>
          </a:blip>
          <a:srcRect r="6325" b="-5"/>
          <a:stretch/>
        </p:blipFill>
        <p:spPr bwMode="auto">
          <a:xfrm>
            <a:off x="4148881" y="-1"/>
            <a:ext cx="3872656" cy="4306594"/>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descr="reflective vest.jpg">
            <a:extLst>
              <a:ext uri="{FF2B5EF4-FFF2-40B4-BE49-F238E27FC236}">
                <a16:creationId xmlns:a16="http://schemas.microsoft.com/office/drawing/2014/main" id="{D4ABFAFE-2C0F-2E58-2768-1B0BC4CB652A}"/>
              </a:ext>
            </a:extLst>
          </p:cNvPr>
          <p:cNvPicPr>
            <a:picLocks noChangeAspect="1"/>
          </p:cNvPicPr>
          <p:nvPr/>
        </p:nvPicPr>
        <p:blipFill rotWithShape="1">
          <a:blip r:embed="rId4">
            <a:extLst>
              <a:ext uri="{28A0092B-C50C-407E-A947-70E740481C1C}">
                <a14:useLocalDpi xmlns:a14="http://schemas.microsoft.com/office/drawing/2010/main" val="0"/>
              </a:ext>
            </a:extLst>
          </a:blip>
          <a:srcRect r="-4" b="19189"/>
          <a:stretch/>
        </p:blipFill>
        <p:spPr bwMode="auto">
          <a:xfrm>
            <a:off x="8194953" y="-1"/>
            <a:ext cx="3997047" cy="4306593"/>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3" name="sketch line">
            <a:extLst>
              <a:ext uri="{FF2B5EF4-FFF2-40B4-BE49-F238E27FC236}">
                <a16:creationId xmlns:a16="http://schemas.microsoft.com/office/drawing/2014/main" id="{D2758DA7-6A89-49A1-B9F5-546D9932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422904" y="5413767"/>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Content Placeholder 2">
            <a:extLst>
              <a:ext uri="{FF2B5EF4-FFF2-40B4-BE49-F238E27FC236}">
                <a16:creationId xmlns:a16="http://schemas.microsoft.com/office/drawing/2014/main" id="{F0BEB7B8-1A8D-4AED-7030-1027E0252FBB}"/>
              </a:ext>
            </a:extLst>
          </p:cNvPr>
          <p:cNvSpPr>
            <a:spLocks noGrp="1"/>
          </p:cNvSpPr>
          <p:nvPr>
            <p:ph idx="1"/>
          </p:nvPr>
        </p:nvSpPr>
        <p:spPr>
          <a:xfrm>
            <a:off x="4413582" y="4544570"/>
            <a:ext cx="7147481" cy="1703830"/>
          </a:xfrm>
        </p:spPr>
        <p:txBody>
          <a:bodyPr anchor="ctr">
            <a:noAutofit/>
          </a:bodyPr>
          <a:lstStyle/>
          <a:p>
            <a:pPr>
              <a:lnSpc>
                <a:spcPct val="90000"/>
              </a:lnSpc>
              <a:buFont typeface="Arial" panose="020B0604020202020204" pitchFamily="34" charset="0"/>
              <a:buNone/>
            </a:pPr>
            <a:r>
              <a:rPr lang="en-GB" altLang="en-US" sz="2000" dirty="0"/>
              <a:t>What is the difference between these materials?</a:t>
            </a:r>
          </a:p>
          <a:p>
            <a:pPr>
              <a:lnSpc>
                <a:spcPct val="90000"/>
              </a:lnSpc>
              <a:buFont typeface="Arial" panose="020B0604020202020204" pitchFamily="34" charset="0"/>
              <a:buNone/>
            </a:pPr>
            <a:r>
              <a:rPr lang="en-GB" altLang="en-US" sz="2000" dirty="0"/>
              <a:t>Reflective</a:t>
            </a:r>
          </a:p>
          <a:p>
            <a:pPr>
              <a:lnSpc>
                <a:spcPct val="90000"/>
              </a:lnSpc>
              <a:buFont typeface="Arial" panose="020B0604020202020204" pitchFamily="34" charset="0"/>
              <a:buNone/>
            </a:pPr>
            <a:r>
              <a:rPr lang="en-GB" altLang="en-US" sz="2000" dirty="0"/>
              <a:t>Luminous</a:t>
            </a:r>
          </a:p>
          <a:p>
            <a:pPr>
              <a:lnSpc>
                <a:spcPct val="90000"/>
              </a:lnSpc>
              <a:buFont typeface="Arial" panose="020B0604020202020204" pitchFamily="34" charset="0"/>
              <a:buNone/>
            </a:pPr>
            <a:r>
              <a:rPr lang="en-GB" altLang="en-US" sz="2000" dirty="0"/>
              <a:t>Florescent </a:t>
            </a:r>
          </a:p>
          <a:p>
            <a:pPr>
              <a:lnSpc>
                <a:spcPct val="90000"/>
              </a:lnSpc>
              <a:buFont typeface="Arial" panose="020B0604020202020204" pitchFamily="34" charset="0"/>
              <a:buNone/>
            </a:pPr>
            <a:endParaRPr lang="en-GB" altLang="en-US" sz="2000" dirty="0"/>
          </a:p>
          <a:p>
            <a:pPr>
              <a:lnSpc>
                <a:spcPct val="90000"/>
              </a:lnSpc>
              <a:buFont typeface="Arial" panose="020B0604020202020204" pitchFamily="34" charset="0"/>
              <a:buNone/>
            </a:pPr>
            <a:r>
              <a:rPr lang="en-GB" altLang="en-US" sz="2000" dirty="0"/>
              <a:t>Can you spell these words?</a:t>
            </a:r>
          </a:p>
        </p:txBody>
      </p:sp>
      <p:pic>
        <p:nvPicPr>
          <p:cNvPr id="2" name="Picture 1">
            <a:extLst>
              <a:ext uri="{FF2B5EF4-FFF2-40B4-BE49-F238E27FC236}">
                <a16:creationId xmlns:a16="http://schemas.microsoft.com/office/drawing/2014/main" id="{FB8C9BC9-79A7-E991-50CA-9FB2C1E58EB9}"/>
              </a:ext>
            </a:extLst>
          </p:cNvPr>
          <p:cNvPicPr>
            <a:picLocks noChangeAspect="1"/>
          </p:cNvPicPr>
          <p:nvPr/>
        </p:nvPicPr>
        <p:blipFill>
          <a:blip r:embed="rId5"/>
          <a:stretch>
            <a:fillRect/>
          </a:stretch>
        </p:blipFill>
        <p:spPr>
          <a:xfrm>
            <a:off x="10771093" y="5120516"/>
            <a:ext cx="1091279" cy="1432684"/>
          </a:xfrm>
          <a:prstGeom prst="rect">
            <a:avLst/>
          </a:prstGeom>
        </p:spPr>
      </p:pic>
    </p:spTree>
    <p:extLst>
      <p:ext uri="{BB962C8B-B14F-4D97-AF65-F5344CB8AC3E}">
        <p14:creationId xmlns:p14="http://schemas.microsoft.com/office/powerpoint/2010/main" val="2071114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880</TotalTime>
  <Words>573</Words>
  <Application>Microsoft Office PowerPoint</Application>
  <PresentationFormat>Widescreen</PresentationFormat>
  <Paragraphs>44</Paragraphs>
  <Slides>13</Slides>
  <Notes>0</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13</vt:i4>
      </vt:variant>
    </vt:vector>
  </HeadingPairs>
  <TitlesOfParts>
    <vt:vector size="24" baseType="lpstr">
      <vt:lpstr>Arial</vt:lpstr>
      <vt:lpstr>Calibri</vt:lpstr>
      <vt:lpstr>Calibri Light</vt:lpstr>
      <vt:lpstr>Office Theme</vt:lpstr>
      <vt:lpstr>Office Theme</vt:lpstr>
      <vt:lpstr>Office Theme</vt:lpstr>
      <vt:lpstr>Office Theme</vt:lpstr>
      <vt:lpstr>Office Theme</vt:lpstr>
      <vt:lpstr>Office Theme</vt:lpstr>
      <vt:lpstr>Office Theme</vt:lpstr>
      <vt:lpstr>Office Theme</vt:lpstr>
      <vt:lpstr>Injury Minimization Programme for Schools</vt:lpstr>
      <vt:lpstr>Welcome to the I.M.P.S. team! </vt:lpstr>
      <vt:lpstr>Be Bright  Be Seen  Be Safe</vt:lpstr>
      <vt:lpstr>What happens in October of every year?</vt:lpstr>
      <vt:lpstr>What does this mean for your journey to and from school?</vt:lpstr>
      <vt:lpstr>What can you do to make yourself a brighter pedestrian (or cyclist)</vt:lpstr>
      <vt:lpstr>Many people wear dark clothing and this makes them really difficult to see in the twilight and dark.  If a motorist can’t see you, they may run into you.</vt:lpstr>
      <vt:lpstr>PowerPoint Presentation</vt:lpstr>
      <vt:lpstr>Science question</vt:lpstr>
      <vt:lpstr>   The younger children in your school look up to you now you are in year 6.  They will copy your behaviour and the things you like and do.   </vt:lpstr>
      <vt:lpstr>  Mission ideas   </vt:lpstr>
      <vt:lpstr>Pass it 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Pilgrim Lynn (RTH) OUH</dc:creator>
  <cp:lastModifiedBy>Pilgrim, Lynn (RTH) OUH</cp:lastModifiedBy>
  <cp:revision>29</cp:revision>
  <dcterms:created xsi:type="dcterms:W3CDTF">2021-07-13T10:57:19Z</dcterms:created>
  <dcterms:modified xsi:type="dcterms:W3CDTF">2023-09-26T08:54:33Z</dcterms:modified>
</cp:coreProperties>
</file>