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notesMasterIdLst>
    <p:notesMasterId r:id="rId28"/>
  </p:notesMasterIdLst>
  <p:sldIdLst>
    <p:sldId id="280" r:id="rId4"/>
    <p:sldId id="257" r:id="rId5"/>
    <p:sldId id="315" r:id="rId6"/>
    <p:sldId id="316" r:id="rId7"/>
    <p:sldId id="326" r:id="rId8"/>
    <p:sldId id="327" r:id="rId9"/>
    <p:sldId id="321" r:id="rId10"/>
    <p:sldId id="323" r:id="rId11"/>
    <p:sldId id="322" r:id="rId12"/>
    <p:sldId id="329" r:id="rId13"/>
    <p:sldId id="328" r:id="rId14"/>
    <p:sldId id="337" r:id="rId15"/>
    <p:sldId id="306" r:id="rId16"/>
    <p:sldId id="325" r:id="rId17"/>
    <p:sldId id="330" r:id="rId18"/>
    <p:sldId id="333" r:id="rId19"/>
    <p:sldId id="324" r:id="rId20"/>
    <p:sldId id="336" r:id="rId21"/>
    <p:sldId id="332" r:id="rId22"/>
    <p:sldId id="292" r:id="rId23"/>
    <p:sldId id="335" r:id="rId24"/>
    <p:sldId id="290" r:id="rId25"/>
    <p:sldId id="295" r:id="rId26"/>
    <p:sldId id="29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CA0AC-BB64-407E-B57A-76A367AE54A4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B9368-FC32-4621-BF72-368704608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56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Information for the person taking the assembly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B9368-FC32-4621-BF72-3687046081F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250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Slide if presentation is delivered to Year 6 children.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B9368-FC32-4621-BF72-3687046081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75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Start of assembly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B9368-FC32-4621-BF72-3687046081F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43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could have a range of items which use button batteries on show.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B9368-FC32-4621-BF72-3687046081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426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Have some water beads to show the children.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B9368-FC32-4621-BF72-3687046081F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46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 for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B9368-FC32-4621-BF72-3687046081F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5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51778-9F0F-4567-7D37-606A622A7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854A2C-84AC-1CF8-C0B0-C65879C49D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92F21D-2DBE-87F2-F2AA-0C22EFEFF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children for ideas.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0D886-51F6-0E3F-C3E5-22E4DA459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FB9368-FC32-4621-BF72-3687046081F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28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B4A35-F049-47C6-ABE1-83BD19FC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22362-6270-4CFA-8490-7878DF8F832C}" type="datetimeFigureOut">
              <a:rPr lang="en-GB"/>
              <a:pPr>
                <a:defRPr/>
              </a:pPr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3CB5A-E42E-4C59-8453-647F75F0F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E2221-CB57-4534-89E8-BD4D79D4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3BAE6-79FC-4B16-89BD-D9B74B8B0B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48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BF20B-5C18-7888-5689-D3EE3F95C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423B0-32F7-48CE-A44A-323ED0018169}" type="datetimeFigureOut">
              <a:rPr lang="en-GB"/>
              <a:pPr>
                <a:defRPr/>
              </a:pPr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B89DF-6773-5CC9-C3BA-3BD73E6E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7703B-0F3D-16F0-C243-75070A97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11AD0-6FB8-4FB0-BC22-B0A594CB21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8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1D425-6E08-E14D-C971-9DF1722E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5A3D3-D052-42CD-BEA7-58239E959A14}" type="datetimeFigureOut">
              <a:rPr lang="en-GB"/>
              <a:pPr>
                <a:defRPr/>
              </a:pPr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41D19-4463-A8EC-5430-FE177018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31728-8241-6D64-E3AD-2A091A838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B97D7-001A-4B75-9BC6-C739180192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223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24177CD-723A-4006-8242-98BF09A51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7C0E429-03C8-4F3A-BD79-39C046B4F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CF63C-EDF4-4669-89EF-06B446F1F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032972-2C37-4E71-9A1C-3A37C679E4D9}" type="datetimeFigureOut">
              <a:rPr lang="en-GB"/>
              <a:pPr>
                <a:defRPr/>
              </a:pPr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D3C18-73A5-4F42-9CB8-DB8EE5376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6A272-E708-4EB5-8001-B00B66ED6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C7CB5-5C17-409E-B479-32C30330CB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79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1108249-35B5-8CDB-B288-E7EF4E70C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4F5EA16-B1D4-824E-84A8-FC35B8744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DC2F0-3A67-E9F9-82AE-E0A992E21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49E936-AA9E-492C-9603-14FECB06578E}" type="datetimeFigureOut">
              <a:rPr lang="en-GB"/>
              <a:pPr>
                <a:defRPr/>
              </a:pPr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24C7C-052F-B702-34CD-D6C930B84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337C3-6D67-37B6-E3AD-377C6DB7D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4C6D4A-F7FB-441F-867C-FC1BC6AFE5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74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D0E3D86-8790-0A9F-64EF-6F86B56615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7A756FD-44C6-6E1E-255B-6A038F1232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54249-B4A0-6F26-5C37-4EC5654C6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99D3A-88C7-4A1C-B662-037E8D9F635C}" type="datetimeFigureOut">
              <a:rPr lang="en-GB"/>
              <a:pPr>
                <a:defRPr/>
              </a:pPr>
              <a:t>15/05/2025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BC790-A44C-D9EC-CF85-38743A318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F57D3-F197-10CC-09E8-E2684ABF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E40908D-9838-4F3A-B12E-6EE5D02BD2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435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aNhZ8HYjf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9aoHLax1t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sweb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apt.org.uk/child-safety-week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188" y="533603"/>
            <a:ext cx="6894576" cy="858040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sz="7200" b="1" dirty="0"/>
              <a:t>Child Safety Week</a:t>
            </a:r>
          </a:p>
        </p:txBody>
      </p:sp>
      <p:sp>
        <p:nvSpPr>
          <p:cNvPr id="61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CB0911E-0842-4CAB-E8B7-37ABC660D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8390" y="2783286"/>
            <a:ext cx="2743530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FDDB98-CBFD-D2A1-966B-BC195A70E9A5}"/>
              </a:ext>
            </a:extLst>
          </p:cNvPr>
          <p:cNvSpPr txBox="1"/>
          <p:nvPr/>
        </p:nvSpPr>
        <p:spPr>
          <a:xfrm>
            <a:off x="758952" y="1709850"/>
            <a:ext cx="412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– 8</a:t>
            </a:r>
            <a:r>
              <a:rPr lang="en-US" sz="3200" baseline="30000" dirty="0"/>
              <a:t>th</a:t>
            </a:r>
            <a:r>
              <a:rPr lang="en-US" sz="3200" dirty="0"/>
              <a:t> June 2025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74FD36-5542-4F5E-1E54-B8A13B1252B4}"/>
              </a:ext>
            </a:extLst>
          </p:cNvPr>
          <p:cNvSpPr txBox="1"/>
          <p:nvPr/>
        </p:nvSpPr>
        <p:spPr>
          <a:xfrm>
            <a:off x="869534" y="2706624"/>
            <a:ext cx="7377158" cy="2885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141617"/>
                </a:solidFill>
                <a:effectLst/>
                <a:latin typeface="Roboto" panose="020F0502020204030204" pitchFamily="2" charset="0"/>
              </a:rPr>
              <a:t>Child Safety Week is the Child Accident Prevention Trust’s (CAPT) annual community education campaign over the UK.</a:t>
            </a:r>
          </a:p>
          <a:p>
            <a:pPr marL="285750" indent="-28575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41617"/>
                </a:solidFill>
                <a:latin typeface="Roboto" panose="020F0502020204030204" pitchFamily="2" charset="0"/>
              </a:rPr>
              <a:t>It</a:t>
            </a:r>
            <a:r>
              <a:rPr lang="en-GB" b="0" i="0" dirty="0">
                <a:solidFill>
                  <a:srgbClr val="141617"/>
                </a:solidFill>
                <a:effectLst/>
                <a:latin typeface="Roboto" panose="020F0502020204030204" pitchFamily="2" charset="0"/>
              </a:rPr>
              <a:t> helps families build confidence and skills in managing the real risks to children’s safety.</a:t>
            </a:r>
          </a:p>
          <a:p>
            <a:pPr marL="285750" indent="-28575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41617"/>
                </a:solidFill>
                <a:latin typeface="Roboto" panose="020F0502020204030204" pitchFamily="2" charset="0"/>
              </a:rPr>
              <a:t>CAPT </a:t>
            </a:r>
            <a:r>
              <a:rPr lang="en-GB" b="0" i="0" dirty="0">
                <a:solidFill>
                  <a:srgbClr val="141617"/>
                </a:solidFill>
                <a:effectLst/>
                <a:latin typeface="Roboto" panose="020F0502020204030204" pitchFamily="2" charset="0"/>
              </a:rPr>
              <a:t>want all children to have the freedom to grow and learn, safe from serious harm.</a:t>
            </a:r>
          </a:p>
          <a:p>
            <a:pPr marL="285750" indent="-285750">
              <a:spcAft>
                <a:spcPts val="15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141617"/>
                </a:solidFill>
                <a:latin typeface="Roboto" panose="020F0502020204030204" pitchFamily="2" charset="0"/>
              </a:rPr>
              <a:t>Share this presentation with your whole school to get the safety messages to as </a:t>
            </a:r>
            <a:r>
              <a:rPr lang="en-GB">
                <a:solidFill>
                  <a:srgbClr val="141617"/>
                </a:solidFill>
                <a:latin typeface="Roboto" panose="020F0502020204030204" pitchFamily="2" charset="0"/>
              </a:rPr>
              <a:t>many people as you can.</a:t>
            </a:r>
            <a:endParaRPr lang="en-GB" b="0" i="0" dirty="0">
              <a:solidFill>
                <a:srgbClr val="141617"/>
              </a:solidFill>
              <a:effectLst/>
              <a:latin typeface="Roboto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19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1BDA51-D2A4-5B75-C8A1-30062DA1A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39297DC-F728-F585-4446-CFFAD5A6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2FB74DA-49A9-9105-ACB0-C68494DDD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4883950-2893-05A2-7E56-EB738395B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47961-7D93-AB29-400B-2B396057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How can you help?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4B562-6CC5-45A0-9B51-CB0B4D6E5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3" y="5586241"/>
            <a:ext cx="777658" cy="1027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FDDCDA-3CFE-8042-9906-DC88B39D4E77}"/>
              </a:ext>
            </a:extLst>
          </p:cNvPr>
          <p:cNvSpPr txBox="1"/>
          <p:nvPr/>
        </p:nvSpPr>
        <p:spPr>
          <a:xfrm>
            <a:off x="6036033" y="2238297"/>
            <a:ext cx="3960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4B7161-2C66-B32E-5B82-38F41D544E26}"/>
              </a:ext>
            </a:extLst>
          </p:cNvPr>
          <p:cNvSpPr txBox="1">
            <a:spLocks/>
          </p:cNvSpPr>
          <p:nvPr/>
        </p:nvSpPr>
        <p:spPr bwMode="auto">
          <a:xfrm>
            <a:off x="336759" y="2027666"/>
            <a:ext cx="82296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94" indent="-228594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1AD90-A08A-D3BA-F4D4-016E516AA138}"/>
              </a:ext>
            </a:extLst>
          </p:cNvPr>
          <p:cNvSpPr txBox="1"/>
          <p:nvPr/>
        </p:nvSpPr>
        <p:spPr>
          <a:xfrm>
            <a:off x="5266368" y="524354"/>
            <a:ext cx="7059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Share this information with your adults at home.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69A64B-16EB-EEDC-553D-D686CB2CD9A0}"/>
              </a:ext>
            </a:extLst>
          </p:cNvPr>
          <p:cNvSpPr txBox="1"/>
          <p:nvPr/>
        </p:nvSpPr>
        <p:spPr>
          <a:xfrm>
            <a:off x="508475" y="3227410"/>
            <a:ext cx="3516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080"/>
              </a:spcBef>
              <a:spcAft>
                <a:spcPts val="1080"/>
              </a:spcAft>
            </a:pPr>
            <a:r>
              <a:rPr lang="en-GB" sz="3200" b="0" i="0" dirty="0">
                <a:solidFill>
                  <a:srgbClr val="14161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Safety is for sharing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C494F3-7E93-04D4-426E-586B56643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00" y="924641"/>
            <a:ext cx="5103519" cy="593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A4F194-C876-17CB-7C98-B1D502E5D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52D865C-F627-222D-EDA4-97FFFB168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CE74F-43A3-E30C-FF20-CFF30E4DA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387158"/>
            <a:ext cx="11018520" cy="755921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/>
              <a:t>Child Safety Week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639A6C87-949B-D26A-D976-A7D5D90CE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62999-1B8E-589A-C5F6-32FFFBB24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2238297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35C44D-4B30-5E6D-4B8A-32470CE670AB}"/>
              </a:ext>
            </a:extLst>
          </p:cNvPr>
          <p:cNvSpPr txBox="1"/>
          <p:nvPr/>
        </p:nvSpPr>
        <p:spPr>
          <a:xfrm>
            <a:off x="6036033" y="2238297"/>
            <a:ext cx="3960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9749E9-DE80-4B11-DAC7-F12D990EB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44" y="5685988"/>
            <a:ext cx="777658" cy="10273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3D35-5337-D0C7-AF28-F653E01BD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3600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64C83FE-0D19-5F0C-D924-4A6C09FE9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460052" y="61378"/>
            <a:ext cx="1563672" cy="142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DAE878-7499-F456-6D9A-B0C2CE9E1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890" y="1836139"/>
            <a:ext cx="6615759" cy="42744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2489F2-55BA-E583-DF6B-EBA8339BD28D}"/>
              </a:ext>
            </a:extLst>
          </p:cNvPr>
          <p:cNvSpPr txBox="1"/>
          <p:nvPr/>
        </p:nvSpPr>
        <p:spPr>
          <a:xfrm>
            <a:off x="2041729" y="6147676"/>
            <a:ext cx="8034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/>
              <a:t>How could you make this safer at home?</a:t>
            </a:r>
          </a:p>
        </p:txBody>
      </p:sp>
    </p:spTree>
    <p:extLst>
      <p:ext uri="{BB962C8B-B14F-4D97-AF65-F5344CB8AC3E}">
        <p14:creationId xmlns:p14="http://schemas.microsoft.com/office/powerpoint/2010/main" val="40974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A9B59A-FC68-E808-91A7-DF1877C64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DAB9CA4-3D94-5E83-4FEC-CF5EEEF3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D9900-31FD-C128-A2BA-CE6A09D2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387158"/>
            <a:ext cx="11018520" cy="755921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/>
              <a:t>Child Safety Week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416189BE-4D37-FFA6-46F4-ECE7804A8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8C8CA-74E2-6AAD-074F-05057FA86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2238297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98E303-614C-D57D-B167-D8262CFC3926}"/>
              </a:ext>
            </a:extLst>
          </p:cNvPr>
          <p:cNvSpPr txBox="1"/>
          <p:nvPr/>
        </p:nvSpPr>
        <p:spPr>
          <a:xfrm>
            <a:off x="6036033" y="2238297"/>
            <a:ext cx="3960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B90274-E27E-ADEB-06E0-BB5EB6DE6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44" y="5685988"/>
            <a:ext cx="777658" cy="10273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8DAD9-788F-F19C-62DA-0F72D2210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3600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2BB8886-A18E-C47F-5829-0E7FB19C7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460052" y="61378"/>
            <a:ext cx="1563672" cy="142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976AC2-7EFE-A12A-C394-8661FBB4D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339" y="1971068"/>
            <a:ext cx="7167967" cy="44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690783-5822-977C-A9DA-EF8AFD35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387158"/>
            <a:ext cx="11018520" cy="755921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/>
              <a:t>What do we do if someone is burnt?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F483C-0A9A-E01B-46A7-5BDDEE01F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3" y="5586241"/>
            <a:ext cx="777658" cy="1027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B19DF1-C4CE-B49E-E399-F39EE0E72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2238297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F5771-6189-FDAD-2BA5-7FF72270E9BB}"/>
              </a:ext>
            </a:extLst>
          </p:cNvPr>
          <p:cNvSpPr txBox="1"/>
          <p:nvPr/>
        </p:nvSpPr>
        <p:spPr>
          <a:xfrm>
            <a:off x="6036033" y="2238297"/>
            <a:ext cx="3960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8925BC-0FD3-A33B-DDEF-53858ED54AAF}"/>
              </a:ext>
            </a:extLst>
          </p:cNvPr>
          <p:cNvSpPr txBox="1">
            <a:spLocks/>
          </p:cNvSpPr>
          <p:nvPr/>
        </p:nvSpPr>
        <p:spPr bwMode="auto">
          <a:xfrm>
            <a:off x="8433018" y="6470842"/>
            <a:ext cx="34113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94" indent="-228594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1800" dirty="0">
                <a:hlinkClick r:id="rId3"/>
              </a:rPr>
              <a:t>https://youtu.be/5aNhZ8HYjfk</a:t>
            </a:r>
            <a:endParaRPr lang="en-GB" alt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785749-E795-75B6-E415-00A6EC155756}"/>
              </a:ext>
            </a:extLst>
          </p:cNvPr>
          <p:cNvSpPr txBox="1"/>
          <p:nvPr/>
        </p:nvSpPr>
        <p:spPr>
          <a:xfrm>
            <a:off x="957644" y="2762667"/>
            <a:ext cx="6097424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Watch this film which shows you how to help someone who has a burn</a:t>
            </a:r>
            <a:r>
              <a:rPr kumimoji="0" lang="en-GB" alt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15" name="Picture 14">
            <a:hlinkClick r:id="rId3"/>
            <a:extLst>
              <a:ext uri="{FF2B5EF4-FFF2-40B4-BE49-F238E27FC236}">
                <a16:creationId xmlns:a16="http://schemas.microsoft.com/office/drawing/2014/main" id="{DFED74B6-068B-8386-A38A-A73C0689C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018" y="1868337"/>
            <a:ext cx="2911948" cy="462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2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8B7AD7-EA0B-56FD-0CA5-61DB4667F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788D9C2-BB0D-EE00-72AA-B3C408A2A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97F63C6-991C-36CC-9A12-19FB96212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3C3E220-9EA7-84BC-7D6B-899AF08CD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1F7B2-6529-E336-D622-78E70EE2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How can you help?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491A7-A1BD-055D-AC72-D5B91BD40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3" y="5586241"/>
            <a:ext cx="777658" cy="1027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BD4DCB-399F-C912-0C58-AFACE7018330}"/>
              </a:ext>
            </a:extLst>
          </p:cNvPr>
          <p:cNvSpPr txBox="1"/>
          <p:nvPr/>
        </p:nvSpPr>
        <p:spPr>
          <a:xfrm>
            <a:off x="6036033" y="2238297"/>
            <a:ext cx="3960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44E4A4-5F9A-EA94-4078-E1BC348F4919}"/>
              </a:ext>
            </a:extLst>
          </p:cNvPr>
          <p:cNvSpPr txBox="1">
            <a:spLocks/>
          </p:cNvSpPr>
          <p:nvPr/>
        </p:nvSpPr>
        <p:spPr bwMode="auto">
          <a:xfrm>
            <a:off x="336759" y="2027666"/>
            <a:ext cx="82296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94" indent="-228594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601CDD-2FD1-E56E-7EBD-166DE6D7510B}"/>
              </a:ext>
            </a:extLst>
          </p:cNvPr>
          <p:cNvSpPr txBox="1"/>
          <p:nvPr/>
        </p:nvSpPr>
        <p:spPr>
          <a:xfrm>
            <a:off x="66235" y="3097535"/>
            <a:ext cx="6097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080"/>
              </a:spcBef>
              <a:spcAft>
                <a:spcPts val="1080"/>
              </a:spcAft>
            </a:pPr>
            <a:r>
              <a:rPr lang="en-GB" sz="3600" b="0" i="0" dirty="0">
                <a:solidFill>
                  <a:srgbClr val="141617"/>
                </a:solidFill>
                <a:effectLst/>
                <a:latin typeface="Roboto" panose="02000000000000000000" pitchFamily="2" charset="0"/>
              </a:rPr>
              <a:t>Safety is for sharing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1D17AC-2DF9-7D16-A4D2-12643D9D4572}"/>
              </a:ext>
            </a:extLst>
          </p:cNvPr>
          <p:cNvSpPr txBox="1"/>
          <p:nvPr/>
        </p:nvSpPr>
        <p:spPr>
          <a:xfrm>
            <a:off x="5132694" y="313761"/>
            <a:ext cx="530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Share the information with the adults in your house.</a:t>
            </a:r>
          </a:p>
          <a:p>
            <a:endParaRPr lang="en-GB" sz="2400" dirty="0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EFEC7D9C-101F-3FA7-D00F-BC0EE3CB2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41279" y="61378"/>
            <a:ext cx="1782445" cy="16280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EF2E7F-2C17-3CDD-D71D-98AA7B0719C7}"/>
              </a:ext>
            </a:extLst>
          </p:cNvPr>
          <p:cNvSpPr txBox="1"/>
          <p:nvPr/>
        </p:nvSpPr>
        <p:spPr>
          <a:xfrm>
            <a:off x="5314384" y="1919335"/>
            <a:ext cx="603866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someone is burnt:</a:t>
            </a:r>
          </a:p>
          <a:p>
            <a:endParaRPr lang="en-GB" dirty="0"/>
          </a:p>
          <a:p>
            <a:pPr algn="ctr"/>
            <a:r>
              <a:rPr lang="en-GB" sz="2800" b="1" dirty="0"/>
              <a:t>Cool, call, cover</a:t>
            </a:r>
          </a:p>
          <a:p>
            <a:endParaRPr lang="en-GB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/>
              <a:t>Remove any clothing from the area.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/>
              <a:t>Put the affected area under </a:t>
            </a:r>
            <a:r>
              <a:rPr lang="en-GB" sz="2000" b="1" dirty="0"/>
              <a:t>cool</a:t>
            </a:r>
            <a:r>
              <a:rPr lang="en-GB" dirty="0"/>
              <a:t> running water for 20 minutes.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/>
              <a:t>For any burn larger than a 50p coin </a:t>
            </a:r>
            <a:r>
              <a:rPr lang="en-GB" sz="2000" b="1" dirty="0"/>
              <a:t>call</a:t>
            </a:r>
            <a:r>
              <a:rPr lang="en-GB" dirty="0"/>
              <a:t> NHS 111 or contact your GP for advice.  In an emergency call 999.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/>
              <a:t>After cooling </a:t>
            </a:r>
            <a:r>
              <a:rPr lang="en-GB" sz="2000" b="1" dirty="0"/>
              <a:t>cover</a:t>
            </a:r>
            <a:r>
              <a:rPr lang="en-GB" sz="2000" dirty="0"/>
              <a:t> </a:t>
            </a:r>
            <a:r>
              <a:rPr lang="en-GB" dirty="0"/>
              <a:t>the burn with clingfilm or sterile non-fluffy dressing or cloth.</a:t>
            </a:r>
          </a:p>
        </p:txBody>
      </p:sp>
    </p:spTree>
    <p:extLst>
      <p:ext uri="{BB962C8B-B14F-4D97-AF65-F5344CB8AC3E}">
        <p14:creationId xmlns:p14="http://schemas.microsoft.com/office/powerpoint/2010/main" val="403407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5A3AA8-5F39-A80D-9081-07456E6C0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E33FA2B-7BF3-AE3B-E426-C2779DA9E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27901-F0DC-016B-EE14-B56EA66D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387158"/>
            <a:ext cx="11018520" cy="755921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/>
              <a:t>Child Safety Week</a:t>
            </a:r>
            <a:endParaRPr lang="en-US" sz="4000" dirty="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A44E2F0C-7282-BEDF-B1E8-929555E3E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951B2-3728-AD23-060B-447058AF9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2238297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11409-365C-7972-6673-99A35EF5B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935" y="5609076"/>
            <a:ext cx="777658" cy="102732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61BFF4-C089-82AD-8D8B-662B57D5D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9861" y="1815355"/>
            <a:ext cx="6003976" cy="4927121"/>
          </a:xfr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216AA95-CE63-B482-2251-02CA8F38D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337533" y="61378"/>
            <a:ext cx="1686191" cy="154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53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E77E02-E3D4-FCE7-A7B1-2FDDBB7D2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158B3B-C789-CA9A-3EA6-BEFB16DFB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1BCDC-7F97-27DE-2106-9C4D60DF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387158"/>
            <a:ext cx="11018520" cy="755921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/>
              <a:t>Child Safety Week</a:t>
            </a:r>
            <a:endParaRPr lang="en-US" sz="4000" dirty="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E67BBFAD-A5E2-DC90-4B4F-0D1790170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CCBB0-F9CE-0BD4-7338-620B97B1F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2238297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9B71B4-642B-1E95-11B4-DC6CFA737620}"/>
              </a:ext>
            </a:extLst>
          </p:cNvPr>
          <p:cNvSpPr txBox="1"/>
          <p:nvPr/>
        </p:nvSpPr>
        <p:spPr>
          <a:xfrm>
            <a:off x="8975787" y="2099797"/>
            <a:ext cx="250121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can cause choking.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86421-FDD0-03CF-6810-66F2DDE8D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935" y="5609076"/>
            <a:ext cx="777658" cy="102732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FECC1B-D1D2-3CE4-CF06-78317A3C5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9861" y="1815355"/>
            <a:ext cx="6003976" cy="4927121"/>
          </a:xfr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DC69D2C-E1C9-3FED-317A-D2272D3A3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337533" y="61378"/>
            <a:ext cx="1686191" cy="154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0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B5ED93-25BD-D4D8-F804-97F02DFCB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CCF4669-494A-F0E1-C9B3-E935ED4C7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178D3D-DACB-416A-8947-9D83CDECB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67CF663-2ACB-7BE8-7020-0D83632AC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AB98D-EE12-8503-7317-5A829009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How can you help?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B57D2-DA1F-43F8-4344-9E9BA7715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3" y="5586241"/>
            <a:ext cx="777658" cy="1027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31955C-AB67-46C7-481E-9A9C8A73BE5F}"/>
              </a:ext>
            </a:extLst>
          </p:cNvPr>
          <p:cNvSpPr txBox="1"/>
          <p:nvPr/>
        </p:nvSpPr>
        <p:spPr>
          <a:xfrm>
            <a:off x="6036033" y="2238297"/>
            <a:ext cx="3960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7CEA40-C676-325F-F57C-9648D7D3EFFE}"/>
              </a:ext>
            </a:extLst>
          </p:cNvPr>
          <p:cNvSpPr txBox="1">
            <a:spLocks/>
          </p:cNvSpPr>
          <p:nvPr/>
        </p:nvSpPr>
        <p:spPr bwMode="auto">
          <a:xfrm>
            <a:off x="336759" y="2027666"/>
            <a:ext cx="82296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94" indent="-228594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80"/>
              </a:spcBef>
              <a:spcAft>
                <a:spcPts val="1080"/>
              </a:spcAft>
              <a:buNone/>
            </a:pPr>
            <a:endParaRPr lang="en-GB" sz="1800" dirty="0">
              <a:solidFill>
                <a:srgbClr val="141617"/>
              </a:solidFill>
              <a:latin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EED2B2-4293-B0EC-EF22-93923BB4D084}"/>
              </a:ext>
            </a:extLst>
          </p:cNvPr>
          <p:cNvSpPr txBox="1"/>
          <p:nvPr/>
        </p:nvSpPr>
        <p:spPr>
          <a:xfrm>
            <a:off x="5126331" y="109243"/>
            <a:ext cx="62298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Share the information with the adults in your house.</a:t>
            </a:r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1C013D-73D3-8564-AFE4-A33FCA658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80" y="662400"/>
            <a:ext cx="3695967" cy="37097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CA24B0-CC25-02AE-FB9B-C0C4C444A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336" y="3372257"/>
            <a:ext cx="3382798" cy="33764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4E9FF7-C1AB-96ED-C6BC-6B48C76C6635}"/>
              </a:ext>
            </a:extLst>
          </p:cNvPr>
          <p:cNvSpPr txBox="1"/>
          <p:nvPr/>
        </p:nvSpPr>
        <p:spPr>
          <a:xfrm>
            <a:off x="8972875" y="1889783"/>
            <a:ext cx="305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avoid choking, cut these foods lengthways.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341BC-ADD8-45D5-10F5-ABBFCD81EB53}"/>
              </a:ext>
            </a:extLst>
          </p:cNvPr>
          <p:cNvSpPr txBox="1"/>
          <p:nvPr/>
        </p:nvSpPr>
        <p:spPr>
          <a:xfrm>
            <a:off x="852895" y="3372257"/>
            <a:ext cx="60974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080"/>
              </a:spcBef>
              <a:spcAft>
                <a:spcPts val="1080"/>
              </a:spcAft>
            </a:pPr>
            <a:r>
              <a:rPr lang="en-GB" sz="3200" b="0" i="0" dirty="0">
                <a:solidFill>
                  <a:srgbClr val="14161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Safety is for sharing</a:t>
            </a: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0D687D0F-075B-8559-534B-571D9D54A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241279" y="61378"/>
            <a:ext cx="1782445" cy="162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C461FB-1E86-1917-A3FC-F593AFA2C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8CE5A8D-FBA9-C80D-3CE9-8E95D09CE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E85DA-931C-EBC6-0368-D4154A01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387158"/>
            <a:ext cx="11018520" cy="755921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/>
              <a:t>What do we do if someone chokes?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C282231E-676F-7B0A-C076-C09BE964C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DFA0D-CB35-FD82-371E-C84BB70F1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3" y="5586241"/>
            <a:ext cx="777658" cy="1027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05767D-E8D2-4B86-3E9B-D7D27FA2E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2238297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DBF654-F147-ECF9-7775-2019AE06935A}"/>
              </a:ext>
            </a:extLst>
          </p:cNvPr>
          <p:cNvSpPr txBox="1"/>
          <p:nvPr/>
        </p:nvSpPr>
        <p:spPr>
          <a:xfrm>
            <a:off x="6036033" y="2238297"/>
            <a:ext cx="3960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261A21-E091-4D86-A334-F010AE349916}"/>
              </a:ext>
            </a:extLst>
          </p:cNvPr>
          <p:cNvGrpSpPr/>
          <p:nvPr/>
        </p:nvGrpSpPr>
        <p:grpSpPr>
          <a:xfrm>
            <a:off x="7907734" y="2093285"/>
            <a:ext cx="3689337" cy="3565725"/>
            <a:chOff x="7907734" y="2093285"/>
            <a:chExt cx="3689337" cy="3565725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A35F37EB-A5FE-5A15-E1F8-B9F12DE02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07734" y="2093285"/>
              <a:ext cx="3689337" cy="3565725"/>
            </a:xfrm>
            <a:prstGeom prst="rect">
              <a:avLst/>
            </a:prstGeom>
          </p:spPr>
        </p:pic>
        <p:sp>
          <p:nvSpPr>
            <p:cNvPr id="10" name="Arrow: Right 9">
              <a:hlinkClick r:id="rId3"/>
              <a:extLst>
                <a:ext uri="{FF2B5EF4-FFF2-40B4-BE49-F238E27FC236}">
                  <a16:creationId xmlns:a16="http://schemas.microsoft.com/office/drawing/2014/main" id="{ADE23321-1AD7-11D6-34C2-EE85AECD6EA9}"/>
                </a:ext>
              </a:extLst>
            </p:cNvPr>
            <p:cNvSpPr/>
            <p:nvPr/>
          </p:nvSpPr>
          <p:spPr>
            <a:xfrm>
              <a:off x="8758106" y="4590669"/>
              <a:ext cx="1132514" cy="803452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BF1A5C-D84B-993C-F3E6-6C624F5F555C}"/>
              </a:ext>
            </a:extLst>
          </p:cNvPr>
          <p:cNvSpPr txBox="1">
            <a:spLocks/>
          </p:cNvSpPr>
          <p:nvPr/>
        </p:nvSpPr>
        <p:spPr bwMode="auto">
          <a:xfrm>
            <a:off x="8185709" y="5831835"/>
            <a:ext cx="34113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94" indent="-228594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altLang="en-US" sz="1800" dirty="0">
                <a:hlinkClick r:id="rId3"/>
              </a:rPr>
              <a:t>https://youtu.be/e9aoHLax1tw</a:t>
            </a:r>
            <a:r>
              <a:rPr lang="en-GB" altLang="en-US" sz="18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0CF875-C3BB-A8A9-3892-F0D92637201A}"/>
              </a:ext>
            </a:extLst>
          </p:cNvPr>
          <p:cNvSpPr txBox="1"/>
          <p:nvPr/>
        </p:nvSpPr>
        <p:spPr>
          <a:xfrm>
            <a:off x="957644" y="2762667"/>
            <a:ext cx="6097424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Watch this film which shows you what</a:t>
            </a:r>
            <a:r>
              <a:rPr kumimoji="0" lang="en-GB" alt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to do if someone chokes.</a:t>
            </a:r>
          </a:p>
        </p:txBody>
      </p:sp>
    </p:spTree>
    <p:extLst>
      <p:ext uri="{BB962C8B-B14F-4D97-AF65-F5344CB8AC3E}">
        <p14:creationId xmlns:p14="http://schemas.microsoft.com/office/powerpoint/2010/main" val="372389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40643D-AE58-68A6-A6B7-F3AFA45E3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F01A4FE-A490-5DF0-0DA5-81774A1B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198BAF7-82C5-C67D-8B5F-BD1C183CD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AD11A99-0BD5-F30E-DE4C-6C66808E6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7C6E0-C1BA-C8D3-D157-90BCCFD19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How can you help?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47BDD-0560-C4DB-6EF9-5E9B1286E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3" y="5586241"/>
            <a:ext cx="777658" cy="1027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ECC48D-2AAE-4CA8-7E13-B2641A1EC15B}"/>
              </a:ext>
            </a:extLst>
          </p:cNvPr>
          <p:cNvSpPr txBox="1"/>
          <p:nvPr/>
        </p:nvSpPr>
        <p:spPr>
          <a:xfrm>
            <a:off x="6036033" y="2238297"/>
            <a:ext cx="3960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E3F172-1008-BA59-0F23-7B298D8F06F2}"/>
              </a:ext>
            </a:extLst>
          </p:cNvPr>
          <p:cNvSpPr txBox="1">
            <a:spLocks/>
          </p:cNvSpPr>
          <p:nvPr/>
        </p:nvSpPr>
        <p:spPr bwMode="auto">
          <a:xfrm>
            <a:off x="336759" y="2027666"/>
            <a:ext cx="82296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94" indent="-228594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80"/>
              </a:spcBef>
              <a:spcAft>
                <a:spcPts val="1080"/>
              </a:spcAft>
              <a:buNone/>
            </a:pPr>
            <a:endParaRPr lang="en-GB" sz="1800" dirty="0">
              <a:solidFill>
                <a:srgbClr val="141617"/>
              </a:solidFill>
              <a:latin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0AA06-BD71-F6B6-88F9-1E43BA08046B}"/>
              </a:ext>
            </a:extLst>
          </p:cNvPr>
          <p:cNvSpPr txBox="1"/>
          <p:nvPr/>
        </p:nvSpPr>
        <p:spPr>
          <a:xfrm>
            <a:off x="5121990" y="514873"/>
            <a:ext cx="525328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Share the information with the adults in your house.</a:t>
            </a:r>
          </a:p>
          <a:p>
            <a:endParaRPr lang="en-GB" sz="2800" dirty="0"/>
          </a:p>
          <a:p>
            <a:r>
              <a:rPr lang="en-GB" sz="2400" dirty="0"/>
              <a:t>If someone is choking: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E587F7-23D7-7FC3-C61C-D3D37EE6A778}"/>
              </a:ext>
            </a:extLst>
          </p:cNvPr>
          <p:cNvSpPr txBox="1"/>
          <p:nvPr/>
        </p:nvSpPr>
        <p:spPr>
          <a:xfrm>
            <a:off x="5003093" y="2390935"/>
            <a:ext cx="64676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Give up to five back blows between the shoulder blades – it can force the object out.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For children over 1 year of age, give up to five abdominal thrusts squeezing above the belly button from behind – it forces air out of the lungs to clear the object.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400" dirty="0"/>
              <a:t> If 1 &amp; 2 don’t work call 999 and keep trying until help arrives.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9C604C-5CE0-52C2-D342-9823C7F63D29}"/>
              </a:ext>
            </a:extLst>
          </p:cNvPr>
          <p:cNvSpPr txBox="1"/>
          <p:nvPr/>
        </p:nvSpPr>
        <p:spPr>
          <a:xfrm>
            <a:off x="603002" y="3364187"/>
            <a:ext cx="3428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080"/>
              </a:spcBef>
              <a:spcAft>
                <a:spcPts val="1080"/>
              </a:spcAft>
            </a:pPr>
            <a:r>
              <a:rPr lang="en-GB" sz="3200" b="0" i="0" dirty="0">
                <a:solidFill>
                  <a:srgbClr val="14161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Safety is for sharing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F5362DD6-B149-A625-9DD9-3ADB43F09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41279" y="52832"/>
            <a:ext cx="1782445" cy="162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4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CB78E-FAE2-53EB-B79F-FC3AB7BB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2"/>
            <a:ext cx="5337271" cy="1835911"/>
          </a:xfrm>
        </p:spPr>
        <p:txBody>
          <a:bodyPr anchor="b"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</a:rPr>
              <a:t>Welcome to the I.M.P.S. team! 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3BFAA-CAE5-1704-89F9-54E200E5C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355" y="2798065"/>
            <a:ext cx="5461095" cy="341761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700" dirty="0">
                <a:solidFill>
                  <a:srgbClr val="FFFFFF"/>
                </a:solidFill>
              </a:rPr>
              <a:t>Now you are in year 6 you automatically become a member of the I.M.P.S. team!</a:t>
            </a:r>
          </a:p>
          <a:p>
            <a:pPr marL="0" indent="0">
              <a:buNone/>
            </a:pPr>
            <a:r>
              <a:rPr lang="en-GB" sz="1700" dirty="0">
                <a:solidFill>
                  <a:srgbClr val="FFFFFF"/>
                </a:solidFill>
              </a:rPr>
              <a:t>I.M.P.S. is a special programme that teaches you how to be responsible for the risks you take and how to make them safer. It also teaches you what to do in an emergency. </a:t>
            </a:r>
          </a:p>
          <a:p>
            <a:pPr marL="0" indent="0">
              <a:buNone/>
            </a:pPr>
            <a:endParaRPr lang="en-GB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FFFFFF"/>
                </a:solidFill>
              </a:rPr>
              <a:t>This month we are giving you a bonus I.M.P.S. mission to complete. We would love it if you let us know what you do at your school and send us some images.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324561-A9C6-CF49-EF2B-A9F48B357AEB}"/>
              </a:ext>
            </a:extLst>
          </p:cNvPr>
          <p:cNvSpPr txBox="1"/>
          <p:nvPr/>
        </p:nvSpPr>
        <p:spPr>
          <a:xfrm>
            <a:off x="486562" y="6176964"/>
            <a:ext cx="1051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out more about I.M.P.S. at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www.impsweb.co.uk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Your teacher will do some lessons with you and book a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 with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I.M.P.S. trainers to teach you lots of useful emergency skills. </a:t>
            </a:r>
          </a:p>
        </p:txBody>
      </p:sp>
      <p:pic>
        <p:nvPicPr>
          <p:cNvPr id="10" name="Picture 9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F226510-7A7F-6C94-D386-DAF5A0D56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9" y="1148348"/>
            <a:ext cx="3925768" cy="478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15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8">
            <a:extLst>
              <a:ext uri="{FF2B5EF4-FFF2-40B4-BE49-F238E27FC236}">
                <a16:creationId xmlns:a16="http://schemas.microsoft.com/office/drawing/2014/main" id="{7C82C685-AF51-1C17-D2B9-083CFDB46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404814"/>
            <a:ext cx="7488238" cy="84023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mission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6CE1BDEB-7F36-4307-D308-AE42C6B5E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887" y="5407820"/>
            <a:ext cx="108902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E54D32-A6F0-A1BC-7228-6246BA7F7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When you go home today share the safety messages with your family to keep your family safe.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Button batteries</a:t>
            </a:r>
          </a:p>
          <a:p>
            <a:r>
              <a:rPr lang="en-GB" sz="2800" dirty="0"/>
              <a:t>Water beads</a:t>
            </a:r>
          </a:p>
          <a:p>
            <a:r>
              <a:rPr lang="en-GB" sz="2800" dirty="0"/>
              <a:t>Hot drinks</a:t>
            </a:r>
          </a:p>
          <a:p>
            <a:r>
              <a:rPr lang="en-GB" sz="2800" dirty="0"/>
              <a:t>Choking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There is a lot of advice and resources about how to keep safe on CAPT’s website at </a:t>
            </a:r>
            <a:r>
              <a:rPr lang="en-GB" sz="2800" dirty="0">
                <a:hlinkClick r:id="rId3"/>
              </a:rPr>
              <a:t>https://capt.org.uk/child-safety-week/</a:t>
            </a:r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E118BBF6-9DE9-3FDE-9BFA-BAA111936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241279" y="52832"/>
            <a:ext cx="1782445" cy="162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732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79FF85-7615-9828-5B68-E4E073DC7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4EF329-63E8-E38B-A687-C3505528B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830B1-9749-60DD-A4E4-DF72C9A0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387158"/>
            <a:ext cx="11018520" cy="755921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/>
              <a:t>Other people have shared this information too.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9D916C49-9C5B-55F5-5F2A-76B98DE02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9B8F7A-3A90-34E0-9899-E7E14B7BD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3" y="5586241"/>
            <a:ext cx="777658" cy="1027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B6EF8F-59D9-6FD7-10A0-F53ED1FFA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2238297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D9ABF-FDD0-0A6A-BBB8-D2334736DF02}"/>
              </a:ext>
            </a:extLst>
          </p:cNvPr>
          <p:cNvSpPr txBox="1"/>
          <p:nvPr/>
        </p:nvSpPr>
        <p:spPr>
          <a:xfrm>
            <a:off x="6036033" y="2238297"/>
            <a:ext cx="3960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142A39-573E-0DD9-3DA7-14CC59B6D753}"/>
              </a:ext>
            </a:extLst>
          </p:cNvPr>
          <p:cNvSpPr txBox="1">
            <a:spLocks/>
          </p:cNvSpPr>
          <p:nvPr/>
        </p:nvSpPr>
        <p:spPr bwMode="auto">
          <a:xfrm>
            <a:off x="8185709" y="5831835"/>
            <a:ext cx="34113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94" indent="-228594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088A8C-28EF-A441-037B-F156E2B5C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655" y="1815243"/>
            <a:ext cx="6901434" cy="484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1" name="Rectangle 9233">
            <a:extLst>
              <a:ext uri="{FF2B5EF4-FFF2-40B4-BE49-F238E27FC236}">
                <a16:creationId xmlns:a16="http://schemas.microsoft.com/office/drawing/2014/main" id="{02E612C7-B066-4023-9D0A-7C54D1E33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18" name="Title 1">
            <a:extLst>
              <a:ext uri="{FF2B5EF4-FFF2-40B4-BE49-F238E27FC236}">
                <a16:creationId xmlns:a16="http://schemas.microsoft.com/office/drawing/2014/main" id="{AC60AAF8-F40F-2919-F495-A5A61807C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9619" y="393590"/>
            <a:ext cx="4094922" cy="2135576"/>
          </a:xfrm>
        </p:spPr>
        <p:txBody>
          <a:bodyPr anchor="b">
            <a:normAutofit/>
          </a:bodyPr>
          <a:lstStyle/>
          <a:p>
            <a:r>
              <a:rPr lang="en-GB" alt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FD08E-1CE0-6B9B-C430-929CBE3065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5457" y="3944321"/>
            <a:ext cx="5069814" cy="76902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alt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Safety is for sharing</a:t>
            </a:r>
          </a:p>
        </p:txBody>
      </p:sp>
      <p:sp>
        <p:nvSpPr>
          <p:cNvPr id="9232" name="Freeform: Shape 9235">
            <a:extLst>
              <a:ext uri="{FF2B5EF4-FFF2-40B4-BE49-F238E27FC236}">
                <a16:creationId xmlns:a16="http://schemas.microsoft.com/office/drawing/2014/main" id="{34CFA7DE-DC24-4883-9E7E-838305755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2472664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D42B2C-25FD-FE40-4F4D-B99127CD0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597" y="1029385"/>
            <a:ext cx="3426249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6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61772"/>
            <a:ext cx="6894576" cy="1783080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sp>
        <p:nvSpPr>
          <p:cNvPr id="61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2454" y="5466588"/>
            <a:ext cx="837972" cy="110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EE7AD8-564D-7B6B-53A1-5F602D88538D}"/>
              </a:ext>
            </a:extLst>
          </p:cNvPr>
          <p:cNvSpPr txBox="1"/>
          <p:nvPr/>
        </p:nvSpPr>
        <p:spPr>
          <a:xfrm>
            <a:off x="5948412" y="3246740"/>
            <a:ext cx="31979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forget to let I.M.P.S. know all about your missions! </a:t>
            </a:r>
          </a:p>
        </p:txBody>
      </p:sp>
    </p:spTree>
    <p:extLst>
      <p:ext uri="{BB962C8B-B14F-4D97-AF65-F5344CB8AC3E}">
        <p14:creationId xmlns:p14="http://schemas.microsoft.com/office/powerpoint/2010/main" val="29343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1C931C-71BF-F67B-442D-249B5FAB0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8980" y="1089610"/>
            <a:ext cx="4109987" cy="539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7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330DD3-362D-F01E-E19E-F68E77012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3DB979B-4F25-5D12-7492-03DD191D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984DC-1BBB-61D7-046F-0DFC51533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387158"/>
            <a:ext cx="11018520" cy="755921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/>
              <a:t>Child Safety Week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A245209-2F54-90BC-E531-B0144A6B4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14E780-B816-CD98-49CA-A39345541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2238297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A07AEB-93C9-F229-80A0-C2E34169A121}"/>
              </a:ext>
            </a:extLst>
          </p:cNvPr>
          <p:cNvSpPr txBox="1"/>
          <p:nvPr/>
        </p:nvSpPr>
        <p:spPr>
          <a:xfrm>
            <a:off x="6036033" y="2238297"/>
            <a:ext cx="3960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F39D9-B72A-64B9-EA15-C34332A31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77" y="5663299"/>
            <a:ext cx="777658" cy="10273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5005B-DEB0-160B-5B64-9B6BBFF00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year CAPT’s theme is….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F0DEE0-2337-26C0-B6F2-FE2440AE1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88" y="5272630"/>
            <a:ext cx="1632045" cy="1490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6D0BE4-0940-D15F-75FD-DCEC2CA0D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233" y="196631"/>
            <a:ext cx="4679553" cy="66059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E19D15-E020-F8CA-4A1B-2830482749CA}"/>
              </a:ext>
            </a:extLst>
          </p:cNvPr>
          <p:cNvSpPr txBox="1"/>
          <p:nvPr/>
        </p:nvSpPr>
        <p:spPr>
          <a:xfrm>
            <a:off x="1035535" y="3574299"/>
            <a:ext cx="5251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2"/>
                </a:solidFill>
              </a:rPr>
              <a:t>Safety is for sharing</a:t>
            </a:r>
          </a:p>
        </p:txBody>
      </p:sp>
    </p:spTree>
    <p:extLst>
      <p:ext uri="{BB962C8B-B14F-4D97-AF65-F5344CB8AC3E}">
        <p14:creationId xmlns:p14="http://schemas.microsoft.com/office/powerpoint/2010/main" val="145513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E2A859-5137-3C1C-2B20-F76766B42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F44B790-16C6-BB9D-5264-B4F0B2E4C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7D6D98-C56C-4B90-368C-7A22AECA1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387158"/>
            <a:ext cx="11018520" cy="755921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/>
              <a:t>Child Safety Week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DB2A333-6FBC-B400-E65A-EFCE1DFA5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B31F59-28BD-AF68-7E00-FC2187C58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2238297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93254-4C30-B60B-4553-03D99D345C8A}"/>
              </a:ext>
            </a:extLst>
          </p:cNvPr>
          <p:cNvSpPr txBox="1"/>
          <p:nvPr/>
        </p:nvSpPr>
        <p:spPr>
          <a:xfrm>
            <a:off x="6036033" y="2238297"/>
            <a:ext cx="3960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0409E-FC2B-0734-71E4-D0CFB3F2E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935" y="5609076"/>
            <a:ext cx="777658" cy="10273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902A9-34B9-F3BB-0693-92F7CF6E5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16" y="1825625"/>
            <a:ext cx="1159635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Can you think of anything in your house which could be a danger to you and your family?  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Make a list.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F3DF6-4721-234F-4AF4-D8A2B4D0BA64}"/>
              </a:ext>
            </a:extLst>
          </p:cNvPr>
          <p:cNvSpPr txBox="1"/>
          <p:nvPr/>
        </p:nvSpPr>
        <p:spPr>
          <a:xfrm>
            <a:off x="3401226" y="3509678"/>
            <a:ext cx="980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are a few things which we came up with: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C02A8-49C2-D43A-DBBD-2693FE414090}"/>
              </a:ext>
            </a:extLst>
          </p:cNvPr>
          <p:cNvSpPr txBox="1"/>
          <p:nvPr/>
        </p:nvSpPr>
        <p:spPr>
          <a:xfrm>
            <a:off x="373407" y="3655160"/>
            <a:ext cx="24471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Burns from:</a:t>
            </a:r>
          </a:p>
          <a:p>
            <a:endParaRPr lang="en-GB" dirty="0"/>
          </a:p>
          <a:p>
            <a:r>
              <a:rPr lang="en-GB" dirty="0"/>
              <a:t>Hot drinks</a:t>
            </a:r>
          </a:p>
          <a:p>
            <a:r>
              <a:rPr lang="en-GB" dirty="0"/>
              <a:t>Cooking</a:t>
            </a:r>
          </a:p>
          <a:p>
            <a:r>
              <a:rPr lang="en-GB" dirty="0"/>
              <a:t>Hair straighteners and wands</a:t>
            </a:r>
          </a:p>
          <a:p>
            <a:r>
              <a:rPr lang="en-GB" dirty="0"/>
              <a:t>Kettles and flasks</a:t>
            </a:r>
          </a:p>
          <a:p>
            <a:r>
              <a:rPr lang="en-GB" dirty="0"/>
              <a:t>Baths and showers</a:t>
            </a:r>
          </a:p>
          <a:p>
            <a:r>
              <a:rPr lang="en-GB" dirty="0"/>
              <a:t>Hot water bottles</a:t>
            </a:r>
          </a:p>
          <a:p>
            <a:r>
              <a:rPr lang="en-GB" dirty="0"/>
              <a:t>Radiators</a:t>
            </a:r>
          </a:p>
          <a:p>
            <a:r>
              <a:rPr lang="en-GB" dirty="0"/>
              <a:t>BBQs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946031-9446-7FE4-FF10-FEF01B3B258A}"/>
              </a:ext>
            </a:extLst>
          </p:cNvPr>
          <p:cNvSpPr txBox="1"/>
          <p:nvPr/>
        </p:nvSpPr>
        <p:spPr>
          <a:xfrm>
            <a:off x="3637457" y="4120098"/>
            <a:ext cx="2447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Toys:</a:t>
            </a:r>
          </a:p>
          <a:p>
            <a:endParaRPr lang="en-GB" dirty="0"/>
          </a:p>
          <a:p>
            <a:r>
              <a:rPr lang="en-GB" dirty="0"/>
              <a:t>Cheap copies of toys</a:t>
            </a:r>
          </a:p>
          <a:p>
            <a:r>
              <a:rPr lang="en-GB" dirty="0"/>
              <a:t>Button batteries</a:t>
            </a:r>
          </a:p>
          <a:p>
            <a:r>
              <a:rPr lang="en-GB" dirty="0"/>
              <a:t>Water beads</a:t>
            </a:r>
          </a:p>
          <a:p>
            <a:r>
              <a:rPr lang="en-GB" dirty="0"/>
              <a:t>Broken toys</a:t>
            </a:r>
          </a:p>
          <a:p>
            <a:r>
              <a:rPr lang="en-GB" dirty="0"/>
              <a:t>Loose wires</a:t>
            </a:r>
          </a:p>
          <a:p>
            <a:r>
              <a:rPr lang="en-GB" dirty="0"/>
              <a:t>Long cords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67F67-FC4B-E4F0-DFBF-B49C21408574}"/>
              </a:ext>
            </a:extLst>
          </p:cNvPr>
          <p:cNvSpPr txBox="1"/>
          <p:nvPr/>
        </p:nvSpPr>
        <p:spPr>
          <a:xfrm>
            <a:off x="6586933" y="4001294"/>
            <a:ext cx="2512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Choking from:</a:t>
            </a:r>
          </a:p>
          <a:p>
            <a:endParaRPr lang="en-GB" dirty="0"/>
          </a:p>
          <a:p>
            <a:r>
              <a:rPr lang="en-GB" dirty="0"/>
              <a:t>Small toys</a:t>
            </a:r>
          </a:p>
          <a:p>
            <a:r>
              <a:rPr lang="en-GB" dirty="0"/>
              <a:t>Sweets</a:t>
            </a:r>
          </a:p>
          <a:p>
            <a:r>
              <a:rPr lang="en-GB" dirty="0"/>
              <a:t>Large pieces of food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A7BDF2-0DB8-2BA3-0416-37F918B47862}"/>
              </a:ext>
            </a:extLst>
          </p:cNvPr>
          <p:cNvSpPr txBox="1"/>
          <p:nvPr/>
        </p:nvSpPr>
        <p:spPr>
          <a:xfrm>
            <a:off x="9314916" y="4001294"/>
            <a:ext cx="2401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Poisons:</a:t>
            </a:r>
          </a:p>
          <a:p>
            <a:endParaRPr lang="en-GB" dirty="0"/>
          </a:p>
          <a:p>
            <a:r>
              <a:rPr lang="en-GB" dirty="0"/>
              <a:t>Laundry capsules</a:t>
            </a:r>
          </a:p>
          <a:p>
            <a:r>
              <a:rPr lang="en-GB" dirty="0"/>
              <a:t>Painkillers</a:t>
            </a:r>
          </a:p>
          <a:p>
            <a:r>
              <a:rPr lang="en-GB" dirty="0"/>
              <a:t>Cleaning products</a:t>
            </a:r>
          </a:p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2D5558-9289-321E-C1A8-3EC9BA748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021" y="55375"/>
            <a:ext cx="1632045" cy="14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5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F8587F-439A-F613-2DDD-01395331E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77F49C-8441-6B79-242F-D8D5BF8D4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C84E6-B9FB-ADAF-555F-44510933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387158"/>
            <a:ext cx="11018520" cy="755921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/>
              <a:t>Child Safety Week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0F21541F-0235-A1FA-A2BB-1A64E5FA5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2433F-8094-299F-C994-8641F6D07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2238297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AFDBE-315B-28C2-02A0-6EC24953E03C}"/>
              </a:ext>
            </a:extLst>
          </p:cNvPr>
          <p:cNvSpPr txBox="1"/>
          <p:nvPr/>
        </p:nvSpPr>
        <p:spPr>
          <a:xfrm>
            <a:off x="6036033" y="2238297"/>
            <a:ext cx="3960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25F07-AD31-D8FD-AD0D-59F67F2FE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935" y="5609076"/>
            <a:ext cx="777658" cy="1027328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61487E9-3F22-6F51-3139-4AA4CC41C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60052" y="61378"/>
            <a:ext cx="1563672" cy="142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BB7B4C-0E7E-113A-D255-F493A57EC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93" y="1923526"/>
            <a:ext cx="4164538" cy="36855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30B156-DFB8-1463-0E8D-D8947DFABB72}"/>
              </a:ext>
            </a:extLst>
          </p:cNvPr>
          <p:cNvSpPr txBox="1"/>
          <p:nvPr/>
        </p:nvSpPr>
        <p:spPr>
          <a:xfrm>
            <a:off x="7263925" y="5938074"/>
            <a:ext cx="37003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080"/>
              </a:spcBef>
              <a:spcAft>
                <a:spcPts val="1080"/>
              </a:spcAft>
            </a:pPr>
            <a:r>
              <a:rPr lang="en-GB" sz="3200" b="1" i="0" dirty="0">
                <a:solidFill>
                  <a:srgbClr val="141617"/>
                </a:solidFill>
                <a:effectLst/>
              </a:rPr>
              <a:t>Safety is for sharing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82A57C4-93E5-57B7-7B4F-8E8CBB462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166" y="1952954"/>
            <a:ext cx="6177321" cy="2417346"/>
          </a:xfrm>
        </p:spPr>
        <p:txBody>
          <a:bodyPr/>
          <a:lstStyle/>
          <a:p>
            <a:r>
              <a:rPr lang="en-GB" dirty="0"/>
              <a:t>These are </a:t>
            </a:r>
            <a:r>
              <a:rPr lang="en-GB" b="1" dirty="0"/>
              <a:t>button batteries</a:t>
            </a:r>
            <a:r>
              <a:rPr lang="en-GB" dirty="0"/>
              <a:t>; they are the same size as 5p and 10p coins.</a:t>
            </a:r>
          </a:p>
          <a:p>
            <a:endParaRPr lang="en-GB" dirty="0"/>
          </a:p>
          <a:p>
            <a:r>
              <a:rPr lang="en-GB" dirty="0"/>
              <a:t>Can you think of anything at home or school that uses button batteries?</a:t>
            </a:r>
          </a:p>
        </p:txBody>
      </p:sp>
    </p:spTree>
    <p:extLst>
      <p:ext uri="{BB962C8B-B14F-4D97-AF65-F5344CB8AC3E}">
        <p14:creationId xmlns:p14="http://schemas.microsoft.com/office/powerpoint/2010/main" val="172843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DFBC7A-99B4-0550-16D8-6B25288C8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08D7D4-A755-4B11-4655-6EAFE9BA8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DC0BC-1421-08C5-6B45-3AB2F2EB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387158"/>
            <a:ext cx="11018520" cy="755921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/>
              <a:t>Child Safety Week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2F467F95-5341-BC52-389A-1015329A1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A3CF4-EB85-29A1-583F-BA6539E80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2238297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729D2-F34A-9F40-8DE7-AEB65CF0A88B}"/>
              </a:ext>
            </a:extLst>
          </p:cNvPr>
          <p:cNvSpPr txBox="1"/>
          <p:nvPr/>
        </p:nvSpPr>
        <p:spPr>
          <a:xfrm>
            <a:off x="6036033" y="2238297"/>
            <a:ext cx="3960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56D73B-32BF-F3BA-000C-7B785EC1C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935" y="5609076"/>
            <a:ext cx="777658" cy="1027328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27B7A72-A532-3997-2FBF-63478D02B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460052" y="61378"/>
            <a:ext cx="1563672" cy="142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5FA6EF-3F06-A4C4-8963-3D207A038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93" y="1923526"/>
            <a:ext cx="4164538" cy="368555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C258911-EC5B-0475-3915-6715C5CA7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166" y="1952954"/>
            <a:ext cx="6177321" cy="2417346"/>
          </a:xfrm>
        </p:spPr>
        <p:txBody>
          <a:bodyPr/>
          <a:lstStyle/>
          <a:p>
            <a:r>
              <a:rPr lang="en-GB" dirty="0"/>
              <a:t>All of these items use button batteries.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29D31A-4882-EC33-7957-B2B25C7C3E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7030" y="2416756"/>
            <a:ext cx="5723021" cy="426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882834-3E5B-1D3E-9CE2-0C5EFE6EE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0D6198C-D6EE-F4BE-7EC0-C8DFFD114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F0E04-ECF6-4669-CBEB-E307CC457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387158"/>
            <a:ext cx="11018520" cy="755921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/>
              <a:t>Child Safety Week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8AD2A253-896C-F926-2F30-B49EB9CC6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89860-74A6-3D2B-F98D-62C5DE99F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2238297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43D32C-C8B4-1743-3EB3-6656E9F41E45}"/>
              </a:ext>
            </a:extLst>
          </p:cNvPr>
          <p:cNvSpPr txBox="1"/>
          <p:nvPr/>
        </p:nvSpPr>
        <p:spPr>
          <a:xfrm>
            <a:off x="6036033" y="2238297"/>
            <a:ext cx="3960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0AE906-846B-21F4-1639-6E9B158ACE0C}"/>
              </a:ext>
            </a:extLst>
          </p:cNvPr>
          <p:cNvSpPr txBox="1"/>
          <p:nvPr/>
        </p:nvSpPr>
        <p:spPr>
          <a:xfrm>
            <a:off x="1377951" y="5618546"/>
            <a:ext cx="807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How could you make this safer at home?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13A446C-A0C9-02CD-E580-AADED7C14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460052" y="61378"/>
            <a:ext cx="1563672" cy="142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ED4D24-1F93-099B-A739-CEF707AC1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36" y="2568390"/>
            <a:ext cx="2677018" cy="2369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B4E731-855E-4A0C-F380-DA0C7D554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0935" y="5609076"/>
            <a:ext cx="777658" cy="1027328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7C175A9-70AA-2F91-7842-7A0D11F98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0322" y="1825625"/>
            <a:ext cx="8613478" cy="356185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529DA2-CBC4-6D26-B418-8985819E2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325" y="1816406"/>
            <a:ext cx="9169399" cy="34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1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23A0CD-6473-0B17-1A4B-52F7D9295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E125CCF-851D-779B-DD9E-A6DAF4BA5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39B3E06-A4C9-F8A9-A924-A28FCF3AC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51AC57F-F69F-E2FF-5E21-A305306D7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2"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D7AAF3-CFB3-3B67-9F9E-73C2DFFC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How can you help?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56E51A-611A-BFB9-303C-BC067C95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3" y="5586241"/>
            <a:ext cx="777658" cy="1027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301342-F1F9-8648-BE2C-49D03C1F1694}"/>
              </a:ext>
            </a:extLst>
          </p:cNvPr>
          <p:cNvSpPr txBox="1"/>
          <p:nvPr/>
        </p:nvSpPr>
        <p:spPr>
          <a:xfrm>
            <a:off x="6036033" y="2238297"/>
            <a:ext cx="3960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F22835-2ED9-E33E-FF82-E160ACCE6016}"/>
              </a:ext>
            </a:extLst>
          </p:cNvPr>
          <p:cNvSpPr txBox="1">
            <a:spLocks/>
          </p:cNvSpPr>
          <p:nvPr/>
        </p:nvSpPr>
        <p:spPr bwMode="auto">
          <a:xfrm>
            <a:off x="336759" y="2027666"/>
            <a:ext cx="82296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94" indent="-228594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FB8CE-33FF-C9D5-380D-C4262578B4F6}"/>
              </a:ext>
            </a:extLst>
          </p:cNvPr>
          <p:cNvSpPr txBox="1"/>
          <p:nvPr/>
        </p:nvSpPr>
        <p:spPr>
          <a:xfrm>
            <a:off x="5266368" y="524354"/>
            <a:ext cx="50422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Share this information with your adults at home.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67E333-92E3-B87C-1078-D756F0995BBC}"/>
              </a:ext>
            </a:extLst>
          </p:cNvPr>
          <p:cNvSpPr txBox="1"/>
          <p:nvPr/>
        </p:nvSpPr>
        <p:spPr>
          <a:xfrm>
            <a:off x="508475" y="3227410"/>
            <a:ext cx="3516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080"/>
              </a:spcBef>
              <a:spcAft>
                <a:spcPts val="1080"/>
              </a:spcAft>
            </a:pPr>
            <a:r>
              <a:rPr lang="en-GB" sz="3200" b="0" i="0" dirty="0">
                <a:solidFill>
                  <a:srgbClr val="14161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Safety is for sharing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D666A22-4780-C15A-FB22-B2F06DA54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66368" y="1560923"/>
            <a:ext cx="6827926" cy="5212059"/>
          </a:xfr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2FDAEEF-94B7-C527-CFF9-0FB40BEDF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381981" y="61377"/>
            <a:ext cx="1641743" cy="149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8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EF3D5C-EAD0-F6B2-33DC-33E475274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27138C-00BC-4FC9-9208-93ED68E67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D1A0A-4290-04AA-EFB0-EDC2D359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387158"/>
            <a:ext cx="11018520" cy="755921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/>
              <a:t>Child Safety Week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6B4982A7-906F-CE95-D2B2-734CE22FD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21DF2-0F3F-895B-607F-A07844B43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50" y="2238297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8F4D58-BE92-1B56-9925-E210408154C7}"/>
              </a:ext>
            </a:extLst>
          </p:cNvPr>
          <p:cNvSpPr txBox="1"/>
          <p:nvPr/>
        </p:nvSpPr>
        <p:spPr>
          <a:xfrm>
            <a:off x="6036033" y="2238297"/>
            <a:ext cx="3960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8A3A8-D95B-108D-DFC3-CEB0E2EAB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78" y="5586241"/>
            <a:ext cx="777658" cy="10273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64A02-0C0F-2F91-6167-37D4F43A5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702521" cy="133600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Do you play with </a:t>
            </a:r>
            <a:r>
              <a:rPr lang="en-GB" b="1" dirty="0"/>
              <a:t>water beads</a:t>
            </a:r>
            <a:r>
              <a:rPr lang="en-GB" dirty="0"/>
              <a:t>?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 you know that they can be really dangerous if swallowed?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D6C2720-A142-C92C-B3BA-C912175BF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460052" y="61378"/>
            <a:ext cx="1563672" cy="142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280D8B-FEFD-7C2F-0C21-D6040F2FC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820" y="2238297"/>
            <a:ext cx="4927818" cy="35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962</Words>
  <Application>Microsoft Office PowerPoint</Application>
  <PresentationFormat>Widescreen</PresentationFormat>
  <Paragraphs>167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Roboto</vt:lpstr>
      <vt:lpstr>Wingdings</vt:lpstr>
      <vt:lpstr>1_Office Theme</vt:lpstr>
      <vt:lpstr>Office Theme</vt:lpstr>
      <vt:lpstr>2_Office Theme</vt:lpstr>
      <vt:lpstr>Child Safety Week</vt:lpstr>
      <vt:lpstr>Welcome to the I.M.P.S. team! </vt:lpstr>
      <vt:lpstr>Child Safety Week</vt:lpstr>
      <vt:lpstr>Child Safety Week</vt:lpstr>
      <vt:lpstr>Child Safety Week</vt:lpstr>
      <vt:lpstr>Child Safety Week</vt:lpstr>
      <vt:lpstr>Child Safety Week</vt:lpstr>
      <vt:lpstr>How can you help?</vt:lpstr>
      <vt:lpstr>Child Safety Week</vt:lpstr>
      <vt:lpstr>How can you help?</vt:lpstr>
      <vt:lpstr>Child Safety Week</vt:lpstr>
      <vt:lpstr>Child Safety Week</vt:lpstr>
      <vt:lpstr>What do we do if someone is burnt?</vt:lpstr>
      <vt:lpstr>How can you help?</vt:lpstr>
      <vt:lpstr>Child Safety Week</vt:lpstr>
      <vt:lpstr>Child Safety Week</vt:lpstr>
      <vt:lpstr>How can you help?</vt:lpstr>
      <vt:lpstr>What do we do if someone chokes?</vt:lpstr>
      <vt:lpstr>How can you help?</vt:lpstr>
      <vt:lpstr>PowerPoint Presentation</vt:lpstr>
      <vt:lpstr>Other people have shared this information too.</vt:lpstr>
      <vt:lpstr>Remember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Pilgrim, Lynn (RTH) OUH</dc:creator>
  <cp:lastModifiedBy>Hill, Claire (RTH) OUH</cp:lastModifiedBy>
  <cp:revision>15</cp:revision>
  <dcterms:created xsi:type="dcterms:W3CDTF">2022-11-14T14:09:49Z</dcterms:created>
  <dcterms:modified xsi:type="dcterms:W3CDTF">2025-05-15T08:38:16Z</dcterms:modified>
</cp:coreProperties>
</file>