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09" r:id="rId5"/>
    <p:sldId id="307" r:id="rId6"/>
    <p:sldId id="317" r:id="rId7"/>
    <p:sldId id="316" r:id="rId8"/>
    <p:sldId id="315" r:id="rId9"/>
    <p:sldId id="318" r:id="rId10"/>
    <p:sldId id="319" r:id="rId11"/>
    <p:sldId id="320" r:id="rId12"/>
    <p:sldId id="308" r:id="rId13"/>
    <p:sldId id="306" r:id="rId14"/>
    <p:sldId id="292" r:id="rId15"/>
    <p:sldId id="293" r:id="rId16"/>
    <p:sldId id="295"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18/03/2024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18/03/2024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18/03/2024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18/03/2024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9aoHLax1tw"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Choking</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spTree>
    <p:extLst>
      <p:ext uri="{BB962C8B-B14F-4D97-AF65-F5344CB8AC3E}">
        <p14:creationId xmlns:p14="http://schemas.microsoft.com/office/powerpoint/2010/main" val="5045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654296" y="384048"/>
            <a:ext cx="6894576" cy="877824"/>
          </a:xfrm>
        </p:spPr>
        <p:txBody>
          <a:bodyPr vert="horz" lIns="91440" tIns="45720" rIns="91440" bIns="45720" numCol="1" rtlCol="0" anchor="b" anchorCtr="0" compatLnSpc="1">
            <a:prstTxWarp prst="textNoShape">
              <a:avLst/>
            </a:prstTxWarp>
            <a:normAutofit/>
          </a:bodyPr>
          <a:lstStyle/>
          <a:p>
            <a:r>
              <a:rPr lang="en-US" sz="5400" dirty="0"/>
              <a:t>If back slaps don’t work</a:t>
            </a:r>
          </a:p>
        </p:txBody>
      </p:sp>
      <p:pic>
        <p:nvPicPr>
          <p:cNvPr id="5" name="Picture 4" descr="A person holding another person&#10;&#10;Description automatically generated">
            <a:extLst>
              <a:ext uri="{FF2B5EF4-FFF2-40B4-BE49-F238E27FC236}">
                <a16:creationId xmlns:a16="http://schemas.microsoft.com/office/drawing/2014/main" id="{79B3910B-CBA1-F1BD-E788-AC2643F1DFBC}"/>
              </a:ext>
            </a:extLst>
          </p:cNvPr>
          <p:cNvPicPr>
            <a:picLocks noChangeAspect="1"/>
          </p:cNvPicPr>
          <p:nvPr/>
        </p:nvPicPr>
        <p:blipFill rotWithShape="1">
          <a:blip r:embed="rId2"/>
          <a:srcRect l="26570" r="4019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745736" y="149961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BE92F7-6582-5331-F410-9673FD6F8D7E}"/>
              </a:ext>
            </a:extLst>
          </p:cNvPr>
          <p:cNvSpPr>
            <a:spLocks noGrp="1"/>
          </p:cNvSpPr>
          <p:nvPr>
            <p:ph idx="1"/>
          </p:nvPr>
        </p:nvSpPr>
        <p:spPr>
          <a:xfrm>
            <a:off x="4692172" y="1874520"/>
            <a:ext cx="6894576" cy="3483864"/>
          </a:xfrm>
        </p:spPr>
        <p:txBody>
          <a:bodyPr>
            <a:normAutofit fontScale="92500" lnSpcReduction="10000"/>
          </a:bodyPr>
          <a:lstStyle/>
          <a:p>
            <a:pPr marL="0" indent="0">
              <a:lnSpc>
                <a:spcPct val="150000"/>
              </a:lnSpc>
              <a:buNone/>
            </a:pPr>
            <a:r>
              <a:rPr lang="en-GB" sz="2200" b="0" i="0" dirty="0">
                <a:effectLst/>
                <a:cs typeface="Calibri" panose="020F0502020204030204" pitchFamily="34" charset="0"/>
              </a:rPr>
              <a:t>If they are still choking, give up to five abdominal thrusts. Stand behind them, join your hands together around their stomach and form a fist. Pull inwards and upwards.</a:t>
            </a:r>
          </a:p>
          <a:p>
            <a:pPr marL="0" indent="0">
              <a:lnSpc>
                <a:spcPct val="150000"/>
              </a:lnSpc>
              <a:buNone/>
            </a:pPr>
            <a:endParaRPr lang="en-GB" sz="2200" b="0" i="0" dirty="0">
              <a:effectLst/>
              <a:cs typeface="Calibri" panose="020F0502020204030204" pitchFamily="34" charset="0"/>
            </a:endParaRPr>
          </a:p>
          <a:p>
            <a:pPr marL="0" indent="0">
              <a:lnSpc>
                <a:spcPct val="150000"/>
              </a:lnSpc>
              <a:buNone/>
            </a:pPr>
            <a:r>
              <a:rPr lang="en-GB" sz="2200" b="0" i="0" dirty="0">
                <a:effectLst/>
                <a:cs typeface="Calibri" panose="020F0502020204030204" pitchFamily="34" charset="0"/>
              </a:rPr>
              <a:t>If they are still choking tell an adult and call 999. Repeat the steps of 5 back blows and 5 abdominal thrusts until they can breathe again, or until help arrives.</a:t>
            </a:r>
          </a:p>
          <a:p>
            <a:endParaRPr lang="en-GB" sz="2200" dirty="0"/>
          </a:p>
        </p:txBody>
      </p:sp>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FC1CF6EA-3E39-F8B5-A607-7DB7C795F188}"/>
              </a:ext>
            </a:extLst>
          </p:cNvPr>
          <p:cNvSpPr txBox="1"/>
          <p:nvPr/>
        </p:nvSpPr>
        <p:spPr>
          <a:xfrm>
            <a:off x="9829801" y="6444292"/>
            <a:ext cx="2212848" cy="338554"/>
          </a:xfrm>
          <a:prstGeom prst="rect">
            <a:avLst/>
          </a:prstGeom>
          <a:noFill/>
        </p:spPr>
        <p:txBody>
          <a:bodyPr wrap="square" rtlCol="0">
            <a:spAutoFit/>
          </a:bodyPr>
          <a:lstStyle/>
          <a:p>
            <a:r>
              <a:rPr lang="en-GB" sz="1600" dirty="0"/>
              <a:t>British Red Cross slide</a:t>
            </a:r>
          </a:p>
        </p:txBody>
      </p:sp>
      <p:sp>
        <p:nvSpPr>
          <p:cNvPr id="9" name="Rectangle 8">
            <a:extLst>
              <a:ext uri="{FF2B5EF4-FFF2-40B4-BE49-F238E27FC236}">
                <a16:creationId xmlns:a16="http://schemas.microsoft.com/office/drawing/2014/main" id="{E1558D7B-DD25-634B-165A-5448BDD20243}"/>
              </a:ext>
            </a:extLst>
          </p:cNvPr>
          <p:cNvSpPr>
            <a:spLocks noGrp="1" noRot="1" noMove="1" noResize="1" noEditPoints="1" noAdjustHandles="1" noChangeArrowheads="1" noChangeShapeType="1"/>
          </p:cNvSpPr>
          <p:nvPr/>
        </p:nvSpPr>
        <p:spPr>
          <a:xfrm>
            <a:off x="82296" y="2770632"/>
            <a:ext cx="11777472" cy="121615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68989B-106C-C7D6-0157-42189066918F}"/>
              </a:ext>
            </a:extLst>
          </p:cNvPr>
          <p:cNvSpPr txBox="1">
            <a:spLocks noGrp="1" noRot="1" noMove="1" noResize="1" noEditPoints="1" noAdjustHandles="1" noChangeArrowheads="1" noChangeShapeType="1"/>
          </p:cNvSpPr>
          <p:nvPr/>
        </p:nvSpPr>
        <p:spPr>
          <a:xfrm>
            <a:off x="429768" y="2851731"/>
            <a:ext cx="11329415" cy="1077218"/>
          </a:xfrm>
          <a:prstGeom prst="rect">
            <a:avLst/>
          </a:prstGeom>
          <a:noFill/>
        </p:spPr>
        <p:txBody>
          <a:bodyPr wrap="square" rtlCol="0">
            <a:spAutoFit/>
          </a:bodyPr>
          <a:lstStyle/>
          <a:p>
            <a:pPr algn="ctr"/>
            <a:r>
              <a:rPr lang="en-GB" sz="3200" b="1" dirty="0"/>
              <a:t>Never practise back blows or abdominal thrusts on someone who is not choking!</a:t>
            </a:r>
          </a:p>
        </p:txBody>
      </p:sp>
    </p:spTree>
    <p:extLst>
      <p:ext uri="{BB962C8B-B14F-4D97-AF65-F5344CB8AC3E}">
        <p14:creationId xmlns:p14="http://schemas.microsoft.com/office/powerpoint/2010/main" val="20960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19395"/>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06056"/>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72264" y="1447844"/>
            <a:ext cx="11305563" cy="4652061"/>
          </a:xfrm>
        </p:spPr>
        <p:txBody>
          <a:bodyPr/>
          <a:lstStyle/>
          <a:p>
            <a:pPr marL="0" indent="0">
              <a:buFont typeface="Arial" panose="020B0604020202020204" pitchFamily="34" charset="0"/>
              <a:buNone/>
            </a:pPr>
            <a:r>
              <a:rPr lang="en-GB" altLang="en-US" sz="2000" dirty="0"/>
              <a:t>What happens when we choke?</a:t>
            </a:r>
          </a:p>
          <a:p>
            <a:pPr marL="0" indent="0">
              <a:buFont typeface="Arial" panose="020B0604020202020204" pitchFamily="34" charset="0"/>
              <a:buNone/>
            </a:pPr>
            <a:r>
              <a:rPr lang="en-GB" altLang="en-US" sz="2000" dirty="0">
                <a:solidFill>
                  <a:srgbClr val="002060"/>
                </a:solidFill>
              </a:rPr>
              <a:t>Our airway becomes blocked and we cannot breath.</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A person who is choking will make a lot of noise. True or false?</a:t>
            </a:r>
          </a:p>
          <a:p>
            <a:pPr marL="0" indent="0">
              <a:buFont typeface="Arial" panose="020B0604020202020204" pitchFamily="34" charset="0"/>
              <a:buNone/>
            </a:pPr>
            <a:r>
              <a:rPr lang="en-GB" altLang="en-US" sz="2000" dirty="0">
                <a:solidFill>
                  <a:srgbClr val="002060"/>
                </a:solidFill>
              </a:rPr>
              <a:t>False. </a:t>
            </a:r>
            <a:r>
              <a:rPr lang="en-GB" sz="2000" dirty="0">
                <a:solidFill>
                  <a:srgbClr val="002060"/>
                </a:solidFill>
              </a:rPr>
              <a:t>If someone is choking, they won’t be making any noise because they can’t breathe.</a:t>
            </a:r>
            <a:endParaRPr lang="en-GB" altLang="en-US" sz="2000" dirty="0">
              <a:solidFill>
                <a:srgbClr val="002060"/>
              </a:solidFill>
            </a:endParaRP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What is the first aid for choking?</a:t>
            </a:r>
          </a:p>
          <a:p>
            <a:pPr marL="0" indent="0">
              <a:lnSpc>
                <a:spcPct val="150000"/>
              </a:lnSpc>
              <a:buFont typeface="Arial" panose="020B0604020202020204" pitchFamily="34" charset="0"/>
              <a:buNone/>
            </a:pPr>
            <a:r>
              <a:rPr lang="en-GB" altLang="en-US" sz="2000" dirty="0">
                <a:solidFill>
                  <a:srgbClr val="002060"/>
                </a:solidFill>
              </a:rPr>
              <a:t>Hit them hard on the back between the shoulder blades 5 times. </a:t>
            </a:r>
            <a:br>
              <a:rPr lang="en-GB" altLang="en-US" sz="2000" dirty="0">
                <a:solidFill>
                  <a:srgbClr val="002060"/>
                </a:solidFill>
              </a:rPr>
            </a:br>
            <a:r>
              <a:rPr lang="en-GB" altLang="en-US" sz="2000" dirty="0">
                <a:solidFill>
                  <a:srgbClr val="002060"/>
                </a:solidFill>
              </a:rPr>
              <a:t>If they are still choking call an ambulance and use the abdominal thrust procedure 5 times. </a:t>
            </a:r>
            <a:br>
              <a:rPr lang="en-GB" altLang="en-US" sz="2000" dirty="0">
                <a:solidFill>
                  <a:srgbClr val="002060"/>
                </a:solidFill>
              </a:rPr>
            </a:br>
            <a:r>
              <a:rPr lang="en-GB" altLang="en-US" sz="2000" dirty="0">
                <a:solidFill>
                  <a:srgbClr val="002060"/>
                </a:solidFill>
              </a:rPr>
              <a:t>Repeat back blows and abdominal thrust until the object comes out or the ambulance arrives.</a:t>
            </a: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40080" y="367665"/>
            <a:ext cx="4368602" cy="885845"/>
          </a:xfrm>
        </p:spPr>
        <p:txBody>
          <a:bodyPr vert="horz" lIns="91440" tIns="45720" rIns="91440" bIns="45720" numCol="1" rtlCol="0" anchor="b" anchorCtr="0" compatLnSpc="1">
            <a:prstTxWarp prst="textNoShape">
              <a:avLst/>
            </a:prstTxWarp>
            <a:normAutofit/>
          </a:bodyPr>
          <a:lstStyle/>
          <a:p>
            <a:r>
              <a:rPr lang="en-US" sz="5400" dirty="0"/>
              <a:t>Did you know?</a:t>
            </a: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0080" y="1572010"/>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03002" y="2001405"/>
            <a:ext cx="4243589" cy="3320668"/>
          </a:xfrm>
        </p:spPr>
        <p:txBody>
          <a:bodyPr>
            <a:normAutofit/>
          </a:bodyPr>
          <a:lstStyle/>
          <a:p>
            <a:pPr marL="0" indent="0">
              <a:lnSpc>
                <a:spcPct val="150000"/>
              </a:lnSpc>
              <a:buFont typeface="Arial" panose="020B0604020202020204" pitchFamily="34" charset="0"/>
              <a:buNone/>
            </a:pPr>
            <a:r>
              <a:rPr lang="en-GB" altLang="en-US" sz="2400" dirty="0"/>
              <a:t>A child’s airway is about the size of an adult’s little finger! </a:t>
            </a:r>
          </a:p>
          <a:p>
            <a:pPr marL="0" indent="0">
              <a:lnSpc>
                <a:spcPct val="150000"/>
              </a:lnSpc>
              <a:buFont typeface="Arial" panose="020B0604020202020204" pitchFamily="34" charset="0"/>
              <a:buNone/>
            </a:pPr>
            <a:r>
              <a:rPr lang="en-GB" altLang="en-US" sz="2400" dirty="0"/>
              <a:t>Anything that can go in a child’s mouth could block the airway and cause choking.</a:t>
            </a:r>
          </a:p>
        </p:txBody>
      </p:sp>
      <p:pic>
        <p:nvPicPr>
          <p:cNvPr id="3" name="Picture 2">
            <a:extLst>
              <a:ext uri="{FF2B5EF4-FFF2-40B4-BE49-F238E27FC236}">
                <a16:creationId xmlns:a16="http://schemas.microsoft.com/office/drawing/2014/main" id="{EC39358E-063D-E5A0-5202-2855369288A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8813" r="82376"/>
                    </a14:imgEffect>
                  </a14:imgLayer>
                </a14:imgProps>
              </a:ext>
            </a:extLst>
          </a:blip>
          <a:srcRect l="22119" r="10928" b="-1"/>
          <a:stretch/>
        </p:blipFill>
        <p:spPr>
          <a:xfrm>
            <a:off x="5724070" y="523880"/>
            <a:ext cx="5827850" cy="58102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4"/>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609600" y="1600201"/>
            <a:ext cx="10972800" cy="1289303"/>
          </a:xfrm>
        </p:spPr>
        <p:txBody>
          <a:bodyPr/>
          <a:lstStyle/>
          <a:p>
            <a:pPr marL="0" indent="0">
              <a:buNone/>
            </a:pPr>
            <a:r>
              <a:rPr lang="en-GB" dirty="0"/>
              <a:t>Your mission is to raise awareness of the dangers of choking to younger children.</a:t>
            </a:r>
          </a:p>
        </p:txBody>
      </p:sp>
    </p:spTree>
    <p:extLst>
      <p:ext uri="{BB962C8B-B14F-4D97-AF65-F5344CB8AC3E}">
        <p14:creationId xmlns:p14="http://schemas.microsoft.com/office/powerpoint/2010/main" val="372673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62588" y="1706657"/>
            <a:ext cx="10972800" cy="3816429"/>
          </a:xfrm>
          <a:prstGeom prst="rect">
            <a:avLst/>
          </a:prstGeom>
          <a:noFill/>
        </p:spPr>
        <p:txBody>
          <a:bodyPr wrap="square">
            <a:spAutoFit/>
          </a:bodyPr>
          <a:lstStyle/>
          <a:p>
            <a:pPr marL="0" indent="0" fontAlgn="auto">
              <a:lnSpc>
                <a:spcPct val="150000"/>
              </a:lnSpc>
              <a:spcBef>
                <a:spcPts val="0"/>
              </a:spcBef>
              <a:spcAft>
                <a:spcPts val="0"/>
              </a:spcAft>
              <a:buNone/>
              <a:defRPr/>
            </a:pPr>
            <a:r>
              <a:rPr lang="en-GB" sz="2800" dirty="0"/>
              <a:t>Use an empty toilet paper roll as a choking tube tester.</a:t>
            </a:r>
            <a:br>
              <a:rPr lang="en-GB" sz="2800" dirty="0"/>
            </a:br>
            <a:r>
              <a:rPr lang="en-GB" sz="2800" dirty="0"/>
              <a:t>If an object will go into the tube then it is a potential choking hazard for children.</a:t>
            </a:r>
            <a:endParaRPr lang="en-GB" sz="2800" dirty="0">
              <a:latin typeface="+mn-lt"/>
              <a:cs typeface="+mn-cs"/>
            </a:endParaRPr>
          </a:p>
          <a:p>
            <a:pPr marL="0" indent="0" fontAlgn="auto">
              <a:lnSpc>
                <a:spcPct val="150000"/>
              </a:lnSpc>
              <a:spcBef>
                <a:spcPts val="0"/>
              </a:spcBef>
              <a:spcAft>
                <a:spcPts val="0"/>
              </a:spcAft>
              <a:buNone/>
              <a:defRPr/>
            </a:pPr>
            <a:r>
              <a:rPr lang="en-GB" sz="2800" dirty="0"/>
              <a:t>Make a poster to alert parents and carers of the dangers.</a:t>
            </a:r>
          </a:p>
          <a:p>
            <a:pPr marL="0" indent="0" fontAlgn="auto">
              <a:lnSpc>
                <a:spcPct val="150000"/>
              </a:lnSpc>
              <a:spcBef>
                <a:spcPts val="0"/>
              </a:spcBef>
              <a:spcAft>
                <a:spcPts val="0"/>
              </a:spcAft>
              <a:buNone/>
              <a:defRPr/>
            </a:pPr>
            <a:r>
              <a:rPr lang="en-GB" sz="2800" dirty="0">
                <a:latin typeface="+mn-lt"/>
                <a:cs typeface="+mn-cs"/>
              </a:rPr>
              <a:t>Make a list of things you can do to keep young children safe from choking.</a:t>
            </a:r>
          </a:p>
          <a:p>
            <a:pPr fontAlgn="auto">
              <a:spcBef>
                <a:spcPts val="0"/>
              </a:spcBef>
              <a:spcAft>
                <a:spcPts val="0"/>
              </a:spcAft>
              <a:defRPr/>
            </a:pPr>
            <a:endParaRPr lang="en-GB" dirty="0">
              <a:latin typeface="+mn-lt"/>
              <a:cs typeface="+mn-cs"/>
            </a:endParaRPr>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What is our airway?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2256585"/>
            <a:ext cx="5723851" cy="3254021"/>
          </a:xfrm>
        </p:spPr>
        <p:txBody>
          <a:bodyPr/>
          <a:lstStyle/>
          <a:p>
            <a:pPr marL="0" indent="0">
              <a:buFont typeface="Arial" panose="020B0604020202020204" pitchFamily="34" charset="0"/>
              <a:buNone/>
            </a:pPr>
            <a:r>
              <a:rPr lang="en-GB" altLang="en-US" sz="2000" dirty="0"/>
              <a:t>Our airway or windpipe is the tube that runs from our nose and mouth and splits into two to go into our lungs. The medical name is trachea.</a:t>
            </a:r>
          </a:p>
          <a:p>
            <a:pPr marL="0" indent="0">
              <a:buFont typeface="Arial" panose="020B0604020202020204" pitchFamily="34" charset="0"/>
              <a:buNone/>
            </a:pPr>
            <a:r>
              <a:rPr lang="en-GB" altLang="en-US" sz="2000" dirty="0"/>
              <a:t>The air that we breath goes down the airway.</a:t>
            </a:r>
          </a:p>
          <a:p>
            <a:pPr marL="0" indent="0">
              <a:buFont typeface="Arial" panose="020B0604020202020204" pitchFamily="34" charset="0"/>
              <a:buNone/>
            </a:pPr>
            <a:r>
              <a:rPr lang="en-GB" altLang="en-US" sz="2000" dirty="0"/>
              <a:t>The airway can be blocked for two reasons:</a:t>
            </a:r>
          </a:p>
          <a:p>
            <a:pPr marL="342900" indent="-342900">
              <a:buFont typeface="+mj-lt"/>
              <a:buAutoNum type="arabicPeriod"/>
            </a:pPr>
            <a:r>
              <a:rPr lang="en-GB" altLang="en-US" sz="2000" dirty="0"/>
              <a:t>If we are unconscious and the tongue flops back and blocks it. </a:t>
            </a:r>
          </a:p>
          <a:p>
            <a:pPr marL="342900" indent="-342900">
              <a:buFont typeface="+mj-lt"/>
              <a:buAutoNum type="arabicPeriod"/>
            </a:pPr>
            <a:r>
              <a:rPr lang="en-GB" altLang="en-US" sz="2000" dirty="0"/>
              <a:t>If an object gets stuck in or blocks our airway and we are choking.</a:t>
            </a:r>
          </a:p>
        </p:txBody>
      </p:sp>
      <p:pic>
        <p:nvPicPr>
          <p:cNvPr id="3" name="Picture 2">
            <a:extLst>
              <a:ext uri="{FF2B5EF4-FFF2-40B4-BE49-F238E27FC236}">
                <a16:creationId xmlns:a16="http://schemas.microsoft.com/office/drawing/2014/main" id="{78F2E6AB-ADE8-6E05-839F-065D6C235196}"/>
              </a:ext>
            </a:extLst>
          </p:cNvPr>
          <p:cNvPicPr>
            <a:picLocks noChangeAspect="1"/>
          </p:cNvPicPr>
          <p:nvPr/>
        </p:nvPicPr>
        <p:blipFill>
          <a:blip r:embed="rId3"/>
          <a:stretch>
            <a:fillRect/>
          </a:stretch>
        </p:blipFill>
        <p:spPr>
          <a:xfrm>
            <a:off x="6148501" y="2215133"/>
            <a:ext cx="5633192" cy="3828620"/>
          </a:xfrm>
          <a:prstGeom prst="rect">
            <a:avLst/>
          </a:prstGeom>
        </p:spPr>
      </p:pic>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05960"/>
            <a:ext cx="11018520" cy="741028"/>
          </a:xfrm>
        </p:spPr>
        <p:txBody>
          <a:bodyPr vert="horz" lIns="91440" tIns="45720" rIns="91440" bIns="45720" numCol="1" rtlCol="0" anchor="b" anchorCtr="0" compatLnSpc="1">
            <a:prstTxWarp prst="textNoShape">
              <a:avLst/>
            </a:prstTxWarp>
            <a:normAutofit/>
          </a:bodyPr>
          <a:lstStyle/>
          <a:p>
            <a:r>
              <a:rPr lang="en-US" sz="4600" dirty="0"/>
              <a:t>Do you know what happens when we choke?</a:t>
            </a:r>
          </a:p>
        </p:txBody>
      </p:sp>
      <p:sp>
        <p:nvSpPr>
          <p:cNvPr id="4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26773" y="111665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8">
            <a:extLst>
              <a:ext uri="{FF2B5EF4-FFF2-40B4-BE49-F238E27FC236}">
                <a16:creationId xmlns:a16="http://schemas.microsoft.com/office/drawing/2014/main" id="{E939EAF9-31C0-AFB3-1F56-FA7075A0B8BB}"/>
              </a:ext>
            </a:extLst>
          </p:cNvPr>
          <p:cNvSpPr>
            <a:spLocks noGrp="1"/>
          </p:cNvSpPr>
          <p:nvPr>
            <p:ph idx="1"/>
          </p:nvPr>
        </p:nvSpPr>
        <p:spPr>
          <a:xfrm>
            <a:off x="526773" y="1467068"/>
            <a:ext cx="6713552" cy="4096513"/>
          </a:xfrm>
        </p:spPr>
        <p:txBody>
          <a:bodyPr anchor="t">
            <a:normAutofit fontScale="85000" lnSpcReduction="20000"/>
          </a:bodyPr>
          <a:lstStyle/>
          <a:p>
            <a:pPr marL="0" indent="0">
              <a:lnSpc>
                <a:spcPct val="150000"/>
              </a:lnSpc>
              <a:buNone/>
            </a:pPr>
            <a:r>
              <a:rPr lang="en-GB" sz="2400" dirty="0"/>
              <a:t>Choking happens when something blocks the airway and the person cannot breath.</a:t>
            </a:r>
          </a:p>
          <a:p>
            <a:pPr marL="0" indent="0">
              <a:lnSpc>
                <a:spcPct val="150000"/>
              </a:lnSpc>
              <a:buNone/>
            </a:pPr>
            <a:r>
              <a:rPr lang="en-GB" sz="2400" dirty="0"/>
              <a:t>Children under three are more at risk of choking.</a:t>
            </a:r>
          </a:p>
          <a:p>
            <a:pPr marL="0" indent="0">
              <a:lnSpc>
                <a:spcPct val="150000"/>
              </a:lnSpc>
              <a:buNone/>
            </a:pPr>
            <a:r>
              <a:rPr lang="en-GB" sz="2400" b="1" dirty="0"/>
              <a:t>Why?</a:t>
            </a:r>
          </a:p>
          <a:p>
            <a:pPr marL="0" indent="0">
              <a:lnSpc>
                <a:spcPct val="150000"/>
              </a:lnSpc>
              <a:buNone/>
            </a:pPr>
            <a:r>
              <a:rPr lang="en-GB" sz="2400" dirty="0">
                <a:solidFill>
                  <a:srgbClr val="002060"/>
                </a:solidFill>
              </a:rPr>
              <a:t>They have a very small airway and it is harder for them to chew and swallow food.</a:t>
            </a:r>
          </a:p>
          <a:p>
            <a:pPr marL="0" indent="0">
              <a:lnSpc>
                <a:spcPct val="150000"/>
              </a:lnSpc>
              <a:buNone/>
            </a:pPr>
            <a:r>
              <a:rPr lang="en-GB" sz="2400" dirty="0"/>
              <a:t>Can anyone choke?</a:t>
            </a:r>
          </a:p>
          <a:p>
            <a:pPr marL="0" indent="0">
              <a:lnSpc>
                <a:spcPct val="150000"/>
              </a:lnSpc>
              <a:buNone/>
            </a:pPr>
            <a:r>
              <a:rPr lang="en-GB" sz="2400" dirty="0">
                <a:solidFill>
                  <a:srgbClr val="002060"/>
                </a:solidFill>
              </a:rPr>
              <a:t>Yes! Anyone is at risk of choking, not just children.</a:t>
            </a:r>
          </a:p>
          <a:p>
            <a:pPr marL="0" indent="0">
              <a:buNone/>
            </a:pPr>
            <a:endParaRPr lang="en-GB" sz="2200" dirty="0"/>
          </a:p>
        </p:txBody>
      </p:sp>
      <p:pic>
        <p:nvPicPr>
          <p:cNvPr id="3" name="Picture 2">
            <a:extLst>
              <a:ext uri="{FF2B5EF4-FFF2-40B4-BE49-F238E27FC236}">
                <a16:creationId xmlns:a16="http://schemas.microsoft.com/office/drawing/2014/main" id="{963782F4-928E-5A7A-A686-92C282F548B7}"/>
              </a:ext>
            </a:extLst>
          </p:cNvPr>
          <p:cNvPicPr>
            <a:picLocks noChangeAspect="1"/>
          </p:cNvPicPr>
          <p:nvPr/>
        </p:nvPicPr>
        <p:blipFill rotWithShape="1">
          <a:blip r:embed="rId2"/>
          <a:srcRect l="22287" r="23598" b="2"/>
          <a:stretch/>
        </p:blipFill>
        <p:spPr>
          <a:xfrm>
            <a:off x="7604229" y="1526305"/>
            <a:ext cx="3941064" cy="409651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5" name="TextBox 4">
            <a:extLst>
              <a:ext uri="{FF2B5EF4-FFF2-40B4-BE49-F238E27FC236}">
                <a16:creationId xmlns:a16="http://schemas.microsoft.com/office/drawing/2014/main" id="{88306F84-C0BF-4E1C-E1C5-A1479AE61CBD}"/>
              </a:ext>
            </a:extLst>
          </p:cNvPr>
          <p:cNvSpPr txBox="1"/>
          <p:nvPr/>
        </p:nvSpPr>
        <p:spPr>
          <a:xfrm>
            <a:off x="10240467" y="6413540"/>
            <a:ext cx="1737360" cy="276999"/>
          </a:xfrm>
          <a:prstGeom prst="rect">
            <a:avLst/>
          </a:prstGeom>
          <a:noFill/>
        </p:spPr>
        <p:txBody>
          <a:bodyPr wrap="square" rtlCol="0">
            <a:spAutoFit/>
          </a:bodyPr>
          <a:lstStyle/>
          <a:p>
            <a:r>
              <a:rPr lang="en-GB" sz="1200" dirty="0"/>
              <a:t>British Red Cross image</a:t>
            </a:r>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01433"/>
            <a:ext cx="11018520" cy="755921"/>
          </a:xfrm>
        </p:spPr>
        <p:txBody>
          <a:bodyPr vert="horz" wrap="square" lIns="91440" tIns="45720" rIns="91440" bIns="45720" numCol="1" rtlCol="0" anchor="b" anchorCtr="0" compatLnSpc="1">
            <a:prstTxWarp prst="textNoShape">
              <a:avLst/>
            </a:prstTxWarp>
            <a:normAutofit/>
          </a:bodyPr>
          <a:lstStyle/>
          <a:p>
            <a:r>
              <a:rPr lang="en-US" sz="4000" dirty="0"/>
              <a:t>What things can we choke on?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34868" y="1575776"/>
            <a:ext cx="11425483" cy="1440753"/>
          </a:xfrm>
        </p:spPr>
        <p:txBody>
          <a:bodyPr/>
          <a:lstStyle/>
          <a:p>
            <a:pPr marL="0" indent="0">
              <a:buFont typeface="Arial" panose="020B0604020202020204" pitchFamily="34" charset="0"/>
              <a:buNone/>
            </a:pPr>
            <a:r>
              <a:rPr lang="en-GB" altLang="en-US" sz="1800" dirty="0"/>
              <a:t>Split into three groups and discuss what can cause a young child to choke.</a:t>
            </a:r>
          </a:p>
          <a:p>
            <a:pPr marL="0" indent="0">
              <a:buFont typeface="Arial" panose="020B0604020202020204" pitchFamily="34" charset="0"/>
              <a:buNone/>
            </a:pPr>
            <a:r>
              <a:rPr lang="en-GB" altLang="en-US" sz="1800" dirty="0"/>
              <a:t>Group 1 should discuss hazardous food. </a:t>
            </a:r>
          </a:p>
          <a:p>
            <a:pPr marL="0" indent="0">
              <a:buFont typeface="Arial" panose="020B0604020202020204" pitchFamily="34" charset="0"/>
              <a:buNone/>
            </a:pPr>
            <a:r>
              <a:rPr lang="en-GB" altLang="en-US" sz="1800" dirty="0"/>
              <a:t>				Group 2 should discuss hazards at home. </a:t>
            </a:r>
          </a:p>
          <a:p>
            <a:pPr marL="0" indent="0">
              <a:buFont typeface="Arial" panose="020B0604020202020204" pitchFamily="34" charset="0"/>
              <a:buNone/>
            </a:pPr>
            <a:r>
              <a:rPr lang="en-GB" altLang="en-US" sz="1800" dirty="0"/>
              <a:t>							Group 3 should discuss risky toys and playthings.</a:t>
            </a:r>
          </a:p>
          <a:p>
            <a:pPr marL="0" indent="0">
              <a:buFont typeface="Arial" panose="020B0604020202020204" pitchFamily="34" charset="0"/>
              <a:buNone/>
            </a:pPr>
            <a:r>
              <a:rPr lang="en-GB" altLang="en-US" sz="1800" dirty="0"/>
              <a:t>It’s a really long list so here are just a few suggestions below:</a:t>
            </a:r>
          </a:p>
        </p:txBody>
      </p:sp>
      <p:sp>
        <p:nvSpPr>
          <p:cNvPr id="3" name="TextBox 2">
            <a:extLst>
              <a:ext uri="{FF2B5EF4-FFF2-40B4-BE49-F238E27FC236}">
                <a16:creationId xmlns:a16="http://schemas.microsoft.com/office/drawing/2014/main" id="{484F11AF-503B-8C3D-142C-0857A89D3556}"/>
              </a:ext>
            </a:extLst>
          </p:cNvPr>
          <p:cNvSpPr txBox="1"/>
          <p:nvPr/>
        </p:nvSpPr>
        <p:spPr>
          <a:xfrm>
            <a:off x="1256220" y="3429000"/>
            <a:ext cx="2863596" cy="2585323"/>
          </a:xfrm>
          <a:prstGeom prst="rect">
            <a:avLst/>
          </a:prstGeom>
          <a:noFill/>
        </p:spPr>
        <p:txBody>
          <a:bodyPr wrap="square" rtlCol="0">
            <a:spAutoFit/>
          </a:bodyPr>
          <a:lstStyle/>
          <a:p>
            <a:r>
              <a:rPr lang="en-GB" b="1" dirty="0"/>
              <a:t>Food: </a:t>
            </a:r>
          </a:p>
          <a:p>
            <a:r>
              <a:rPr lang="en-GB" dirty="0"/>
              <a:t>Peanuts</a:t>
            </a:r>
          </a:p>
          <a:p>
            <a:r>
              <a:rPr lang="en-GB" dirty="0"/>
              <a:t>Grapes</a:t>
            </a:r>
          </a:p>
          <a:p>
            <a:r>
              <a:rPr lang="en-GB" dirty="0"/>
              <a:t>Orange segments</a:t>
            </a:r>
          </a:p>
          <a:p>
            <a:r>
              <a:rPr lang="en-GB" dirty="0"/>
              <a:t>Raw vegetables and hard foods</a:t>
            </a:r>
          </a:p>
          <a:p>
            <a:r>
              <a:rPr lang="en-GB" dirty="0"/>
              <a:t>Sweets (especially hard ones)</a:t>
            </a:r>
          </a:p>
          <a:p>
            <a:r>
              <a:rPr lang="en-GB" dirty="0"/>
              <a:t>Cherry tomatoes and berries</a:t>
            </a:r>
          </a:p>
        </p:txBody>
      </p:sp>
      <p:sp>
        <p:nvSpPr>
          <p:cNvPr id="5" name="TextBox 4">
            <a:extLst>
              <a:ext uri="{FF2B5EF4-FFF2-40B4-BE49-F238E27FC236}">
                <a16:creationId xmlns:a16="http://schemas.microsoft.com/office/drawing/2014/main" id="{34D8A06C-FBCA-D990-D70C-94F7CA8A5646}"/>
              </a:ext>
            </a:extLst>
          </p:cNvPr>
          <p:cNvSpPr txBox="1"/>
          <p:nvPr/>
        </p:nvSpPr>
        <p:spPr>
          <a:xfrm>
            <a:off x="5941718" y="3429000"/>
            <a:ext cx="2443330" cy="2308324"/>
          </a:xfrm>
          <a:prstGeom prst="rect">
            <a:avLst/>
          </a:prstGeom>
          <a:noFill/>
        </p:spPr>
        <p:txBody>
          <a:bodyPr wrap="square" rtlCol="0">
            <a:spAutoFit/>
          </a:bodyPr>
          <a:lstStyle/>
          <a:p>
            <a:r>
              <a:rPr lang="en-GB" b="1" dirty="0"/>
              <a:t>Home:</a:t>
            </a:r>
          </a:p>
          <a:p>
            <a:r>
              <a:rPr lang="en-GB" dirty="0"/>
              <a:t>Button batteries</a:t>
            </a:r>
          </a:p>
          <a:p>
            <a:r>
              <a:rPr lang="en-GB" dirty="0"/>
              <a:t>Coins</a:t>
            </a:r>
          </a:p>
          <a:p>
            <a:r>
              <a:rPr lang="en-GB" dirty="0"/>
              <a:t>Pen caps</a:t>
            </a:r>
          </a:p>
          <a:p>
            <a:r>
              <a:rPr lang="en-GB" dirty="0"/>
              <a:t>Any small object that is not fixed to something bigger</a:t>
            </a:r>
          </a:p>
          <a:p>
            <a:endParaRPr lang="en-GB" dirty="0"/>
          </a:p>
        </p:txBody>
      </p:sp>
      <p:sp>
        <p:nvSpPr>
          <p:cNvPr id="9" name="TextBox 8">
            <a:extLst>
              <a:ext uri="{FF2B5EF4-FFF2-40B4-BE49-F238E27FC236}">
                <a16:creationId xmlns:a16="http://schemas.microsoft.com/office/drawing/2014/main" id="{F0B90E5F-29B1-A392-CEF0-9F5E515ADFA4}"/>
              </a:ext>
            </a:extLst>
          </p:cNvPr>
          <p:cNvSpPr txBox="1"/>
          <p:nvPr/>
        </p:nvSpPr>
        <p:spPr>
          <a:xfrm>
            <a:off x="9128680" y="3429000"/>
            <a:ext cx="2184042" cy="3139321"/>
          </a:xfrm>
          <a:prstGeom prst="rect">
            <a:avLst/>
          </a:prstGeom>
          <a:noFill/>
        </p:spPr>
        <p:txBody>
          <a:bodyPr wrap="square" rtlCol="0">
            <a:spAutoFit/>
          </a:bodyPr>
          <a:lstStyle/>
          <a:p>
            <a:r>
              <a:rPr lang="en-GB" b="1" dirty="0"/>
              <a:t>Toys </a:t>
            </a:r>
          </a:p>
          <a:p>
            <a:r>
              <a:rPr lang="en-GB" dirty="0"/>
              <a:t>with a diameter of less than 4.4cm.</a:t>
            </a:r>
          </a:p>
          <a:p>
            <a:r>
              <a:rPr lang="en-GB" dirty="0"/>
              <a:t>Marbles</a:t>
            </a:r>
          </a:p>
          <a:p>
            <a:r>
              <a:rPr lang="en-GB" dirty="0"/>
              <a:t>Little balls</a:t>
            </a:r>
          </a:p>
          <a:p>
            <a:r>
              <a:rPr lang="en-GB" dirty="0"/>
              <a:t>Lego bricks</a:t>
            </a:r>
          </a:p>
          <a:p>
            <a:r>
              <a:rPr lang="en-GB" dirty="0"/>
              <a:t>Balloons (popped or uninflated) </a:t>
            </a:r>
          </a:p>
          <a:p>
            <a:r>
              <a:rPr lang="en-GB" dirty="0"/>
              <a:t>Loose fur or hair on a toy.</a:t>
            </a:r>
          </a:p>
          <a:p>
            <a:endParaRPr lang="en-GB" dirty="0"/>
          </a:p>
        </p:txBody>
      </p:sp>
    </p:spTree>
    <p:extLst>
      <p:ext uri="{BB962C8B-B14F-4D97-AF65-F5344CB8AC3E}">
        <p14:creationId xmlns:p14="http://schemas.microsoft.com/office/powerpoint/2010/main" val="127757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How can we prevent choking from happening?</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2" y="2106092"/>
            <a:ext cx="11159259" cy="3235718"/>
          </a:xfrm>
        </p:spPr>
        <p:txBody>
          <a:bodyPr/>
          <a:lstStyle/>
          <a:p>
            <a:pPr marL="0" indent="0">
              <a:buFont typeface="Arial" panose="020B0604020202020204" pitchFamily="34" charset="0"/>
              <a:buNone/>
            </a:pPr>
            <a:r>
              <a:rPr lang="en-GB" altLang="en-US" sz="2400" dirty="0"/>
              <a:t>Never leave a small child or toddler alone when eating or playing.</a:t>
            </a:r>
          </a:p>
          <a:p>
            <a:pPr marL="0" indent="0">
              <a:buFont typeface="Arial" panose="020B0604020202020204" pitchFamily="34" charset="0"/>
              <a:buNone/>
            </a:pPr>
            <a:r>
              <a:rPr lang="en-GB" altLang="en-US" sz="2400" dirty="0"/>
              <a:t>Make sure the child is sitting down when eating or drinking and not running or walking about.</a:t>
            </a:r>
          </a:p>
          <a:p>
            <a:pPr marL="0" indent="0">
              <a:buFont typeface="Arial" panose="020B0604020202020204" pitchFamily="34" charset="0"/>
              <a:buNone/>
            </a:pPr>
            <a:r>
              <a:rPr lang="en-GB" altLang="en-US" sz="2400" dirty="0"/>
              <a:t>Avoid giving a small child hazardous foods – if you give them cherry tomatoes or grapes make sure they are cut up into small pieces.</a:t>
            </a:r>
          </a:p>
          <a:p>
            <a:pPr marL="0" indent="0">
              <a:buFont typeface="Arial" panose="020B0604020202020204" pitchFamily="34" charset="0"/>
              <a:buNone/>
            </a:pPr>
            <a:r>
              <a:rPr lang="en-GB" altLang="en-US" sz="2400" dirty="0"/>
              <a:t>Make sure toys are suitable for their age and contain a CE or Lion safety mark.</a:t>
            </a:r>
          </a:p>
          <a:p>
            <a:pPr marL="0" indent="0">
              <a:buFont typeface="Arial" panose="020B0604020202020204" pitchFamily="34" charset="0"/>
              <a:buNone/>
            </a:pPr>
            <a:r>
              <a:rPr lang="en-GB" altLang="en-US" sz="2400" dirty="0"/>
              <a:t>Chew your food properly.</a:t>
            </a:r>
          </a:p>
          <a:p>
            <a:pPr marL="0" indent="0">
              <a:buFont typeface="Arial" panose="020B0604020202020204" pitchFamily="34" charset="0"/>
              <a:buNone/>
            </a:pPr>
            <a:r>
              <a:rPr lang="en-GB" altLang="en-US" sz="2400" dirty="0"/>
              <a:t>Be careful if you are laughing and eating at the same time.</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18836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What do we do if someone chokes?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603002" y="2260106"/>
            <a:ext cx="4945224" cy="28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prstClr val="black"/>
                </a:solidFill>
                <a:effectLst/>
                <a:uLnTx/>
                <a:uFillTx/>
              </a:rPr>
              <a:t>Watch this film which shows you what</a:t>
            </a:r>
            <a:r>
              <a:rPr kumimoji="0" lang="en-GB" altLang="en-US" sz="2400" b="0" i="0" u="none" strike="noStrike" kern="0" cap="none" spc="0" normalizeH="0" noProof="0" dirty="0">
                <a:ln>
                  <a:noFill/>
                </a:ln>
                <a:solidFill>
                  <a:prstClr val="black"/>
                </a:solidFill>
                <a:effectLst/>
                <a:uLnTx/>
                <a:uFillTx/>
              </a:rPr>
              <a:t> to do if someone chokes.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en-US" sz="2400" b="0" i="0" u="none" strike="noStrike" kern="0" cap="none" spc="0" normalizeH="0" noProof="0" dirty="0">
              <a:ln>
                <a:noFill/>
              </a:ln>
              <a:solidFill>
                <a:prstClr val="black"/>
              </a:solidFill>
              <a:effectLst/>
              <a:uLnTx/>
              <a:uFillTx/>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400" kern="0" baseline="0" dirty="0">
                <a:solidFill>
                  <a:prstClr val="black"/>
                </a:solidFill>
              </a:rPr>
              <a:t>We will ask you some questions on the next slide.</a:t>
            </a:r>
            <a:endParaRPr kumimoji="0" lang="en-GB" altLang="en-US" sz="2400" b="0" i="0" u="none" strike="noStrike" kern="0" cap="none" spc="0" normalizeH="0" baseline="0" noProof="0" dirty="0">
              <a:ln>
                <a:noFill/>
              </a:ln>
              <a:solidFill>
                <a:prstClr val="black"/>
              </a:solidFill>
              <a:effectLst/>
              <a:uLnTx/>
              <a:uFillTx/>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8185709" y="5831835"/>
            <a:ext cx="3411362" cy="585788"/>
          </a:xfrm>
        </p:spPr>
        <p:txBody>
          <a:bodyPr/>
          <a:lstStyle/>
          <a:p>
            <a:pPr marL="0" indent="0">
              <a:buFont typeface="Arial" panose="020B0604020202020204" pitchFamily="34" charset="0"/>
              <a:buNone/>
            </a:pPr>
            <a:r>
              <a:rPr lang="en-GB" altLang="en-US" sz="1800" dirty="0">
                <a:hlinkClick r:id="rId3"/>
              </a:rPr>
              <a:t>https://youtu.be/e9aoHLax1tw</a:t>
            </a:r>
            <a:r>
              <a:rPr lang="en-GB" altLang="en-US" sz="1800" dirty="0"/>
              <a:t> </a:t>
            </a:r>
          </a:p>
        </p:txBody>
      </p:sp>
      <p:sp>
        <p:nvSpPr>
          <p:cNvPr id="9" name="TextBox 8">
            <a:extLst>
              <a:ext uri="{FF2B5EF4-FFF2-40B4-BE49-F238E27FC236}">
                <a16:creationId xmlns:a16="http://schemas.microsoft.com/office/drawing/2014/main" id="{AB5174BB-1350-D831-DC28-4D9BF1A15565}"/>
              </a:ext>
            </a:extLst>
          </p:cNvPr>
          <p:cNvSpPr txBox="1"/>
          <p:nvPr/>
        </p:nvSpPr>
        <p:spPr>
          <a:xfrm>
            <a:off x="10192921" y="6436559"/>
            <a:ext cx="1784906" cy="307777"/>
          </a:xfrm>
          <a:prstGeom prst="rect">
            <a:avLst/>
          </a:prstGeom>
          <a:noFill/>
        </p:spPr>
        <p:txBody>
          <a:bodyPr wrap="square" rtlCol="0">
            <a:spAutoFit/>
          </a:bodyPr>
          <a:lstStyle/>
          <a:p>
            <a:r>
              <a:rPr lang="en-GB" sz="1400" dirty="0"/>
              <a:t>British Red Cross film</a:t>
            </a:r>
          </a:p>
        </p:txBody>
      </p:sp>
      <p:grpSp>
        <p:nvGrpSpPr>
          <p:cNvPr id="5" name="Group 4">
            <a:extLst>
              <a:ext uri="{FF2B5EF4-FFF2-40B4-BE49-F238E27FC236}">
                <a16:creationId xmlns:a16="http://schemas.microsoft.com/office/drawing/2014/main" id="{03C6E1D3-DFCB-E96A-1906-5BC884C1626D}"/>
              </a:ext>
            </a:extLst>
          </p:cNvPr>
          <p:cNvGrpSpPr/>
          <p:nvPr/>
        </p:nvGrpSpPr>
        <p:grpSpPr>
          <a:xfrm>
            <a:off x="7907734" y="2093285"/>
            <a:ext cx="3689337" cy="3565725"/>
            <a:chOff x="7907734" y="2093285"/>
            <a:chExt cx="3689337" cy="3565725"/>
          </a:xfrm>
        </p:grpSpPr>
        <p:pic>
          <p:nvPicPr>
            <p:cNvPr id="3" name="Picture 2">
              <a:hlinkClick r:id="rId3"/>
              <a:extLst>
                <a:ext uri="{FF2B5EF4-FFF2-40B4-BE49-F238E27FC236}">
                  <a16:creationId xmlns:a16="http://schemas.microsoft.com/office/drawing/2014/main" id="{12FF8425-A4EB-3BF8-599B-2C34A2F3B31C}"/>
                </a:ext>
              </a:extLst>
            </p:cNvPr>
            <p:cNvPicPr>
              <a:picLocks noChangeAspect="1"/>
            </p:cNvPicPr>
            <p:nvPr/>
          </p:nvPicPr>
          <p:blipFill>
            <a:blip r:embed="rId4"/>
            <a:stretch>
              <a:fillRect/>
            </a:stretch>
          </p:blipFill>
          <p:spPr>
            <a:xfrm>
              <a:off x="7907734" y="2093285"/>
              <a:ext cx="3689337" cy="3565725"/>
            </a:xfrm>
            <a:prstGeom prst="rect">
              <a:avLst/>
            </a:prstGeom>
          </p:spPr>
        </p:pic>
        <p:sp>
          <p:nvSpPr>
            <p:cNvPr id="10" name="Arrow: Right 9">
              <a:hlinkClick r:id="rId3"/>
              <a:extLst>
                <a:ext uri="{FF2B5EF4-FFF2-40B4-BE49-F238E27FC236}">
                  <a16:creationId xmlns:a16="http://schemas.microsoft.com/office/drawing/2014/main" id="{CD0AB2BF-D084-DEF9-224C-56084364B17C}"/>
                </a:ext>
              </a:extLst>
            </p:cNvPr>
            <p:cNvSpPr/>
            <p:nvPr/>
          </p:nvSpPr>
          <p:spPr>
            <a:xfrm>
              <a:off x="8758106" y="4590669"/>
              <a:ext cx="1132514" cy="80345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51872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49633" y="250487"/>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4146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9" name="Picture 8">
            <a:extLst>
              <a:ext uri="{FF2B5EF4-FFF2-40B4-BE49-F238E27FC236}">
                <a16:creationId xmlns:a16="http://schemas.microsoft.com/office/drawing/2014/main" id="{B7FEC61C-E020-F576-E5BD-7F5A38238DBB}"/>
              </a:ext>
            </a:extLst>
          </p:cNvPr>
          <p:cNvPicPr>
            <a:picLocks noChangeAspect="1"/>
          </p:cNvPicPr>
          <p:nvPr/>
        </p:nvPicPr>
        <p:blipFill>
          <a:blip r:embed="rId3"/>
          <a:stretch>
            <a:fillRect/>
          </a:stretch>
        </p:blipFill>
        <p:spPr>
          <a:xfrm>
            <a:off x="4359565" y="1271505"/>
            <a:ext cx="7507558" cy="4927440"/>
          </a:xfrm>
          <a:prstGeom prst="rect">
            <a:avLst/>
          </a:prstGeom>
        </p:spPr>
      </p:pic>
      <p:sp>
        <p:nvSpPr>
          <p:cNvPr id="10" name="TextBox 9">
            <a:extLst>
              <a:ext uri="{FF2B5EF4-FFF2-40B4-BE49-F238E27FC236}">
                <a16:creationId xmlns:a16="http://schemas.microsoft.com/office/drawing/2014/main" id="{7E7C3529-A520-62DD-DCD3-EB4B4B708DB6}"/>
              </a:ext>
            </a:extLst>
          </p:cNvPr>
          <p:cNvSpPr txBox="1"/>
          <p:nvPr/>
        </p:nvSpPr>
        <p:spPr>
          <a:xfrm>
            <a:off x="603002" y="2099388"/>
            <a:ext cx="3434734" cy="1676741"/>
          </a:xfrm>
          <a:prstGeom prst="rect">
            <a:avLst/>
          </a:prstGeom>
          <a:noFill/>
        </p:spPr>
        <p:txBody>
          <a:bodyPr wrap="square" rtlCol="0">
            <a:spAutoFit/>
          </a:bodyPr>
          <a:lstStyle/>
          <a:p>
            <a:pPr>
              <a:lnSpc>
                <a:spcPct val="200000"/>
              </a:lnSpc>
            </a:pPr>
            <a:r>
              <a:rPr lang="en-GB" dirty="0"/>
              <a:t>After watching the film can you put these images in the correct order?</a:t>
            </a:r>
          </a:p>
        </p:txBody>
      </p:sp>
      <p:sp>
        <p:nvSpPr>
          <p:cNvPr id="12" name="TextBox 11">
            <a:extLst>
              <a:ext uri="{FF2B5EF4-FFF2-40B4-BE49-F238E27FC236}">
                <a16:creationId xmlns:a16="http://schemas.microsoft.com/office/drawing/2014/main" id="{3C649751-CCA2-5AA6-5EA5-91CD8F19E77B}"/>
              </a:ext>
            </a:extLst>
          </p:cNvPr>
          <p:cNvSpPr txBox="1"/>
          <p:nvPr/>
        </p:nvSpPr>
        <p:spPr>
          <a:xfrm>
            <a:off x="10079792" y="6330514"/>
            <a:ext cx="1706824" cy="276999"/>
          </a:xfrm>
          <a:prstGeom prst="rect">
            <a:avLst/>
          </a:prstGeom>
          <a:noFill/>
        </p:spPr>
        <p:txBody>
          <a:bodyPr wrap="square" rtlCol="0">
            <a:spAutoFit/>
          </a:bodyPr>
          <a:lstStyle/>
          <a:p>
            <a:r>
              <a:rPr lang="en-GB" sz="1200" dirty="0"/>
              <a:t>British Red Cross slide</a:t>
            </a:r>
          </a:p>
        </p:txBody>
      </p:sp>
      <p:sp>
        <p:nvSpPr>
          <p:cNvPr id="13" name="Rectangle 12">
            <a:extLst>
              <a:ext uri="{FF2B5EF4-FFF2-40B4-BE49-F238E27FC236}">
                <a16:creationId xmlns:a16="http://schemas.microsoft.com/office/drawing/2014/main" id="{AC531D41-24F5-833E-0AF9-52E4254E1250}"/>
              </a:ext>
            </a:extLst>
          </p:cNvPr>
          <p:cNvSpPr/>
          <p:nvPr/>
        </p:nvSpPr>
        <p:spPr>
          <a:xfrm>
            <a:off x="11640312" y="6099905"/>
            <a:ext cx="146304" cy="99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423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 answers.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10" name="TextBox 9">
            <a:extLst>
              <a:ext uri="{FF2B5EF4-FFF2-40B4-BE49-F238E27FC236}">
                <a16:creationId xmlns:a16="http://schemas.microsoft.com/office/drawing/2014/main" id="{7E7C3529-A520-62DD-DCD3-EB4B4B708DB6}"/>
              </a:ext>
            </a:extLst>
          </p:cNvPr>
          <p:cNvSpPr txBox="1"/>
          <p:nvPr/>
        </p:nvSpPr>
        <p:spPr>
          <a:xfrm>
            <a:off x="603002" y="2099388"/>
            <a:ext cx="3434734" cy="646331"/>
          </a:xfrm>
          <a:prstGeom prst="rect">
            <a:avLst/>
          </a:prstGeom>
          <a:noFill/>
        </p:spPr>
        <p:txBody>
          <a:bodyPr wrap="square" rtlCol="0">
            <a:spAutoFit/>
          </a:bodyPr>
          <a:lstStyle/>
          <a:p>
            <a:r>
              <a:rPr lang="en-GB" dirty="0"/>
              <a:t>See if you got the steps in the correct order.</a:t>
            </a:r>
          </a:p>
        </p:txBody>
      </p:sp>
      <p:pic>
        <p:nvPicPr>
          <p:cNvPr id="5" name="Picture 4">
            <a:extLst>
              <a:ext uri="{FF2B5EF4-FFF2-40B4-BE49-F238E27FC236}">
                <a16:creationId xmlns:a16="http://schemas.microsoft.com/office/drawing/2014/main" id="{7A89F669-D400-89A7-6472-C114D679AB2F}"/>
              </a:ext>
            </a:extLst>
          </p:cNvPr>
          <p:cNvPicPr>
            <a:picLocks noChangeAspect="1"/>
          </p:cNvPicPr>
          <p:nvPr/>
        </p:nvPicPr>
        <p:blipFill>
          <a:blip r:embed="rId3"/>
          <a:stretch>
            <a:fillRect/>
          </a:stretch>
        </p:blipFill>
        <p:spPr>
          <a:xfrm>
            <a:off x="4460217" y="1792668"/>
            <a:ext cx="7128781" cy="4760726"/>
          </a:xfrm>
          <a:prstGeom prst="rect">
            <a:avLst/>
          </a:prstGeom>
        </p:spPr>
      </p:pic>
      <p:sp>
        <p:nvSpPr>
          <p:cNvPr id="6" name="TextBox 5">
            <a:extLst>
              <a:ext uri="{FF2B5EF4-FFF2-40B4-BE49-F238E27FC236}">
                <a16:creationId xmlns:a16="http://schemas.microsoft.com/office/drawing/2014/main" id="{38F8D67F-79E7-BE6D-01C3-43EBE05F1B9E}"/>
              </a:ext>
            </a:extLst>
          </p:cNvPr>
          <p:cNvSpPr txBox="1"/>
          <p:nvPr/>
        </p:nvSpPr>
        <p:spPr>
          <a:xfrm>
            <a:off x="603002" y="3087149"/>
            <a:ext cx="3524381" cy="286232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F2A24"/>
                </a:solidFill>
                <a:effectLst/>
                <a:uLnTx/>
                <a:uFillTx/>
                <a:ea typeface="+mn-ea"/>
                <a:cs typeface="+mn-cs"/>
              </a:rPr>
              <a:t>How to help someone who is choking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EF2A24"/>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ea typeface="+mn-ea"/>
                <a:cs typeface="+mn-cs"/>
              </a:rPr>
              <a:t>Bend them forwards and hit the person hard on the back up to five times.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000000"/>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ea typeface="+mn-ea"/>
                <a:cs typeface="+mn-cs"/>
              </a:rPr>
              <a:t>Repeat the steps until they can breathe again or help arrives.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HelveticaNeueLT Pro 45 Lt"/>
              <a:ea typeface="+mn-ea"/>
              <a:cs typeface="+mn-cs"/>
            </a:endParaRPr>
          </a:p>
        </p:txBody>
      </p:sp>
      <p:sp>
        <p:nvSpPr>
          <p:cNvPr id="7" name="TextBox 6">
            <a:extLst>
              <a:ext uri="{FF2B5EF4-FFF2-40B4-BE49-F238E27FC236}">
                <a16:creationId xmlns:a16="http://schemas.microsoft.com/office/drawing/2014/main" id="{FE3B077E-D7CF-F788-00DF-CF3305A04129}"/>
              </a:ext>
            </a:extLst>
          </p:cNvPr>
          <p:cNvSpPr txBox="1"/>
          <p:nvPr/>
        </p:nvSpPr>
        <p:spPr>
          <a:xfrm>
            <a:off x="10000753" y="6503780"/>
            <a:ext cx="1921079" cy="369332"/>
          </a:xfrm>
          <a:prstGeom prst="rect">
            <a:avLst/>
          </a:prstGeom>
          <a:noFill/>
        </p:spPr>
        <p:txBody>
          <a:bodyPr wrap="square" rtlCol="0">
            <a:spAutoFit/>
          </a:bodyPr>
          <a:lstStyle/>
          <a:p>
            <a:r>
              <a:rPr lang="en-GB" sz="1400" dirty="0"/>
              <a:t>British</a:t>
            </a:r>
            <a:r>
              <a:rPr lang="en-GB" dirty="0"/>
              <a:t> </a:t>
            </a:r>
            <a:r>
              <a:rPr lang="en-GB" sz="1400" dirty="0"/>
              <a:t>Red Cross slide</a:t>
            </a:r>
          </a:p>
        </p:txBody>
      </p:sp>
      <p:sp>
        <p:nvSpPr>
          <p:cNvPr id="8" name="TextBox 7">
            <a:extLst>
              <a:ext uri="{FF2B5EF4-FFF2-40B4-BE49-F238E27FC236}">
                <a16:creationId xmlns:a16="http://schemas.microsoft.com/office/drawing/2014/main" id="{EEF0E49D-3404-232D-CC87-5A2E49EE7CA8}"/>
              </a:ext>
            </a:extLst>
          </p:cNvPr>
          <p:cNvSpPr txBox="1"/>
          <p:nvPr/>
        </p:nvSpPr>
        <p:spPr>
          <a:xfrm>
            <a:off x="4498848" y="3749040"/>
            <a:ext cx="512064" cy="369332"/>
          </a:xfrm>
          <a:prstGeom prst="rect">
            <a:avLst/>
          </a:prstGeom>
          <a:noFill/>
        </p:spPr>
        <p:txBody>
          <a:bodyPr wrap="square" rtlCol="0">
            <a:spAutoFit/>
          </a:bodyPr>
          <a:lstStyle/>
          <a:p>
            <a:r>
              <a:rPr lang="en-GB" b="1" dirty="0">
                <a:solidFill>
                  <a:schemeClr val="bg1"/>
                </a:solidFill>
                <a:latin typeface="Aptos Black" panose="020F0502020204030204" pitchFamily="34" charset="0"/>
              </a:rPr>
              <a:t>1</a:t>
            </a:r>
          </a:p>
        </p:txBody>
      </p:sp>
      <p:sp>
        <p:nvSpPr>
          <p:cNvPr id="13" name="TextBox 12">
            <a:extLst>
              <a:ext uri="{FF2B5EF4-FFF2-40B4-BE49-F238E27FC236}">
                <a16:creationId xmlns:a16="http://schemas.microsoft.com/office/drawing/2014/main" id="{2885A5BA-3748-2E97-2133-4A1D24193DA5}"/>
              </a:ext>
            </a:extLst>
          </p:cNvPr>
          <p:cNvSpPr txBox="1"/>
          <p:nvPr/>
        </p:nvSpPr>
        <p:spPr>
          <a:xfrm>
            <a:off x="8156699" y="3747778"/>
            <a:ext cx="512064" cy="369332"/>
          </a:xfrm>
          <a:prstGeom prst="rect">
            <a:avLst/>
          </a:prstGeom>
          <a:noFill/>
        </p:spPr>
        <p:txBody>
          <a:bodyPr wrap="square" rtlCol="0">
            <a:spAutoFit/>
          </a:bodyPr>
          <a:lstStyle/>
          <a:p>
            <a:r>
              <a:rPr lang="en-GB" b="1" dirty="0">
                <a:solidFill>
                  <a:schemeClr val="bg1"/>
                </a:solidFill>
                <a:latin typeface="Aptos Black" panose="020F0502020204030204" pitchFamily="34" charset="0"/>
              </a:rPr>
              <a:t>2</a:t>
            </a:r>
          </a:p>
        </p:txBody>
      </p:sp>
      <p:sp>
        <p:nvSpPr>
          <p:cNvPr id="14" name="TextBox 13">
            <a:extLst>
              <a:ext uri="{FF2B5EF4-FFF2-40B4-BE49-F238E27FC236}">
                <a16:creationId xmlns:a16="http://schemas.microsoft.com/office/drawing/2014/main" id="{551E018B-4571-2AA5-6E1B-E4885C19ABEE}"/>
              </a:ext>
            </a:extLst>
          </p:cNvPr>
          <p:cNvSpPr txBox="1"/>
          <p:nvPr/>
        </p:nvSpPr>
        <p:spPr>
          <a:xfrm>
            <a:off x="4449827" y="6121321"/>
            <a:ext cx="512064" cy="369332"/>
          </a:xfrm>
          <a:prstGeom prst="rect">
            <a:avLst/>
          </a:prstGeom>
          <a:noFill/>
        </p:spPr>
        <p:txBody>
          <a:bodyPr wrap="square" rtlCol="0">
            <a:spAutoFit/>
          </a:bodyPr>
          <a:lstStyle/>
          <a:p>
            <a:r>
              <a:rPr lang="en-GB" b="1" dirty="0">
                <a:solidFill>
                  <a:schemeClr val="bg1"/>
                </a:solidFill>
                <a:latin typeface="Aptos Black" panose="020F0502020204030204" pitchFamily="34" charset="0"/>
              </a:rPr>
              <a:t>3</a:t>
            </a:r>
          </a:p>
        </p:txBody>
      </p:sp>
      <p:sp>
        <p:nvSpPr>
          <p:cNvPr id="15" name="TextBox 14">
            <a:extLst>
              <a:ext uri="{FF2B5EF4-FFF2-40B4-BE49-F238E27FC236}">
                <a16:creationId xmlns:a16="http://schemas.microsoft.com/office/drawing/2014/main" id="{4DDD7861-B538-76B0-3E22-C719CEA0FF38}"/>
              </a:ext>
            </a:extLst>
          </p:cNvPr>
          <p:cNvSpPr txBox="1"/>
          <p:nvPr/>
        </p:nvSpPr>
        <p:spPr>
          <a:xfrm>
            <a:off x="8174245" y="6134069"/>
            <a:ext cx="512064" cy="369332"/>
          </a:xfrm>
          <a:prstGeom prst="rect">
            <a:avLst/>
          </a:prstGeom>
          <a:noFill/>
        </p:spPr>
        <p:txBody>
          <a:bodyPr wrap="square" rtlCol="0">
            <a:spAutoFit/>
          </a:bodyPr>
          <a:lstStyle/>
          <a:p>
            <a:r>
              <a:rPr lang="en-GB" b="1" dirty="0">
                <a:solidFill>
                  <a:schemeClr val="bg1"/>
                </a:solidFill>
                <a:latin typeface="Aptos Black" panose="020F0502020204030204" pitchFamily="34" charset="0"/>
              </a:rPr>
              <a:t>4</a:t>
            </a:r>
          </a:p>
        </p:txBody>
      </p:sp>
    </p:spTree>
    <p:extLst>
      <p:ext uri="{BB962C8B-B14F-4D97-AF65-F5344CB8AC3E}">
        <p14:creationId xmlns:p14="http://schemas.microsoft.com/office/powerpoint/2010/main" val="14233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1042</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Aptos Black</vt:lpstr>
      <vt:lpstr>Arial</vt:lpstr>
      <vt:lpstr>Calibri</vt:lpstr>
      <vt:lpstr>Calibri Light</vt:lpstr>
      <vt:lpstr>HelveticaNeueLT Pro 45 Lt</vt:lpstr>
      <vt:lpstr>1_Office Theme</vt:lpstr>
      <vt:lpstr>2_Office Theme</vt:lpstr>
      <vt:lpstr>Choking</vt:lpstr>
      <vt:lpstr>Welcome to the I.M.P.S. team! </vt:lpstr>
      <vt:lpstr>What is our airway?</vt:lpstr>
      <vt:lpstr>Do you know what happens when we choke?</vt:lpstr>
      <vt:lpstr>What things can we choke on?</vt:lpstr>
      <vt:lpstr>How can we prevent choking from happening?</vt:lpstr>
      <vt:lpstr>What do we do if someone chokes?</vt:lpstr>
      <vt:lpstr>Quiz</vt:lpstr>
      <vt:lpstr>Quiz answers.</vt:lpstr>
      <vt:lpstr>If back slaps don’t work</vt:lpstr>
      <vt:lpstr>Quiz</vt:lpstr>
      <vt:lpstr>Did you know?</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8</cp:revision>
  <dcterms:created xsi:type="dcterms:W3CDTF">2022-11-14T14:09:49Z</dcterms:created>
  <dcterms:modified xsi:type="dcterms:W3CDTF">2024-03-18T12:04:20Z</dcterms:modified>
</cp:coreProperties>
</file>