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slideshow.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4" r:id="rId2"/>
  </p:sldMasterIdLst>
  <p:sldIdLst>
    <p:sldId id="280" r:id="rId3"/>
    <p:sldId id="257" r:id="rId4"/>
    <p:sldId id="307" r:id="rId5"/>
    <p:sldId id="309" r:id="rId6"/>
    <p:sldId id="314" r:id="rId7"/>
    <p:sldId id="263" r:id="rId8"/>
    <p:sldId id="259" r:id="rId9"/>
    <p:sldId id="319" r:id="rId10"/>
    <p:sldId id="318" r:id="rId11"/>
    <p:sldId id="317" r:id="rId12"/>
    <p:sldId id="316" r:id="rId13"/>
    <p:sldId id="306" r:id="rId14"/>
    <p:sldId id="292" r:id="rId15"/>
    <p:sldId id="308" r:id="rId16"/>
    <p:sldId id="295" r:id="rId17"/>
    <p:sldId id="296"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6727" autoAdjust="0"/>
  </p:normalViewPr>
  <p:slideViewPr>
    <p:cSldViewPr snapToGrid="0">
      <p:cViewPr varScale="1">
        <p:scale>
          <a:sx n="105" d="100"/>
          <a:sy n="105" d="100"/>
        </p:scale>
        <p:origin x="144" y="210"/>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48B4A35-F049-47C6-ABE1-83BD19FCE97D}"/>
              </a:ext>
            </a:extLst>
          </p:cNvPr>
          <p:cNvSpPr>
            <a:spLocks noGrp="1"/>
          </p:cNvSpPr>
          <p:nvPr>
            <p:ph type="dt" sz="half" idx="10"/>
          </p:nvPr>
        </p:nvSpPr>
        <p:spPr/>
        <p:txBody>
          <a:bodyPr/>
          <a:lstStyle>
            <a:lvl1pPr>
              <a:defRPr/>
            </a:lvl1pPr>
          </a:lstStyle>
          <a:p>
            <a:pPr>
              <a:defRPr/>
            </a:pPr>
            <a:fld id="{E6E22362-6270-4CFA-8490-7878DF8F832C}" type="datetimeFigureOut">
              <a:rPr lang="en-GB"/>
              <a:pPr>
                <a:defRPr/>
              </a:pPr>
              <a:t>06/03/2023</a:t>
            </a:fld>
            <a:endParaRPr lang="en-GB"/>
          </a:p>
        </p:txBody>
      </p:sp>
      <p:sp>
        <p:nvSpPr>
          <p:cNvPr id="5" name="Footer Placeholder 4">
            <a:extLst>
              <a:ext uri="{FF2B5EF4-FFF2-40B4-BE49-F238E27FC236}">
                <a16:creationId xmlns:a16="http://schemas.microsoft.com/office/drawing/2014/main" id="{4E43CB5A-E42E-4C59-8453-647F75F0FFD9}"/>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5D5E2221-CB57-4534-89E8-BD4D79D4879E}"/>
              </a:ext>
            </a:extLst>
          </p:cNvPr>
          <p:cNvSpPr>
            <a:spLocks noGrp="1"/>
          </p:cNvSpPr>
          <p:nvPr>
            <p:ph type="sldNum" sz="quarter" idx="12"/>
          </p:nvPr>
        </p:nvSpPr>
        <p:spPr/>
        <p:txBody>
          <a:bodyPr/>
          <a:lstStyle>
            <a:lvl1pPr>
              <a:defRPr/>
            </a:lvl1pPr>
          </a:lstStyle>
          <a:p>
            <a:pPr>
              <a:defRPr/>
            </a:pPr>
            <a:fld id="{20B3BAE6-79FC-4B16-89BD-D9B74B8B0B1A}" type="slidenum">
              <a:rPr lang="en-GB"/>
              <a:pPr>
                <a:defRPr/>
              </a:pPr>
              <a:t>‹#›</a:t>
            </a:fld>
            <a:endParaRPr lang="en-GB"/>
          </a:p>
        </p:txBody>
      </p:sp>
    </p:spTree>
    <p:extLst>
      <p:ext uri="{BB962C8B-B14F-4D97-AF65-F5344CB8AC3E}">
        <p14:creationId xmlns:p14="http://schemas.microsoft.com/office/powerpoint/2010/main" val="11334843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E01D425-6E08-E14D-C971-9DF1722E598D}"/>
              </a:ext>
            </a:extLst>
          </p:cNvPr>
          <p:cNvSpPr>
            <a:spLocks noGrp="1"/>
          </p:cNvSpPr>
          <p:nvPr>
            <p:ph type="dt" sz="half" idx="10"/>
          </p:nvPr>
        </p:nvSpPr>
        <p:spPr/>
        <p:txBody>
          <a:bodyPr/>
          <a:lstStyle>
            <a:lvl1pPr>
              <a:defRPr/>
            </a:lvl1pPr>
          </a:lstStyle>
          <a:p>
            <a:pPr>
              <a:defRPr/>
            </a:pPr>
            <a:fld id="{32A5A3D3-D052-42CD-BEA7-58239E959A14}" type="datetimeFigureOut">
              <a:rPr lang="en-GB"/>
              <a:pPr>
                <a:defRPr/>
              </a:pPr>
              <a:t>06/03/2023</a:t>
            </a:fld>
            <a:endParaRPr lang="en-GB"/>
          </a:p>
        </p:txBody>
      </p:sp>
      <p:sp>
        <p:nvSpPr>
          <p:cNvPr id="5" name="Footer Placeholder 4">
            <a:extLst>
              <a:ext uri="{FF2B5EF4-FFF2-40B4-BE49-F238E27FC236}">
                <a16:creationId xmlns:a16="http://schemas.microsoft.com/office/drawing/2014/main" id="{BB141D19-4463-A8EC-5430-FE1770188FD8}"/>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47431728-8241-6D64-E3AD-2A091A838C39}"/>
              </a:ext>
            </a:extLst>
          </p:cNvPr>
          <p:cNvSpPr>
            <a:spLocks noGrp="1"/>
          </p:cNvSpPr>
          <p:nvPr>
            <p:ph type="sldNum" sz="quarter" idx="12"/>
          </p:nvPr>
        </p:nvSpPr>
        <p:spPr/>
        <p:txBody>
          <a:bodyPr/>
          <a:lstStyle>
            <a:lvl1pPr>
              <a:defRPr/>
            </a:lvl1pPr>
          </a:lstStyle>
          <a:p>
            <a:fld id="{74BB97D7-001A-4B75-9BC6-C73918019261}" type="slidenum">
              <a:rPr lang="en-GB" altLang="en-US"/>
              <a:pPr/>
              <a:t>‹#›</a:t>
            </a:fld>
            <a:endParaRPr lang="en-GB" altLang="en-US"/>
          </a:p>
        </p:txBody>
      </p:sp>
    </p:spTree>
    <p:extLst>
      <p:ext uri="{BB962C8B-B14F-4D97-AF65-F5344CB8AC3E}">
        <p14:creationId xmlns:p14="http://schemas.microsoft.com/office/powerpoint/2010/main" val="4072238785"/>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D24177CD-723A-4006-8242-98BF09A51495}"/>
              </a:ext>
            </a:extLst>
          </p:cNvPr>
          <p:cNvSpPr>
            <a:spLocks noGrp="1" noChangeArrowheads="1"/>
          </p:cNvSpPr>
          <p:nvPr>
            <p:ph type="title"/>
          </p:nvPr>
        </p:nvSpPr>
        <p:spPr bwMode="auto">
          <a:xfrm>
            <a:off x="838200" y="365127"/>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E7C0E429-03C8-4F3A-BD79-39C046B4F649}"/>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EDDCF63C-EDF4-4669-89EF-06B446F1FCFA}"/>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defRPr>
            </a:lvl1pPr>
          </a:lstStyle>
          <a:p>
            <a:pPr>
              <a:defRPr/>
            </a:pPr>
            <a:fld id="{6B032972-2C37-4E71-9A1C-3A37C679E4D9}" type="datetimeFigureOut">
              <a:rPr lang="en-GB"/>
              <a:pPr>
                <a:defRPr/>
              </a:pPr>
              <a:t>06/03/2023</a:t>
            </a:fld>
            <a:endParaRPr lang="en-GB"/>
          </a:p>
        </p:txBody>
      </p:sp>
      <p:sp>
        <p:nvSpPr>
          <p:cNvPr id="5" name="Footer Placeholder 4">
            <a:extLst>
              <a:ext uri="{FF2B5EF4-FFF2-40B4-BE49-F238E27FC236}">
                <a16:creationId xmlns:a16="http://schemas.microsoft.com/office/drawing/2014/main" id="{0D8D3C18-73A5-4F42-9CB8-DB8EE53763B7}"/>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GB"/>
          </a:p>
        </p:txBody>
      </p:sp>
      <p:sp>
        <p:nvSpPr>
          <p:cNvPr id="6" name="Slide Number Placeholder 5">
            <a:extLst>
              <a:ext uri="{FF2B5EF4-FFF2-40B4-BE49-F238E27FC236}">
                <a16:creationId xmlns:a16="http://schemas.microsoft.com/office/drawing/2014/main" id="{3766A272-E708-4EB5-8001-B00B66ED6006}"/>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smtClean="0">
                <a:solidFill>
                  <a:schemeClr val="tx1">
                    <a:tint val="75000"/>
                  </a:schemeClr>
                </a:solidFill>
                <a:latin typeface="+mn-lt"/>
              </a:defRPr>
            </a:lvl1pPr>
          </a:lstStyle>
          <a:p>
            <a:pPr>
              <a:defRPr/>
            </a:pPr>
            <a:fld id="{6D4C7CB5-5C17-409E-B479-32C30330CB5C}" type="slidenum">
              <a:rPr lang="en-GB"/>
              <a:pPr>
                <a:defRPr/>
              </a:pPr>
              <a:t>‹#›</a:t>
            </a:fld>
            <a:endParaRPr lang="en-GB"/>
          </a:p>
        </p:txBody>
      </p:sp>
    </p:spTree>
    <p:extLst>
      <p:ext uri="{BB962C8B-B14F-4D97-AF65-F5344CB8AC3E}">
        <p14:creationId xmlns:p14="http://schemas.microsoft.com/office/powerpoint/2010/main" val="4196793318"/>
      </p:ext>
    </p:extLst>
  </p:cSld>
  <p:clrMap bg1="lt1" tx1="dk1" bg2="lt2" tx2="dk2" accent1="accent1" accent2="accent2" accent3="accent3" accent4="accent4" accent5="accent5" accent6="accent6" hlink="hlink" folHlink="folHlink"/>
  <p:sldLayoutIdLst>
    <p:sldLayoutId id="2147483661" r:id="rId1"/>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189"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377"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566"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754"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594" indent="-228594"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783" indent="-228594"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2971" indent="-228594"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160" indent="-228594"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349" indent="-228594"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0D0E3D86-8790-0A9F-64EF-6F86B5661526}"/>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37A756FD-44C6-6E1E-255B-6A038F123265}"/>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38F54249-B4A0-6F26-5C37-4EC5654C6701}"/>
              </a:ext>
            </a:extLst>
          </p:cNvPr>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C5C99D3A-88C7-4A1C-B662-037E8D9F635C}" type="datetimeFigureOut">
              <a:rPr lang="en-GB"/>
              <a:pPr>
                <a:defRPr/>
              </a:pPr>
              <a:t>06/03/2023</a:t>
            </a:fld>
            <a:endParaRPr lang="en-GB"/>
          </a:p>
        </p:txBody>
      </p:sp>
      <p:sp>
        <p:nvSpPr>
          <p:cNvPr id="5" name="Footer Placeholder 4">
            <a:extLst>
              <a:ext uri="{FF2B5EF4-FFF2-40B4-BE49-F238E27FC236}">
                <a16:creationId xmlns:a16="http://schemas.microsoft.com/office/drawing/2014/main" id="{2BEBC790-A44C-D9EC-CF85-38743A318970}"/>
              </a:ext>
            </a:extLst>
          </p:cNvPr>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GB"/>
          </a:p>
        </p:txBody>
      </p:sp>
      <p:sp>
        <p:nvSpPr>
          <p:cNvPr id="6" name="Slide Number Placeholder 5">
            <a:extLst>
              <a:ext uri="{FF2B5EF4-FFF2-40B4-BE49-F238E27FC236}">
                <a16:creationId xmlns:a16="http://schemas.microsoft.com/office/drawing/2014/main" id="{FCEF57D3-F197-10CC-09E8-E2684ABFCD2B}"/>
              </a:ext>
            </a:extLst>
          </p:cNvPr>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6E40908D-9838-4F3A-B12E-6EE5D02BD264}" type="slidenum">
              <a:rPr lang="en-GB" altLang="en-US"/>
              <a:pPr/>
              <a:t>‹#›</a:t>
            </a:fld>
            <a:endParaRPr lang="en-GB" altLang="en-US"/>
          </a:p>
        </p:txBody>
      </p:sp>
    </p:spTree>
    <p:extLst>
      <p:ext uri="{BB962C8B-B14F-4D97-AF65-F5344CB8AC3E}">
        <p14:creationId xmlns:p14="http://schemas.microsoft.com/office/powerpoint/2010/main" val="2294358213"/>
      </p:ext>
    </p:extLst>
  </p:cSld>
  <p:clrMap bg1="lt1" tx1="dk1" bg2="lt2" tx2="dk2" accent1="accent1" accent2="accent2" accent3="accent3" accent4="accent4" accent5="accent5" accent6="accent6" hlink="hlink" folHlink="folHlink"/>
  <p:sldLayoutIdLst>
    <p:sldLayoutId id="2147483665" r:id="rId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anose="020F0502020204030204" pitchFamily="34" charset="0"/>
        </a:defRPr>
      </a:lvl2pPr>
      <a:lvl3pPr algn="ctr" rtl="0" fontAlgn="base">
        <a:spcBef>
          <a:spcPct val="0"/>
        </a:spcBef>
        <a:spcAft>
          <a:spcPct val="0"/>
        </a:spcAft>
        <a:defRPr sz="4400">
          <a:solidFill>
            <a:schemeClr val="tx1"/>
          </a:solidFill>
          <a:latin typeface="Calibri" panose="020F0502020204030204" pitchFamily="34" charset="0"/>
        </a:defRPr>
      </a:lvl3pPr>
      <a:lvl4pPr algn="ctr" rtl="0" fontAlgn="base">
        <a:spcBef>
          <a:spcPct val="0"/>
        </a:spcBef>
        <a:spcAft>
          <a:spcPct val="0"/>
        </a:spcAft>
        <a:defRPr sz="4400">
          <a:solidFill>
            <a:schemeClr val="tx1"/>
          </a:solidFill>
          <a:latin typeface="Calibri" panose="020F0502020204030204" pitchFamily="34" charset="0"/>
        </a:defRPr>
      </a:lvl4pPr>
      <a:lvl5pPr algn="ctr" rtl="0" fontAlgn="base">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hyperlink" Target="https://youtu.be/WeM984dk220" TargetMode="External"/><Relationship Id="rId2" Type="http://schemas.openxmlformats.org/officeDocument/2006/relationships/image" Target="../media/image13.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impsweb.co.uk/"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6153" name="Rectangle 6152">
            <a:extLst>
              <a:ext uri="{FF2B5EF4-FFF2-40B4-BE49-F238E27FC236}">
                <a16:creationId xmlns:a16="http://schemas.microsoft.com/office/drawing/2014/main" id="{352BEC0E-22F8-46D0-9632-375DB541B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640080" y="684012"/>
            <a:ext cx="6894576" cy="783932"/>
          </a:xfrm>
        </p:spPr>
        <p:txBody>
          <a:bodyPr vert="horz" wrap="square" lIns="91440" tIns="45720" rIns="91440" bIns="45720" numCol="1" rtlCol="0" anchor="b" anchorCtr="0" compatLnSpc="1">
            <a:prstTxWarp prst="textNoShape">
              <a:avLst/>
            </a:prstTxWarp>
            <a:normAutofit fontScale="90000"/>
          </a:bodyPr>
          <a:lstStyle/>
          <a:p>
            <a:r>
              <a:rPr lang="en-US" sz="5400" dirty="0"/>
              <a:t>Cycle Safety</a:t>
            </a:r>
          </a:p>
        </p:txBody>
      </p:sp>
      <p:sp>
        <p:nvSpPr>
          <p:cNvPr id="6155"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758952" y="157276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640080" y="2706624"/>
            <a:ext cx="6894576" cy="3483864"/>
          </a:xfrm>
          <a:prstGeom prst="rect">
            <a:avLst/>
          </a:prstGeom>
        </p:spPr>
        <p:txBody>
          <a:bodyPr vert="horz" lIns="91440" tIns="45720" rIns="91440" bIns="45720" rtlCol="0">
            <a:norm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Picture 3">
            <a:extLst>
              <a:ext uri="{FF2B5EF4-FFF2-40B4-BE49-F238E27FC236}">
                <a16:creationId xmlns:a16="http://schemas.microsoft.com/office/drawing/2014/main" id="{ACB0911E-0842-4CAB-E8B7-37ABC660D08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755483" y="2212848"/>
            <a:ext cx="2743530" cy="360578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EBAE0A66-BDD0-324E-8F44-B97089925B79}"/>
              </a:ext>
            </a:extLst>
          </p:cNvPr>
          <p:cNvSpPr txBox="1"/>
          <p:nvPr/>
        </p:nvSpPr>
        <p:spPr>
          <a:xfrm>
            <a:off x="6382866" y="2974520"/>
            <a:ext cx="5806086" cy="2369880"/>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a:ln>
                  <a:noFill/>
                </a:ln>
                <a:solidFill>
                  <a:prstClr val="white"/>
                </a:solidFill>
                <a:effectLst/>
                <a:uLnTx/>
                <a:uFillTx/>
                <a:latin typeface="Calibri" panose="020F0502020204030204"/>
                <a:ea typeface="+mn-ea"/>
                <a:cs typeface="+mn-cs"/>
              </a:rPr>
              <a:t>Will you help I.M.P.S. to keep your younger brothers and sisters safe?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a:ln>
                  <a:noFill/>
                </a:ln>
                <a:solidFill>
                  <a:prstClr val="white"/>
                </a:solidFill>
                <a:effectLst/>
                <a:uLnTx/>
                <a:uFillTx/>
                <a:latin typeface="Calibri" panose="020F0502020204030204"/>
                <a:ea typeface="+mn-ea"/>
                <a:cs typeface="+mn-cs"/>
              </a:rPr>
              <a:t>#safetoys</a:t>
            </a:r>
            <a:endParaRPr kumimoji="0" lang="en-GB" sz="40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045196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572493" y="1289650"/>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214173" y="5586241"/>
            <a:ext cx="777658" cy="1027328"/>
          </a:xfrm>
          <a:prstGeom prst="rect">
            <a:avLst/>
          </a:prstGeom>
        </p:spPr>
      </p:pic>
      <p:sp>
        <p:nvSpPr>
          <p:cNvPr id="7" name="TextBox 6">
            <a:extLst>
              <a:ext uri="{FF2B5EF4-FFF2-40B4-BE49-F238E27FC236}">
                <a16:creationId xmlns:a16="http://schemas.microsoft.com/office/drawing/2014/main" id="{C5B19DF1-C4CE-B49E-E399-F39EE0E7293A}"/>
              </a:ext>
            </a:extLst>
          </p:cNvPr>
          <p:cNvSpPr txBox="1">
            <a:spLocks noChangeArrowheads="1"/>
          </p:cNvSpPr>
          <p:nvPr/>
        </p:nvSpPr>
        <p:spPr bwMode="auto">
          <a:xfrm>
            <a:off x="1377950" y="2238297"/>
            <a:ext cx="29527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rPr>
            </a:br>
            <a:endPar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8" name="TextBox 7">
            <a:extLst>
              <a:ext uri="{FF2B5EF4-FFF2-40B4-BE49-F238E27FC236}">
                <a16:creationId xmlns:a16="http://schemas.microsoft.com/office/drawing/2014/main" id="{EF9F5771-6189-FDAD-2BA5-7FF72270E9BB}"/>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itle 1">
            <a:extLst>
              <a:ext uri="{FF2B5EF4-FFF2-40B4-BE49-F238E27FC236}">
                <a16:creationId xmlns:a16="http://schemas.microsoft.com/office/drawing/2014/main" id="{F95A8670-4B6F-99C7-865C-1D54D82BBEAB}"/>
              </a:ext>
            </a:extLst>
          </p:cNvPr>
          <p:cNvSpPr>
            <a:spLocks noGrp="1"/>
          </p:cNvSpPr>
          <p:nvPr>
            <p:ph type="title"/>
          </p:nvPr>
        </p:nvSpPr>
        <p:spPr>
          <a:xfrm>
            <a:off x="527050" y="387350"/>
            <a:ext cx="11018838" cy="755650"/>
          </a:xfrm>
        </p:spPr>
        <p:txBody>
          <a:bodyPr anchor="b">
            <a:normAutofit fontScale="90000"/>
          </a:bodyPr>
          <a:lstStyle/>
          <a:p>
            <a:r>
              <a:rPr lang="en-GB" sz="5400" dirty="0"/>
              <a:t>Highway code for bikes</a:t>
            </a:r>
          </a:p>
        </p:txBody>
      </p:sp>
      <p:sp>
        <p:nvSpPr>
          <p:cNvPr id="5" name="Content Placeholder 7">
            <a:extLst>
              <a:ext uri="{FF2B5EF4-FFF2-40B4-BE49-F238E27FC236}">
                <a16:creationId xmlns:a16="http://schemas.microsoft.com/office/drawing/2014/main" id="{90B6105A-9D48-298C-5A65-77120BEA9A20}"/>
              </a:ext>
            </a:extLst>
          </p:cNvPr>
          <p:cNvSpPr txBox="1">
            <a:spLocks/>
          </p:cNvSpPr>
          <p:nvPr/>
        </p:nvSpPr>
        <p:spPr bwMode="auto">
          <a:xfrm>
            <a:off x="527050" y="1530350"/>
            <a:ext cx="10710701" cy="4119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lnSpcReduction="10000"/>
          </a:bodyPr>
          <a:lstStyle>
            <a:lvl1pPr marL="228594" indent="-228594"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783" indent="-228594"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2971" indent="-228594"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160" indent="-228594"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349" indent="-228594"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dirty="0">
                <a:solidFill>
                  <a:srgbClr val="0B0C0C"/>
                </a:solidFill>
                <a:cs typeface="Arial" panose="020B0604020202020204" pitchFamily="34" charset="0"/>
              </a:rPr>
              <a:t>Don’t cycle past people walking at high speed.</a:t>
            </a:r>
            <a:br>
              <a:rPr lang="en-GB" sz="1800" dirty="0">
                <a:solidFill>
                  <a:srgbClr val="0B0C0C"/>
                </a:solidFill>
                <a:cs typeface="Arial" panose="020B0604020202020204" pitchFamily="34" charset="0"/>
              </a:rPr>
            </a:br>
            <a:endParaRPr lang="en-GB" sz="1800" dirty="0">
              <a:solidFill>
                <a:srgbClr val="0B0C0C"/>
              </a:solidFill>
              <a:cs typeface="Arial" panose="020B0604020202020204" pitchFamily="34" charset="0"/>
            </a:endParaRPr>
          </a:p>
          <a:p>
            <a:r>
              <a:rPr lang="en-GB" sz="1800" dirty="0">
                <a:solidFill>
                  <a:srgbClr val="00B050"/>
                </a:solidFill>
                <a:cs typeface="Arial" panose="020B0604020202020204" pitchFamily="34" charset="0"/>
              </a:rPr>
              <a:t>Slow down and ring a bell or shout so people know you are there.</a:t>
            </a:r>
            <a:br>
              <a:rPr lang="en-GB" sz="1800" dirty="0">
                <a:solidFill>
                  <a:srgbClr val="00B050"/>
                </a:solidFill>
                <a:cs typeface="Arial" panose="020B0604020202020204" pitchFamily="34" charset="0"/>
              </a:rPr>
            </a:br>
            <a:endParaRPr lang="en-GB" sz="1800" dirty="0">
              <a:solidFill>
                <a:srgbClr val="00B050"/>
              </a:solidFill>
              <a:cs typeface="Arial" panose="020B0604020202020204" pitchFamily="34" charset="0"/>
            </a:endParaRPr>
          </a:p>
          <a:p>
            <a:r>
              <a:rPr lang="en-GB" sz="1800" dirty="0">
                <a:solidFill>
                  <a:srgbClr val="0B0C0C"/>
                </a:solidFill>
                <a:cs typeface="Arial" panose="020B0604020202020204" pitchFamily="34" charset="0"/>
              </a:rPr>
              <a:t>Remember that people walking may be deaf, blind or partially sighted.</a:t>
            </a:r>
            <a:br>
              <a:rPr lang="en-GB" sz="1800" dirty="0">
                <a:solidFill>
                  <a:srgbClr val="0B0C0C"/>
                </a:solidFill>
                <a:cs typeface="Arial" panose="020B0604020202020204" pitchFamily="34" charset="0"/>
              </a:rPr>
            </a:br>
            <a:endParaRPr lang="en-GB" sz="1800" dirty="0">
              <a:solidFill>
                <a:srgbClr val="0B0C0C"/>
              </a:solidFill>
              <a:cs typeface="Arial" panose="020B0604020202020204" pitchFamily="34" charset="0"/>
            </a:endParaRPr>
          </a:p>
          <a:p>
            <a:r>
              <a:rPr lang="en-GB" sz="1800" dirty="0">
                <a:solidFill>
                  <a:srgbClr val="00B050"/>
                </a:solidFill>
                <a:cs typeface="Arial" panose="020B0604020202020204" pitchFamily="34" charset="0"/>
              </a:rPr>
              <a:t>Ride in the centre of the </a:t>
            </a:r>
            <a:r>
              <a:rPr lang="en-GB" sz="1800" b="1" dirty="0">
                <a:solidFill>
                  <a:srgbClr val="00B050"/>
                </a:solidFill>
                <a:cs typeface="Arial" panose="020B0604020202020204" pitchFamily="34" charset="0"/>
              </a:rPr>
              <a:t>lane</a:t>
            </a:r>
            <a:r>
              <a:rPr lang="en-GB" sz="1800" dirty="0">
                <a:solidFill>
                  <a:srgbClr val="00B050"/>
                </a:solidFill>
                <a:cs typeface="Arial" panose="020B0604020202020204" pitchFamily="34" charset="0"/>
              </a:rPr>
              <a:t> on quiet roads, in slower-moving traffic and at the approach to junctions or road </a:t>
            </a:r>
            <a:r>
              <a:rPr lang="en-GB" sz="1800" dirty="0" err="1">
                <a:solidFill>
                  <a:srgbClr val="00B050"/>
                </a:solidFill>
                <a:cs typeface="Arial" panose="020B0604020202020204" pitchFamily="34" charset="0"/>
              </a:rPr>
              <a:t>narrowings</a:t>
            </a:r>
            <a:r>
              <a:rPr lang="en-GB" sz="1800" dirty="0">
                <a:solidFill>
                  <a:srgbClr val="0B0C0C"/>
                </a:solidFill>
                <a:cs typeface="Arial" panose="020B0604020202020204" pitchFamily="34" charset="0"/>
              </a:rPr>
              <a:t>.</a:t>
            </a:r>
            <a:br>
              <a:rPr lang="en-GB" sz="1800" dirty="0">
                <a:solidFill>
                  <a:srgbClr val="0B0C0C"/>
                </a:solidFill>
                <a:cs typeface="Arial" panose="020B0604020202020204" pitchFamily="34" charset="0"/>
              </a:rPr>
            </a:br>
            <a:endParaRPr lang="en-GB" sz="1800" dirty="0">
              <a:solidFill>
                <a:srgbClr val="0B0C0C"/>
              </a:solidFill>
              <a:cs typeface="Arial" panose="020B0604020202020204" pitchFamily="34" charset="0"/>
            </a:endParaRPr>
          </a:p>
          <a:p>
            <a:r>
              <a:rPr lang="en-GB" sz="1800" dirty="0">
                <a:solidFill>
                  <a:srgbClr val="0B0C0C"/>
                </a:solidFill>
                <a:cs typeface="Arial" panose="020B0604020202020204" pitchFamily="34" charset="0"/>
              </a:rPr>
              <a:t>Keep at least 0.5 metres  away from the kerb edge when riding on busy roads with vehicles moving faster than you.</a:t>
            </a:r>
            <a:br>
              <a:rPr lang="en-GB" sz="1800" dirty="0">
                <a:solidFill>
                  <a:srgbClr val="0B0C0C"/>
                </a:solidFill>
                <a:cs typeface="Arial" panose="020B0604020202020204" pitchFamily="34" charset="0"/>
              </a:rPr>
            </a:br>
            <a:endParaRPr lang="en-GB" sz="1800" dirty="0">
              <a:solidFill>
                <a:srgbClr val="0B0C0C"/>
              </a:solidFill>
              <a:cs typeface="Arial" panose="020B0604020202020204" pitchFamily="34" charset="0"/>
            </a:endParaRPr>
          </a:p>
          <a:p>
            <a:r>
              <a:rPr lang="en-GB" sz="1800" b="1" dirty="0">
                <a:solidFill>
                  <a:srgbClr val="00B050"/>
                </a:solidFill>
                <a:cs typeface="Arial" panose="020B0604020202020204" pitchFamily="34" charset="0"/>
              </a:rPr>
              <a:t>Vehicles must keep at least 1.5 metres away from cyclists when passing them. </a:t>
            </a:r>
            <a:br>
              <a:rPr lang="en-GB" sz="1800" b="1" dirty="0">
                <a:solidFill>
                  <a:srgbClr val="00B050"/>
                </a:solidFill>
                <a:cs typeface="Arial" panose="020B0604020202020204" pitchFamily="34" charset="0"/>
              </a:rPr>
            </a:br>
            <a:endParaRPr lang="en-US" sz="2200" dirty="0"/>
          </a:p>
        </p:txBody>
      </p:sp>
    </p:spTree>
    <p:extLst>
      <p:ext uri="{BB962C8B-B14F-4D97-AF65-F5344CB8AC3E}">
        <p14:creationId xmlns:p14="http://schemas.microsoft.com/office/powerpoint/2010/main" val="557567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214173" y="5586241"/>
            <a:ext cx="777658" cy="1027328"/>
          </a:xfrm>
          <a:prstGeom prst="rect">
            <a:avLst/>
          </a:prstGeom>
        </p:spPr>
      </p:pic>
      <p:sp>
        <p:nvSpPr>
          <p:cNvPr id="7" name="TextBox 6">
            <a:extLst>
              <a:ext uri="{FF2B5EF4-FFF2-40B4-BE49-F238E27FC236}">
                <a16:creationId xmlns:a16="http://schemas.microsoft.com/office/drawing/2014/main" id="{C5B19DF1-C4CE-B49E-E399-F39EE0E7293A}"/>
              </a:ext>
            </a:extLst>
          </p:cNvPr>
          <p:cNvSpPr txBox="1">
            <a:spLocks noChangeArrowheads="1"/>
          </p:cNvSpPr>
          <p:nvPr/>
        </p:nvSpPr>
        <p:spPr bwMode="auto">
          <a:xfrm>
            <a:off x="1377950" y="2238297"/>
            <a:ext cx="29527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rPr>
            </a:br>
            <a:endPar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8" name="TextBox 7">
            <a:extLst>
              <a:ext uri="{FF2B5EF4-FFF2-40B4-BE49-F238E27FC236}">
                <a16:creationId xmlns:a16="http://schemas.microsoft.com/office/drawing/2014/main" id="{EF9F5771-6189-FDAD-2BA5-7FF72270E9BB}"/>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itle 1">
            <a:extLst>
              <a:ext uri="{FF2B5EF4-FFF2-40B4-BE49-F238E27FC236}">
                <a16:creationId xmlns:a16="http://schemas.microsoft.com/office/drawing/2014/main" id="{2E73AFAE-798C-DAEC-B2E5-EE036F920140}"/>
              </a:ext>
            </a:extLst>
          </p:cNvPr>
          <p:cNvSpPr>
            <a:spLocks noGrp="1"/>
          </p:cNvSpPr>
          <p:nvPr>
            <p:ph type="title"/>
          </p:nvPr>
        </p:nvSpPr>
        <p:spPr>
          <a:xfrm>
            <a:off x="527050" y="387350"/>
            <a:ext cx="11018838" cy="755650"/>
          </a:xfrm>
        </p:spPr>
        <p:txBody>
          <a:bodyPr anchor="b">
            <a:normAutofit fontScale="90000"/>
          </a:bodyPr>
          <a:lstStyle/>
          <a:p>
            <a:r>
              <a:rPr lang="en-GB" sz="5400" dirty="0"/>
              <a:t>Highway code</a:t>
            </a:r>
          </a:p>
        </p:txBody>
      </p:sp>
      <p:sp>
        <p:nvSpPr>
          <p:cNvPr id="5" name="TextBox 4">
            <a:extLst>
              <a:ext uri="{FF2B5EF4-FFF2-40B4-BE49-F238E27FC236}">
                <a16:creationId xmlns:a16="http://schemas.microsoft.com/office/drawing/2014/main" id="{22E871E7-A2B5-454B-31B2-454CD4E68ACB}"/>
              </a:ext>
            </a:extLst>
          </p:cNvPr>
          <p:cNvSpPr txBox="1"/>
          <p:nvPr/>
        </p:nvSpPr>
        <p:spPr>
          <a:xfrm>
            <a:off x="1124443" y="1818147"/>
            <a:ext cx="8456143" cy="4801314"/>
          </a:xfrm>
          <a:prstGeom prst="rect">
            <a:avLst/>
          </a:prstGeom>
          <a:noFill/>
        </p:spPr>
        <p:txBody>
          <a:bodyPr wrap="square" rtlCol="0">
            <a:spAutoFit/>
          </a:bodyPr>
          <a:lstStyle/>
          <a:p>
            <a:r>
              <a:rPr lang="en-GB" dirty="0">
                <a:latin typeface="+mn-lt"/>
              </a:rPr>
              <a:t>There is a new hierarchy of road users.</a:t>
            </a:r>
          </a:p>
          <a:p>
            <a:r>
              <a:rPr lang="en-GB" b="1" dirty="0">
                <a:solidFill>
                  <a:srgbClr val="00B050"/>
                </a:solidFill>
                <a:latin typeface="+mn-lt"/>
              </a:rPr>
              <a:t>(That means in order of importance.)</a:t>
            </a:r>
          </a:p>
          <a:p>
            <a:endParaRPr lang="en-GB" dirty="0">
              <a:latin typeface="+mn-lt"/>
            </a:endParaRPr>
          </a:p>
          <a:p>
            <a:pPr algn="l" fontAlgn="base">
              <a:buFont typeface="+mj-lt"/>
              <a:buAutoNum type="arabicPeriod"/>
            </a:pPr>
            <a:r>
              <a:rPr lang="en-GB" b="0" i="0" dirty="0">
                <a:effectLst/>
                <a:latin typeface="+mn-lt"/>
              </a:rPr>
              <a:t> Pedestrians.</a:t>
            </a:r>
            <a:br>
              <a:rPr lang="en-GB" b="0" i="0" dirty="0">
                <a:effectLst/>
                <a:latin typeface="+mn-lt"/>
              </a:rPr>
            </a:br>
            <a:endParaRPr lang="en-GB" b="0" i="0" dirty="0">
              <a:effectLst/>
              <a:latin typeface="+mn-lt"/>
            </a:endParaRPr>
          </a:p>
          <a:p>
            <a:pPr algn="l" fontAlgn="base">
              <a:buFont typeface="+mj-lt"/>
              <a:buAutoNum type="arabicPeriod"/>
            </a:pPr>
            <a:r>
              <a:rPr lang="en-GB" b="0" i="0" dirty="0">
                <a:effectLst/>
                <a:latin typeface="+mn-lt"/>
              </a:rPr>
              <a:t> Cyclists.</a:t>
            </a:r>
            <a:br>
              <a:rPr lang="en-GB" b="0" i="0" dirty="0">
                <a:effectLst/>
                <a:latin typeface="+mn-lt"/>
              </a:rPr>
            </a:br>
            <a:endParaRPr lang="en-GB" b="0" i="0" dirty="0">
              <a:effectLst/>
              <a:latin typeface="+mn-lt"/>
            </a:endParaRPr>
          </a:p>
          <a:p>
            <a:pPr algn="l" fontAlgn="base">
              <a:buFont typeface="+mj-lt"/>
              <a:buAutoNum type="arabicPeriod"/>
            </a:pPr>
            <a:r>
              <a:rPr lang="en-GB" b="0" i="0" dirty="0">
                <a:effectLst/>
                <a:latin typeface="+mn-lt"/>
              </a:rPr>
              <a:t> Horse riders.</a:t>
            </a:r>
            <a:br>
              <a:rPr lang="en-GB" b="0" i="0" dirty="0">
                <a:effectLst/>
                <a:latin typeface="+mn-lt"/>
              </a:rPr>
            </a:br>
            <a:endParaRPr lang="en-GB" b="0" i="0" dirty="0">
              <a:effectLst/>
              <a:latin typeface="+mn-lt"/>
            </a:endParaRPr>
          </a:p>
          <a:p>
            <a:pPr algn="l" fontAlgn="base">
              <a:buFont typeface="+mj-lt"/>
              <a:buAutoNum type="arabicPeriod"/>
            </a:pPr>
            <a:r>
              <a:rPr lang="en-GB" b="0" i="0" dirty="0">
                <a:effectLst/>
                <a:latin typeface="+mn-lt"/>
              </a:rPr>
              <a:t> Motorcyclists.</a:t>
            </a:r>
            <a:br>
              <a:rPr lang="en-GB" b="0" i="0" dirty="0">
                <a:effectLst/>
                <a:latin typeface="+mn-lt"/>
              </a:rPr>
            </a:br>
            <a:endParaRPr lang="en-GB" b="0" i="0" dirty="0">
              <a:effectLst/>
              <a:latin typeface="+mn-lt"/>
            </a:endParaRPr>
          </a:p>
          <a:p>
            <a:pPr algn="l" fontAlgn="base">
              <a:buFont typeface="+mj-lt"/>
              <a:buAutoNum type="arabicPeriod"/>
            </a:pPr>
            <a:r>
              <a:rPr lang="en-GB" b="0" i="0" dirty="0">
                <a:effectLst/>
                <a:latin typeface="+mn-lt"/>
              </a:rPr>
              <a:t> Cars/taxis.</a:t>
            </a:r>
            <a:br>
              <a:rPr lang="en-GB" b="0" i="0" dirty="0">
                <a:effectLst/>
                <a:latin typeface="+mn-lt"/>
              </a:rPr>
            </a:br>
            <a:endParaRPr lang="en-GB" b="0" i="0" dirty="0">
              <a:effectLst/>
              <a:latin typeface="+mn-lt"/>
            </a:endParaRPr>
          </a:p>
          <a:p>
            <a:pPr algn="l" fontAlgn="base">
              <a:buFont typeface="+mj-lt"/>
              <a:buAutoNum type="arabicPeriod"/>
            </a:pPr>
            <a:r>
              <a:rPr lang="en-GB" b="0" i="0" dirty="0">
                <a:effectLst/>
                <a:latin typeface="+mn-lt"/>
              </a:rPr>
              <a:t> Vans/minibuses.</a:t>
            </a:r>
            <a:br>
              <a:rPr lang="en-GB" b="0" i="0" dirty="0">
                <a:effectLst/>
                <a:latin typeface="+mn-lt"/>
              </a:rPr>
            </a:br>
            <a:endParaRPr lang="en-GB" b="0" i="0" dirty="0">
              <a:effectLst/>
              <a:latin typeface="+mn-lt"/>
            </a:endParaRPr>
          </a:p>
          <a:p>
            <a:pPr algn="l" fontAlgn="base">
              <a:buFont typeface="+mj-lt"/>
              <a:buAutoNum type="arabicPeriod"/>
            </a:pPr>
            <a:r>
              <a:rPr lang="en-GB" b="0" i="0" dirty="0">
                <a:effectLst/>
                <a:latin typeface="+mn-lt"/>
              </a:rPr>
              <a:t> Larger vehicles such as Heavy Goods Vehicles (HGVs) and buses.</a:t>
            </a:r>
          </a:p>
          <a:p>
            <a:endParaRPr lang="en-GB" dirty="0"/>
          </a:p>
        </p:txBody>
      </p:sp>
    </p:spTree>
    <p:extLst>
      <p:ext uri="{BB962C8B-B14F-4D97-AF65-F5344CB8AC3E}">
        <p14:creationId xmlns:p14="http://schemas.microsoft.com/office/powerpoint/2010/main" val="3754017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animEffect transition="in" filter="wipe(down)">
                                      <p:cBhvr>
                                        <p:cTn id="7" dur="580">
                                          <p:stCondLst>
                                            <p:cond delay="0"/>
                                          </p:stCondLst>
                                        </p:cTn>
                                        <p:tgtEl>
                                          <p:spTgt spid="5">
                                            <p:txEl>
                                              <p:pRg st="3" end="3"/>
                                            </p:txEl>
                                          </p:spTgt>
                                        </p:tgtEl>
                                      </p:cBhvr>
                                    </p:animEffect>
                                    <p:anim calcmode="lin" valueType="num">
                                      <p:cBhvr>
                                        <p:cTn id="8" dur="1822" tmFilter="0,0; 0.14,0.36; 0.43,0.73; 0.71,0.91; 1.0,1.0">
                                          <p:stCondLst>
                                            <p:cond delay="0"/>
                                          </p:stCondLst>
                                        </p:cTn>
                                        <p:tgtEl>
                                          <p:spTgt spid="5">
                                            <p:txEl>
                                              <p:pRg st="3" end="3"/>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xEl>
                                              <p:pRg st="3" end="3"/>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xEl>
                                              <p:pRg st="3" end="3"/>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xEl>
                                              <p:pRg st="3" end="3"/>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xEl>
                                              <p:pRg st="3" end="3"/>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xEl>
                                              <p:pRg st="3" end="3"/>
                                            </p:txEl>
                                          </p:spTgt>
                                        </p:tgtEl>
                                      </p:cBhvr>
                                      <p:to x="100000" y="60000"/>
                                    </p:animScale>
                                    <p:animScale>
                                      <p:cBhvr>
                                        <p:cTn id="14" dur="166" decel="50000">
                                          <p:stCondLst>
                                            <p:cond delay="676"/>
                                          </p:stCondLst>
                                        </p:cTn>
                                        <p:tgtEl>
                                          <p:spTgt spid="5">
                                            <p:txEl>
                                              <p:pRg st="3" end="3"/>
                                            </p:txEl>
                                          </p:spTgt>
                                        </p:tgtEl>
                                      </p:cBhvr>
                                      <p:to x="100000" y="100000"/>
                                    </p:animScale>
                                    <p:animScale>
                                      <p:cBhvr>
                                        <p:cTn id="15" dur="26">
                                          <p:stCondLst>
                                            <p:cond delay="1312"/>
                                          </p:stCondLst>
                                        </p:cTn>
                                        <p:tgtEl>
                                          <p:spTgt spid="5">
                                            <p:txEl>
                                              <p:pRg st="3" end="3"/>
                                            </p:txEl>
                                          </p:spTgt>
                                        </p:tgtEl>
                                      </p:cBhvr>
                                      <p:to x="100000" y="80000"/>
                                    </p:animScale>
                                    <p:animScale>
                                      <p:cBhvr>
                                        <p:cTn id="16" dur="166" decel="50000">
                                          <p:stCondLst>
                                            <p:cond delay="1338"/>
                                          </p:stCondLst>
                                        </p:cTn>
                                        <p:tgtEl>
                                          <p:spTgt spid="5">
                                            <p:txEl>
                                              <p:pRg st="3" end="3"/>
                                            </p:txEl>
                                          </p:spTgt>
                                        </p:tgtEl>
                                      </p:cBhvr>
                                      <p:to x="100000" y="100000"/>
                                    </p:animScale>
                                    <p:animScale>
                                      <p:cBhvr>
                                        <p:cTn id="17" dur="26">
                                          <p:stCondLst>
                                            <p:cond delay="1642"/>
                                          </p:stCondLst>
                                        </p:cTn>
                                        <p:tgtEl>
                                          <p:spTgt spid="5">
                                            <p:txEl>
                                              <p:pRg st="3" end="3"/>
                                            </p:txEl>
                                          </p:spTgt>
                                        </p:tgtEl>
                                      </p:cBhvr>
                                      <p:to x="100000" y="90000"/>
                                    </p:animScale>
                                    <p:animScale>
                                      <p:cBhvr>
                                        <p:cTn id="18" dur="166" decel="50000">
                                          <p:stCondLst>
                                            <p:cond delay="1668"/>
                                          </p:stCondLst>
                                        </p:cTn>
                                        <p:tgtEl>
                                          <p:spTgt spid="5">
                                            <p:txEl>
                                              <p:pRg st="3" end="3"/>
                                            </p:txEl>
                                          </p:spTgt>
                                        </p:tgtEl>
                                      </p:cBhvr>
                                      <p:to x="100000" y="100000"/>
                                    </p:animScale>
                                    <p:animScale>
                                      <p:cBhvr>
                                        <p:cTn id="19" dur="26">
                                          <p:stCondLst>
                                            <p:cond delay="1808"/>
                                          </p:stCondLst>
                                        </p:cTn>
                                        <p:tgtEl>
                                          <p:spTgt spid="5">
                                            <p:txEl>
                                              <p:pRg st="3" end="3"/>
                                            </p:txEl>
                                          </p:spTgt>
                                        </p:tgtEl>
                                      </p:cBhvr>
                                      <p:to x="100000" y="95000"/>
                                    </p:animScale>
                                    <p:animScale>
                                      <p:cBhvr>
                                        <p:cTn id="20" dur="166" decel="50000">
                                          <p:stCondLst>
                                            <p:cond delay="1834"/>
                                          </p:stCondLst>
                                        </p:cTn>
                                        <p:tgtEl>
                                          <p:spTgt spid="5">
                                            <p:txEl>
                                              <p:pRg st="3" end="3"/>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5">
                                            <p:txEl>
                                              <p:pRg st="4" end="4"/>
                                            </p:txEl>
                                          </p:spTgt>
                                        </p:tgtEl>
                                        <p:attrNameLst>
                                          <p:attrName>style.visibility</p:attrName>
                                        </p:attrNameLst>
                                      </p:cBhvr>
                                      <p:to>
                                        <p:strVal val="visible"/>
                                      </p:to>
                                    </p:set>
                                    <p:anim calcmode="lin" valueType="num">
                                      <p:cBhvr>
                                        <p:cTn id="25" dur="500" fill="hold"/>
                                        <p:tgtEl>
                                          <p:spTgt spid="5">
                                            <p:txEl>
                                              <p:pRg st="4" end="4"/>
                                            </p:txEl>
                                          </p:spTgt>
                                        </p:tgtEl>
                                        <p:attrNameLst>
                                          <p:attrName>ppt_w</p:attrName>
                                        </p:attrNameLst>
                                      </p:cBhvr>
                                      <p:tavLst>
                                        <p:tav tm="0">
                                          <p:val>
                                            <p:fltVal val="0"/>
                                          </p:val>
                                        </p:tav>
                                        <p:tav tm="100000">
                                          <p:val>
                                            <p:strVal val="#ppt_w"/>
                                          </p:val>
                                        </p:tav>
                                      </p:tavLst>
                                    </p:anim>
                                    <p:anim calcmode="lin" valueType="num">
                                      <p:cBhvr>
                                        <p:cTn id="26" dur="500" fill="hold"/>
                                        <p:tgtEl>
                                          <p:spTgt spid="5">
                                            <p:txEl>
                                              <p:pRg st="4" end="4"/>
                                            </p:txEl>
                                          </p:spTgt>
                                        </p:tgtEl>
                                        <p:attrNameLst>
                                          <p:attrName>ppt_h</p:attrName>
                                        </p:attrNameLst>
                                      </p:cBhvr>
                                      <p:tavLst>
                                        <p:tav tm="0">
                                          <p:val>
                                            <p:fltVal val="0"/>
                                          </p:val>
                                        </p:tav>
                                        <p:tav tm="100000">
                                          <p:val>
                                            <p:strVal val="#ppt_h"/>
                                          </p:val>
                                        </p:tav>
                                      </p:tavLst>
                                    </p:anim>
                                    <p:animEffect transition="in" filter="fade">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wheel(1)">
                                      <p:cBhvr>
                                        <p:cTn id="32" dur="20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 calcmode="lin" valueType="num">
                                      <p:cBhvr>
                                        <p:cTn id="37" dur="500" fill="hold"/>
                                        <p:tgtEl>
                                          <p:spTgt spid="5">
                                            <p:txEl>
                                              <p:pRg st="6" end="6"/>
                                            </p:txEl>
                                          </p:spTgt>
                                        </p:tgtEl>
                                        <p:attrNameLst>
                                          <p:attrName>ppt_w</p:attrName>
                                        </p:attrNameLst>
                                      </p:cBhvr>
                                      <p:tavLst>
                                        <p:tav tm="0">
                                          <p:val>
                                            <p:fltVal val="0"/>
                                          </p:val>
                                        </p:tav>
                                        <p:tav tm="100000">
                                          <p:val>
                                            <p:strVal val="#ppt_w"/>
                                          </p:val>
                                        </p:tav>
                                      </p:tavLst>
                                    </p:anim>
                                    <p:anim calcmode="lin" valueType="num">
                                      <p:cBhvr>
                                        <p:cTn id="38" dur="500" fill="hold"/>
                                        <p:tgtEl>
                                          <p:spTgt spid="5">
                                            <p:txEl>
                                              <p:pRg st="6" end="6"/>
                                            </p:txEl>
                                          </p:spTgt>
                                        </p:tgtEl>
                                        <p:attrNameLst>
                                          <p:attrName>ppt_h</p:attrName>
                                        </p:attrNameLst>
                                      </p:cBhvr>
                                      <p:tavLst>
                                        <p:tav tm="0">
                                          <p:val>
                                            <p:fltVal val="0"/>
                                          </p:val>
                                        </p:tav>
                                        <p:tav tm="100000">
                                          <p:val>
                                            <p:strVal val="#ppt_h"/>
                                          </p:val>
                                        </p:tav>
                                      </p:tavLst>
                                    </p:anim>
                                    <p:animEffect transition="in" filter="fade">
                                      <p:cBhvr>
                                        <p:cTn id="39" dur="500"/>
                                        <p:tgtEl>
                                          <p:spTgt spid="5">
                                            <p:txEl>
                                              <p:pRg st="6" end="6"/>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nodeType="clickEffect">
                                  <p:stCondLst>
                                    <p:cond delay="0"/>
                                  </p:stCondLst>
                                  <p:childTnLst>
                                    <p:set>
                                      <p:cBhvr>
                                        <p:cTn id="43" dur="1" fill="hold">
                                          <p:stCondLst>
                                            <p:cond delay="0"/>
                                          </p:stCondLst>
                                        </p:cTn>
                                        <p:tgtEl>
                                          <p:spTgt spid="5">
                                            <p:txEl>
                                              <p:pRg st="7" end="7"/>
                                            </p:txEl>
                                          </p:spTgt>
                                        </p:tgtEl>
                                        <p:attrNameLst>
                                          <p:attrName>style.visibility</p:attrName>
                                        </p:attrNameLst>
                                      </p:cBhvr>
                                      <p:to>
                                        <p:strVal val="visible"/>
                                      </p:to>
                                    </p:set>
                                    <p:animEffect transition="in" filter="fade">
                                      <p:cBhvr>
                                        <p:cTn id="44" dur="1000"/>
                                        <p:tgtEl>
                                          <p:spTgt spid="5">
                                            <p:txEl>
                                              <p:pRg st="7" end="7"/>
                                            </p:txEl>
                                          </p:spTgt>
                                        </p:tgtEl>
                                      </p:cBhvr>
                                    </p:animEffect>
                                    <p:anim calcmode="lin" valueType="num">
                                      <p:cBhvr>
                                        <p:cTn id="45" dur="1000" fill="hold"/>
                                        <p:tgtEl>
                                          <p:spTgt spid="5">
                                            <p:txEl>
                                              <p:pRg st="7" end="7"/>
                                            </p:txEl>
                                          </p:spTgt>
                                        </p:tgtEl>
                                        <p:attrNameLst>
                                          <p:attrName>ppt_x</p:attrName>
                                        </p:attrNameLst>
                                      </p:cBhvr>
                                      <p:tavLst>
                                        <p:tav tm="0">
                                          <p:val>
                                            <p:strVal val="#ppt_x"/>
                                          </p:val>
                                        </p:tav>
                                        <p:tav tm="100000">
                                          <p:val>
                                            <p:strVal val="#ppt_x"/>
                                          </p:val>
                                        </p:tav>
                                      </p:tavLst>
                                    </p:anim>
                                    <p:anim calcmode="lin" valueType="num">
                                      <p:cBhvr>
                                        <p:cTn id="46" dur="1000" fill="hold"/>
                                        <p:tgtEl>
                                          <p:spTgt spid="5">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5">
                                            <p:txEl>
                                              <p:pRg st="9" end="9"/>
                                            </p:txEl>
                                          </p:spTgt>
                                        </p:tgtEl>
                                        <p:attrNameLst>
                                          <p:attrName>style.visibility</p:attrName>
                                        </p:attrNameLst>
                                      </p:cBhvr>
                                      <p:to>
                                        <p:strVal val="visible"/>
                                      </p:to>
                                    </p:set>
                                    <p:anim calcmode="lin" valueType="num">
                                      <p:cBhvr additive="base">
                                        <p:cTn id="55" dur="500" fill="hold"/>
                                        <p:tgtEl>
                                          <p:spTgt spid="5">
                                            <p:txEl>
                                              <p:pRg st="9" end="9"/>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5">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526773" y="387158"/>
            <a:ext cx="11018520" cy="755921"/>
          </a:xfrm>
        </p:spPr>
        <p:txBody>
          <a:bodyPr vert="horz" wrap="square" lIns="91440" tIns="45720" rIns="91440" bIns="45720" numCol="1" rtlCol="0" anchor="b" anchorCtr="0" compatLnSpc="1">
            <a:prstTxWarp prst="textNoShape">
              <a:avLst/>
            </a:prstTxWarp>
            <a:normAutofit/>
          </a:bodyPr>
          <a:lstStyle/>
          <a:p>
            <a:r>
              <a:rPr lang="en-GB" sz="4000" dirty="0"/>
              <a:t>Have you heard about The Dutch Reach?</a:t>
            </a:r>
            <a:endParaRPr lang="en-US" sz="4000" dirty="0"/>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572493" y="1233488"/>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C5B19DF1-C4CE-B49E-E399-F39EE0E7293A}"/>
              </a:ext>
            </a:extLst>
          </p:cNvPr>
          <p:cNvSpPr txBox="1">
            <a:spLocks noChangeArrowheads="1"/>
          </p:cNvSpPr>
          <p:nvPr/>
        </p:nvSpPr>
        <p:spPr bwMode="auto">
          <a:xfrm>
            <a:off x="1377950" y="2238297"/>
            <a:ext cx="29527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rPr>
            </a:br>
            <a:endPar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8" name="TextBox 7">
            <a:extLst>
              <a:ext uri="{FF2B5EF4-FFF2-40B4-BE49-F238E27FC236}">
                <a16:creationId xmlns:a16="http://schemas.microsoft.com/office/drawing/2014/main" id="{EF9F5771-6189-FDAD-2BA5-7FF72270E9BB}"/>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4D512AFC-939A-2E1F-8BED-9449B02F4880}"/>
              </a:ext>
            </a:extLst>
          </p:cNvPr>
          <p:cNvSpPr txBox="1"/>
          <p:nvPr/>
        </p:nvSpPr>
        <p:spPr>
          <a:xfrm>
            <a:off x="407901" y="1361522"/>
            <a:ext cx="11256264" cy="967957"/>
          </a:xfrm>
          <a:prstGeom prst="rect">
            <a:avLst/>
          </a:prstGeom>
          <a:noFill/>
        </p:spPr>
        <p:txBody>
          <a:bodyPr wrap="square" rtlCol="0">
            <a:spAutoFit/>
          </a:bodyPr>
          <a:lstStyle/>
          <a:p>
            <a:pPr algn="ctr">
              <a:lnSpc>
                <a:spcPct val="150000"/>
              </a:lnSpc>
            </a:pPr>
            <a:r>
              <a:rPr lang="en-GB" sz="2000" b="1" dirty="0">
                <a:solidFill>
                  <a:srgbClr val="00B050"/>
                </a:solidFill>
              </a:rPr>
              <a:t>Just before we go we would like to ask you to pass on a really important message to </a:t>
            </a:r>
          </a:p>
          <a:p>
            <a:pPr algn="ctr">
              <a:lnSpc>
                <a:spcPct val="150000"/>
              </a:lnSpc>
            </a:pPr>
            <a:r>
              <a:rPr lang="en-GB" sz="2000" b="1" dirty="0">
                <a:solidFill>
                  <a:srgbClr val="00B050"/>
                </a:solidFill>
              </a:rPr>
              <a:t>all the adults you know who drive a car.</a:t>
            </a:r>
          </a:p>
        </p:txBody>
      </p:sp>
      <p:sp>
        <p:nvSpPr>
          <p:cNvPr id="5" name="TextBox 4">
            <a:extLst>
              <a:ext uri="{FF2B5EF4-FFF2-40B4-BE49-F238E27FC236}">
                <a16:creationId xmlns:a16="http://schemas.microsoft.com/office/drawing/2014/main" id="{0F293C38-9574-FCEB-4877-9A9836932BE3}"/>
              </a:ext>
            </a:extLst>
          </p:cNvPr>
          <p:cNvSpPr txBox="1"/>
          <p:nvPr/>
        </p:nvSpPr>
        <p:spPr>
          <a:xfrm>
            <a:off x="7086849" y="2576288"/>
            <a:ext cx="4616594" cy="923330"/>
          </a:xfrm>
          <a:prstGeom prst="rect">
            <a:avLst/>
          </a:prstGeom>
          <a:noFill/>
        </p:spPr>
        <p:txBody>
          <a:bodyPr wrap="square" rtlCol="0">
            <a:spAutoFit/>
          </a:bodyPr>
          <a:lstStyle/>
          <a:p>
            <a:r>
              <a:rPr lang="en-GB" dirty="0"/>
              <a:t>It’s a way of getting out of a parked car to stop cyclists (and pedestrians) from being hit by car doors as they pass parked cars.</a:t>
            </a:r>
          </a:p>
        </p:txBody>
      </p:sp>
      <p:pic>
        <p:nvPicPr>
          <p:cNvPr id="9" name="Picture 8">
            <a:extLst>
              <a:ext uri="{FF2B5EF4-FFF2-40B4-BE49-F238E27FC236}">
                <a16:creationId xmlns:a16="http://schemas.microsoft.com/office/drawing/2014/main" id="{D63E1939-EEFF-9E60-5FA6-AA0F5597FD65}"/>
              </a:ext>
            </a:extLst>
          </p:cNvPr>
          <p:cNvPicPr>
            <a:picLocks noChangeAspect="1"/>
          </p:cNvPicPr>
          <p:nvPr/>
        </p:nvPicPr>
        <p:blipFill>
          <a:blip r:embed="rId2"/>
          <a:stretch>
            <a:fillRect/>
          </a:stretch>
        </p:blipFill>
        <p:spPr>
          <a:xfrm>
            <a:off x="556468" y="2329479"/>
            <a:ext cx="4864113" cy="3615872"/>
          </a:xfrm>
          <a:prstGeom prst="rect">
            <a:avLst/>
          </a:prstGeom>
        </p:spPr>
      </p:pic>
      <p:sp>
        <p:nvSpPr>
          <p:cNvPr id="10" name="TextBox 9">
            <a:extLst>
              <a:ext uri="{FF2B5EF4-FFF2-40B4-BE49-F238E27FC236}">
                <a16:creationId xmlns:a16="http://schemas.microsoft.com/office/drawing/2014/main" id="{E05F9318-61F0-5FDD-FAD2-C88F5B6D9CB2}"/>
              </a:ext>
            </a:extLst>
          </p:cNvPr>
          <p:cNvSpPr txBox="1"/>
          <p:nvPr/>
        </p:nvSpPr>
        <p:spPr>
          <a:xfrm>
            <a:off x="7086849" y="3695909"/>
            <a:ext cx="4486068" cy="923330"/>
          </a:xfrm>
          <a:prstGeom prst="rect">
            <a:avLst/>
          </a:prstGeom>
          <a:noFill/>
        </p:spPr>
        <p:txBody>
          <a:bodyPr wrap="square" rtlCol="0">
            <a:spAutoFit/>
          </a:bodyPr>
          <a:lstStyle/>
          <a:p>
            <a:r>
              <a:rPr lang="en-GB" dirty="0">
                <a:hlinkClick r:id="rId3"/>
              </a:rPr>
              <a:t>This short film will show you what we mean</a:t>
            </a:r>
            <a:endParaRPr lang="en-GB" dirty="0"/>
          </a:p>
          <a:p>
            <a:r>
              <a:rPr lang="en-GB" dirty="0"/>
              <a:t>https://youtu.be/WeM984dk220</a:t>
            </a:r>
          </a:p>
          <a:p>
            <a:endParaRPr lang="en-GB" dirty="0"/>
          </a:p>
        </p:txBody>
      </p:sp>
      <p:sp>
        <p:nvSpPr>
          <p:cNvPr id="12" name="TextBox 11">
            <a:extLst>
              <a:ext uri="{FF2B5EF4-FFF2-40B4-BE49-F238E27FC236}">
                <a16:creationId xmlns:a16="http://schemas.microsoft.com/office/drawing/2014/main" id="{9430DCF3-21D5-4D23-AF72-A6651467B405}"/>
              </a:ext>
            </a:extLst>
          </p:cNvPr>
          <p:cNvSpPr txBox="1"/>
          <p:nvPr/>
        </p:nvSpPr>
        <p:spPr>
          <a:xfrm>
            <a:off x="7086849" y="4769123"/>
            <a:ext cx="4952538" cy="646331"/>
          </a:xfrm>
          <a:prstGeom prst="rect">
            <a:avLst/>
          </a:prstGeom>
          <a:noFill/>
        </p:spPr>
        <p:txBody>
          <a:bodyPr wrap="square" rtlCol="0">
            <a:spAutoFit/>
          </a:bodyPr>
          <a:lstStyle/>
          <a:p>
            <a:r>
              <a:rPr lang="en-GB" dirty="0"/>
              <a:t>Don’t forget to practise The Dutch Reach so you remember it when you are a passenger in a car!</a:t>
            </a:r>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4"/>
          <a:stretch>
            <a:fillRect/>
          </a:stretch>
        </p:blipFill>
        <p:spPr>
          <a:xfrm>
            <a:off x="214173" y="5586241"/>
            <a:ext cx="777658" cy="1027328"/>
          </a:xfrm>
          <a:prstGeom prst="rect">
            <a:avLst/>
          </a:prstGeom>
        </p:spPr>
      </p:pic>
    </p:spTree>
    <p:extLst>
      <p:ext uri="{BB962C8B-B14F-4D97-AF65-F5344CB8AC3E}">
        <p14:creationId xmlns:p14="http://schemas.microsoft.com/office/powerpoint/2010/main" val="2232620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7" name="TextBox 8">
            <a:extLst>
              <a:ext uri="{FF2B5EF4-FFF2-40B4-BE49-F238E27FC236}">
                <a16:creationId xmlns:a16="http://schemas.microsoft.com/office/drawing/2014/main" id="{7C82C685-AF51-1C17-D2B9-083CFDB46982}"/>
              </a:ext>
            </a:extLst>
          </p:cNvPr>
          <p:cNvSpPr txBox="1">
            <a:spLocks noChangeArrowheads="1"/>
          </p:cNvSpPr>
          <p:nvPr/>
        </p:nvSpPr>
        <p:spPr bwMode="auto">
          <a:xfrm>
            <a:off x="2279650" y="404814"/>
            <a:ext cx="7488238" cy="840230"/>
          </a:xfrm>
          <a:prstGeom prst="rect">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0" lang="en-GB" altLang="en-US" sz="5400" b="0" i="0" u="none" strike="noStrike" kern="1200" cap="none" spc="0" normalizeH="0" baseline="0" noProof="0" dirty="0">
                <a:ln>
                  <a:noFill/>
                </a:ln>
                <a:solidFill>
                  <a:prstClr val="black"/>
                </a:solidFill>
                <a:effectLst/>
                <a:uLnTx/>
                <a:uFillTx/>
                <a:latin typeface="Calibri"/>
                <a:ea typeface="+mn-ea"/>
                <a:cs typeface="+mn-cs"/>
              </a:rPr>
              <a:t>Your mission</a:t>
            </a:r>
          </a:p>
        </p:txBody>
      </p:sp>
      <p:pic>
        <p:nvPicPr>
          <p:cNvPr id="8198" name="Picture 6">
            <a:extLst>
              <a:ext uri="{FF2B5EF4-FFF2-40B4-BE49-F238E27FC236}">
                <a16:creationId xmlns:a16="http://schemas.microsoft.com/office/drawing/2014/main" id="{6CE1BDEB-7F36-4307-D308-AE42C6B5E68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866017" y="5366107"/>
            <a:ext cx="1089025" cy="1436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Content Placeholder 2">
            <a:extLst>
              <a:ext uri="{FF2B5EF4-FFF2-40B4-BE49-F238E27FC236}">
                <a16:creationId xmlns:a16="http://schemas.microsoft.com/office/drawing/2014/main" id="{C34E6447-55FD-0E51-D361-330E688C1821}"/>
              </a:ext>
            </a:extLst>
          </p:cNvPr>
          <p:cNvSpPr>
            <a:spLocks noGrp="1"/>
          </p:cNvSpPr>
          <p:nvPr>
            <p:ph idx="1"/>
          </p:nvPr>
        </p:nvSpPr>
        <p:spPr>
          <a:xfrm>
            <a:off x="609600" y="1600200"/>
            <a:ext cx="10972800" cy="4525963"/>
          </a:xfrm>
        </p:spPr>
        <p:txBody>
          <a:bodyPr anchor="t">
            <a:normAutofit fontScale="92500" lnSpcReduction="10000"/>
          </a:bodyPr>
          <a:lstStyle/>
          <a:p>
            <a:r>
              <a:rPr lang="en-GB" sz="2200" b="1" dirty="0">
                <a:solidFill>
                  <a:srgbClr val="00B050"/>
                </a:solidFill>
              </a:rPr>
              <a:t>Be part of the I.M.P.S. team and help us to keep everyone safe.</a:t>
            </a:r>
            <a:br>
              <a:rPr lang="en-GB" sz="2200" b="1" dirty="0">
                <a:solidFill>
                  <a:srgbClr val="00B050"/>
                </a:solidFill>
              </a:rPr>
            </a:br>
            <a:endParaRPr lang="en-GB" sz="2200" b="1" dirty="0">
              <a:solidFill>
                <a:srgbClr val="00B050"/>
              </a:solidFill>
            </a:endParaRPr>
          </a:p>
          <a:p>
            <a:r>
              <a:rPr lang="en-GB" sz="2200" b="1" dirty="0">
                <a:solidFill>
                  <a:srgbClr val="00B050"/>
                </a:solidFill>
              </a:rPr>
              <a:t>Check your bike to make sure it’s safe to ride.</a:t>
            </a:r>
            <a:br>
              <a:rPr lang="en-GB" sz="2200" b="1" dirty="0">
                <a:solidFill>
                  <a:srgbClr val="00B050"/>
                </a:solidFill>
              </a:rPr>
            </a:br>
            <a:endParaRPr lang="en-GB" sz="2200" b="1" dirty="0">
              <a:solidFill>
                <a:srgbClr val="00B050"/>
              </a:solidFill>
            </a:endParaRPr>
          </a:p>
          <a:p>
            <a:r>
              <a:rPr lang="en-GB" sz="2200" b="1" dirty="0">
                <a:solidFill>
                  <a:srgbClr val="00B050"/>
                </a:solidFill>
              </a:rPr>
              <a:t>Make yourself and your bike visible.</a:t>
            </a:r>
            <a:br>
              <a:rPr lang="en-GB" sz="2200" b="1" dirty="0">
                <a:solidFill>
                  <a:srgbClr val="00B050"/>
                </a:solidFill>
              </a:rPr>
            </a:br>
            <a:endParaRPr lang="en-GB" sz="2200" b="1" dirty="0">
              <a:solidFill>
                <a:srgbClr val="00B050"/>
              </a:solidFill>
            </a:endParaRPr>
          </a:p>
          <a:p>
            <a:r>
              <a:rPr lang="en-GB" sz="2000" b="1" dirty="0">
                <a:solidFill>
                  <a:srgbClr val="00B050"/>
                </a:solidFill>
                <a:latin typeface="Roboto" panose="02000000000000000000" pitchFamily="2" charset="0"/>
              </a:rPr>
              <a:t>Wear a helmet and make a pact with your friends to always wear one.</a:t>
            </a:r>
            <a:br>
              <a:rPr lang="en-GB" sz="2000" b="1" dirty="0">
                <a:solidFill>
                  <a:srgbClr val="00B050"/>
                </a:solidFill>
                <a:latin typeface="Roboto" panose="02000000000000000000" pitchFamily="2" charset="0"/>
              </a:rPr>
            </a:br>
            <a:endParaRPr lang="en-GB" sz="2000" b="1" dirty="0">
              <a:solidFill>
                <a:srgbClr val="00B050"/>
              </a:solidFill>
              <a:latin typeface="Roboto" panose="02000000000000000000" pitchFamily="2" charset="0"/>
            </a:endParaRPr>
          </a:p>
          <a:p>
            <a:r>
              <a:rPr lang="en-GB" sz="2200" b="1" dirty="0">
                <a:solidFill>
                  <a:srgbClr val="00B050"/>
                </a:solidFill>
              </a:rPr>
              <a:t>Explain the Dutch Reach to all the adults you know.</a:t>
            </a:r>
            <a:br>
              <a:rPr lang="en-GB" sz="2200" b="1" dirty="0">
                <a:solidFill>
                  <a:srgbClr val="00B050"/>
                </a:solidFill>
              </a:rPr>
            </a:br>
            <a:endParaRPr lang="en-GB" sz="2200" b="1" dirty="0">
              <a:solidFill>
                <a:srgbClr val="00B050"/>
              </a:solidFill>
            </a:endParaRPr>
          </a:p>
          <a:p>
            <a:r>
              <a:rPr lang="en-GB" sz="2200" b="1" dirty="0">
                <a:solidFill>
                  <a:srgbClr val="00B050"/>
                </a:solidFill>
              </a:rPr>
              <a:t>Let us know what sort of </a:t>
            </a:r>
            <a:r>
              <a:rPr lang="en-GB" sz="2200" b="1" dirty="0" err="1">
                <a:solidFill>
                  <a:srgbClr val="00B050"/>
                </a:solidFill>
              </a:rPr>
              <a:t>IMPact</a:t>
            </a:r>
            <a:r>
              <a:rPr lang="en-GB" sz="2200" b="1" dirty="0">
                <a:solidFill>
                  <a:srgbClr val="00B050"/>
                </a:solidFill>
              </a:rPr>
              <a:t> you make on safety.</a:t>
            </a:r>
            <a:br>
              <a:rPr lang="en-GB" sz="2200" b="1" dirty="0">
                <a:solidFill>
                  <a:srgbClr val="00B050"/>
                </a:solidFill>
              </a:rPr>
            </a:br>
            <a:endParaRPr lang="en-GB" sz="2200" b="1" dirty="0">
              <a:solidFill>
                <a:srgbClr val="00B050"/>
              </a:solidFill>
            </a:endParaRPr>
          </a:p>
          <a:p>
            <a:r>
              <a:rPr lang="en-GB" sz="2200" b="1" dirty="0">
                <a:solidFill>
                  <a:srgbClr val="00B050"/>
                </a:solidFill>
              </a:rPr>
              <a:t>Send us some photographs of what you do to make yourselves cycle safe.</a:t>
            </a:r>
          </a:p>
          <a:p>
            <a:pPr marL="0" indent="0">
              <a:buNone/>
            </a:pPr>
            <a:r>
              <a:rPr lang="en-GB" sz="2200" b="1" dirty="0">
                <a:solidFill>
                  <a:srgbClr val="00B050"/>
                </a:solidFill>
              </a:rPr>
              <a:t> </a:t>
            </a:r>
          </a:p>
        </p:txBody>
      </p:sp>
    </p:spTree>
    <p:extLst>
      <p:ext uri="{BB962C8B-B14F-4D97-AF65-F5344CB8AC3E}">
        <p14:creationId xmlns:p14="http://schemas.microsoft.com/office/powerpoint/2010/main" val="3726732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526773" y="387158"/>
            <a:ext cx="11018520" cy="755921"/>
          </a:xfrm>
        </p:spPr>
        <p:txBody>
          <a:bodyPr vert="horz" wrap="square" lIns="91440" tIns="45720" rIns="91440" bIns="45720" numCol="1" rtlCol="0" anchor="b" anchorCtr="0" compatLnSpc="1">
            <a:prstTxWarp prst="textNoShape">
              <a:avLst/>
            </a:prstTxWarp>
            <a:normAutofit/>
          </a:bodyPr>
          <a:lstStyle/>
          <a:p>
            <a:r>
              <a:rPr lang="en-US" sz="4000" dirty="0"/>
              <a:t>Quiz</a:t>
            </a:r>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572493" y="1280320"/>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214173" y="5586241"/>
            <a:ext cx="777658" cy="1027328"/>
          </a:xfrm>
          <a:prstGeom prst="rect">
            <a:avLst/>
          </a:prstGeom>
        </p:spPr>
      </p:pic>
      <p:sp>
        <p:nvSpPr>
          <p:cNvPr id="7" name="TextBox 6">
            <a:extLst>
              <a:ext uri="{FF2B5EF4-FFF2-40B4-BE49-F238E27FC236}">
                <a16:creationId xmlns:a16="http://schemas.microsoft.com/office/drawing/2014/main" id="{C5B19DF1-C4CE-B49E-E399-F39EE0E7293A}"/>
              </a:ext>
            </a:extLst>
          </p:cNvPr>
          <p:cNvSpPr txBox="1">
            <a:spLocks noChangeArrowheads="1"/>
          </p:cNvSpPr>
          <p:nvPr/>
        </p:nvSpPr>
        <p:spPr bwMode="auto">
          <a:xfrm>
            <a:off x="1377950" y="2238297"/>
            <a:ext cx="29527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rPr>
            </a:br>
            <a:endPar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8" name="TextBox 7">
            <a:extLst>
              <a:ext uri="{FF2B5EF4-FFF2-40B4-BE49-F238E27FC236}">
                <a16:creationId xmlns:a16="http://schemas.microsoft.com/office/drawing/2014/main" id="{EF9F5771-6189-FDAD-2BA5-7FF72270E9BB}"/>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9204880B-71E0-BF70-0F96-6037B1A385F9}"/>
              </a:ext>
            </a:extLst>
          </p:cNvPr>
          <p:cNvSpPr>
            <a:spLocks noGrp="1"/>
          </p:cNvSpPr>
          <p:nvPr>
            <p:ph idx="1"/>
          </p:nvPr>
        </p:nvSpPr>
        <p:spPr>
          <a:xfrm>
            <a:off x="572493" y="1622598"/>
            <a:ext cx="9494296" cy="4119172"/>
          </a:xfrm>
        </p:spPr>
        <p:txBody>
          <a:bodyPr anchor="t">
            <a:normAutofit/>
          </a:bodyPr>
          <a:lstStyle/>
          <a:p>
            <a:pPr marL="0" indent="0">
              <a:buNone/>
            </a:pPr>
            <a:r>
              <a:rPr lang="en-GB" sz="2200" dirty="0"/>
              <a:t>See if you can answer these short questions.</a:t>
            </a:r>
          </a:p>
          <a:p>
            <a:pPr marL="0" indent="0">
              <a:buNone/>
            </a:pPr>
            <a:r>
              <a:rPr lang="en-GB" sz="2200" dirty="0"/>
              <a:t>1. Name 3 things you can do to make your cycling safer.</a:t>
            </a:r>
          </a:p>
          <a:p>
            <a:pPr marL="0" indent="0">
              <a:buNone/>
            </a:pPr>
            <a:r>
              <a:rPr lang="en-GB" sz="2200" dirty="0">
                <a:solidFill>
                  <a:srgbClr val="0070C0"/>
                </a:solidFill>
              </a:rPr>
              <a:t>    Have a look at slide number 5 &amp; 6.</a:t>
            </a:r>
          </a:p>
          <a:p>
            <a:pPr marL="0" indent="0">
              <a:buNone/>
            </a:pPr>
            <a:r>
              <a:rPr lang="en-GB" sz="2200" dirty="0"/>
              <a:t>2. Name 3 things to make yourself more visible on your bike.</a:t>
            </a:r>
          </a:p>
          <a:p>
            <a:pPr marL="0" indent="0">
              <a:buNone/>
            </a:pPr>
            <a:r>
              <a:rPr lang="en-GB" sz="2200" dirty="0">
                <a:solidFill>
                  <a:srgbClr val="0070C0"/>
                </a:solidFill>
              </a:rPr>
              <a:t>    Have a look at slide number 8.</a:t>
            </a:r>
          </a:p>
          <a:p>
            <a:pPr marL="0" indent="0">
              <a:buNone/>
            </a:pPr>
            <a:r>
              <a:rPr lang="en-GB" sz="2200" dirty="0"/>
              <a:t>3. What is the Dutch Reach?</a:t>
            </a:r>
          </a:p>
          <a:p>
            <a:pPr marL="0" indent="0">
              <a:buNone/>
            </a:pPr>
            <a:r>
              <a:rPr lang="en-GB" sz="2200" dirty="0">
                <a:solidFill>
                  <a:srgbClr val="0070C0"/>
                </a:solidFill>
              </a:rPr>
              <a:t>    Have a look at slide number 12. </a:t>
            </a:r>
          </a:p>
          <a:p>
            <a:pPr marL="0" indent="0">
              <a:buNone/>
            </a:pPr>
            <a:r>
              <a:rPr lang="en-GB" sz="2200" dirty="0"/>
              <a:t>4. In the new highway code hierarchy who is most important on the roads? </a:t>
            </a:r>
          </a:p>
          <a:p>
            <a:pPr marL="0" indent="0">
              <a:buNone/>
            </a:pPr>
            <a:r>
              <a:rPr lang="en-GB" sz="2200" dirty="0"/>
              <a:t>    </a:t>
            </a:r>
            <a:r>
              <a:rPr lang="en-GB" sz="2200" dirty="0">
                <a:solidFill>
                  <a:srgbClr val="0070C0"/>
                </a:solidFill>
              </a:rPr>
              <a:t>Pedestrians.</a:t>
            </a:r>
          </a:p>
        </p:txBody>
      </p:sp>
    </p:spTree>
    <p:extLst>
      <p:ext uri="{BB962C8B-B14F-4D97-AF65-F5344CB8AC3E}">
        <p14:creationId xmlns:p14="http://schemas.microsoft.com/office/powerpoint/2010/main" val="3881111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additive="base">
                                        <p:cTn id="1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 calcmode="lin" valueType="num">
                                      <p:cBhvr additive="base">
                                        <p:cTn id="3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6153" name="Rectangle 6152">
            <a:extLst>
              <a:ext uri="{FF2B5EF4-FFF2-40B4-BE49-F238E27FC236}">
                <a16:creationId xmlns:a16="http://schemas.microsoft.com/office/drawing/2014/main" id="{352BEC0E-22F8-46D0-9632-375DB541B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758952" y="461772"/>
            <a:ext cx="6894576" cy="1783080"/>
          </a:xfrm>
        </p:spPr>
        <p:txBody>
          <a:bodyPr vert="horz" wrap="square" lIns="91440" tIns="45720" rIns="91440" bIns="45720" numCol="1" rtlCol="0" anchor="b" anchorCtr="0" compatLnSpc="1">
            <a:prstTxWarp prst="textNoShape">
              <a:avLst/>
            </a:prstTxWarp>
            <a:normAutofit/>
          </a:bodyPr>
          <a:lstStyle/>
          <a:p>
            <a:r>
              <a:rPr lang="en-US" sz="5400" dirty="0"/>
              <a:t>Thank you</a:t>
            </a:r>
          </a:p>
        </p:txBody>
      </p:sp>
      <p:sp>
        <p:nvSpPr>
          <p:cNvPr id="6155"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640080" y="2706624"/>
            <a:ext cx="6894576" cy="3483864"/>
          </a:xfrm>
          <a:prstGeom prst="rect">
            <a:avLst/>
          </a:prstGeom>
        </p:spPr>
        <p:txBody>
          <a:bodyPr vert="horz" lIns="91440" tIns="45720" rIns="91440" bIns="45720" rtlCol="0">
            <a:norm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6148" name="Picture 4"/>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0792454" y="5466588"/>
            <a:ext cx="837972" cy="1101459"/>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Box 9">
            <a:extLst>
              <a:ext uri="{FF2B5EF4-FFF2-40B4-BE49-F238E27FC236}">
                <a16:creationId xmlns:a16="http://schemas.microsoft.com/office/drawing/2014/main" id="{F9EE7AD8-564D-7B6B-53A1-5F602D88538D}"/>
              </a:ext>
            </a:extLst>
          </p:cNvPr>
          <p:cNvSpPr txBox="1"/>
          <p:nvPr/>
        </p:nvSpPr>
        <p:spPr>
          <a:xfrm>
            <a:off x="5948412" y="3246740"/>
            <a:ext cx="3197993" cy="230832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3600" b="0" i="0" u="none" strike="noStrike" kern="1200" cap="none" spc="0" normalizeH="0" baseline="0" noProof="0" dirty="0">
                <a:ln>
                  <a:noFill/>
                </a:ln>
                <a:solidFill>
                  <a:prstClr val="black"/>
                </a:solidFill>
                <a:effectLst/>
                <a:uLnTx/>
                <a:uFillTx/>
                <a:latin typeface="Calibri" panose="020F0502020204030204"/>
                <a:ea typeface="+mn-ea"/>
                <a:cs typeface="+mn-cs"/>
              </a:rPr>
              <a:t>Don’t forget to let I.M.P.S. know all about your missions! </a:t>
            </a:r>
          </a:p>
        </p:txBody>
      </p:sp>
    </p:spTree>
    <p:extLst>
      <p:ext uri="{BB962C8B-B14F-4D97-AF65-F5344CB8AC3E}">
        <p14:creationId xmlns:p14="http://schemas.microsoft.com/office/powerpoint/2010/main" val="2934334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1B1C931C-71BF-F67B-442D-249B5FAB0E78}"/>
              </a:ext>
            </a:extLst>
          </p:cNvPr>
          <p:cNvPicPr>
            <a:picLocks noGrp="1" noChangeAspect="1"/>
          </p:cNvPicPr>
          <p:nvPr>
            <p:ph idx="1"/>
          </p:nvPr>
        </p:nvPicPr>
        <p:blipFill>
          <a:blip r:embed="rId2"/>
          <a:stretch>
            <a:fillRect/>
          </a:stretch>
        </p:blipFill>
        <p:spPr>
          <a:xfrm>
            <a:off x="3878980" y="1089610"/>
            <a:ext cx="4109987" cy="5397782"/>
          </a:xfrm>
          <a:prstGeom prst="rect">
            <a:avLst/>
          </a:prstGeom>
        </p:spPr>
      </p:pic>
    </p:spTree>
    <p:extLst>
      <p:ext uri="{BB962C8B-B14F-4D97-AF65-F5344CB8AC3E}">
        <p14:creationId xmlns:p14="http://schemas.microsoft.com/office/powerpoint/2010/main" val="10072706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7B831B6F-405A-4B47-B9BB-5CA88F2858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Freeform: Shape 24">
            <a:extLst>
              <a:ext uri="{FF2B5EF4-FFF2-40B4-BE49-F238E27FC236}">
                <a16:creationId xmlns:a16="http://schemas.microsoft.com/office/drawing/2014/main" id="{15109354-9C5D-4F8C-B0E6-D1043C7BF2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9992" y="0"/>
            <a:ext cx="7562008" cy="6858000"/>
          </a:xfrm>
          <a:custGeom>
            <a:avLst/>
            <a:gdLst>
              <a:gd name="connsiteX0" fmla="*/ 7529613 w 7529613"/>
              <a:gd name="connsiteY0" fmla="*/ 0 h 6858000"/>
              <a:gd name="connsiteX1" fmla="*/ 1222331 w 7529613"/>
              <a:gd name="connsiteY1" fmla="*/ 0 h 6858000"/>
              <a:gd name="connsiteX2" fmla="*/ 1126483 w 7529613"/>
              <a:gd name="connsiteY2" fmla="*/ 148742 h 6858000"/>
              <a:gd name="connsiteX3" fmla="*/ 767554 w 7529613"/>
              <a:gd name="connsiteY3" fmla="*/ 819975 h 6858000"/>
              <a:gd name="connsiteX4" fmla="*/ 742103 w 7529613"/>
              <a:gd name="connsiteY4" fmla="*/ 854514 h 6858000"/>
              <a:gd name="connsiteX5" fmla="*/ 785881 w 7529613"/>
              <a:gd name="connsiteY5" fmla="*/ 750263 h 6858000"/>
              <a:gd name="connsiteX6" fmla="*/ 978978 w 7529613"/>
              <a:gd name="connsiteY6" fmla="*/ 331786 h 6858000"/>
              <a:gd name="connsiteX7" fmla="*/ 1155717 w 7529613"/>
              <a:gd name="connsiteY7" fmla="*/ 0 h 6858000"/>
              <a:gd name="connsiteX8" fmla="*/ 1098249 w 7529613"/>
              <a:gd name="connsiteY8" fmla="*/ 0 h 6858000"/>
              <a:gd name="connsiteX9" fmla="*/ 991458 w 7529613"/>
              <a:gd name="connsiteY9" fmla="*/ 196614 h 6858000"/>
              <a:gd name="connsiteX10" fmla="*/ 493941 w 7529613"/>
              <a:gd name="connsiteY10" fmla="*/ 1371196 h 6858000"/>
              <a:gd name="connsiteX11" fmla="*/ 46485 w 7529613"/>
              <a:gd name="connsiteY11" fmla="*/ 3331516 h 6858000"/>
              <a:gd name="connsiteX12" fmla="*/ 12252 w 7529613"/>
              <a:gd name="connsiteY12" fmla="*/ 4357388 h 6858000"/>
              <a:gd name="connsiteX13" fmla="*/ 170821 w 7529613"/>
              <a:gd name="connsiteY13" fmla="*/ 5552906 h 6858000"/>
              <a:gd name="connsiteX14" fmla="*/ 537265 w 7529613"/>
              <a:gd name="connsiteY14" fmla="*/ 6828295 h 6858000"/>
              <a:gd name="connsiteX15" fmla="*/ 549692 w 7529613"/>
              <a:gd name="connsiteY15" fmla="*/ 6858000 h 6858000"/>
              <a:gd name="connsiteX16" fmla="*/ 602234 w 7529613"/>
              <a:gd name="connsiteY16" fmla="*/ 6858000 h 6858000"/>
              <a:gd name="connsiteX17" fmla="*/ 595414 w 7529613"/>
              <a:gd name="connsiteY17" fmla="*/ 6841549 h 6858000"/>
              <a:gd name="connsiteX18" fmla="*/ 364260 w 7529613"/>
              <a:gd name="connsiteY18" fmla="*/ 6142729 h 6858000"/>
              <a:gd name="connsiteX19" fmla="*/ 213071 w 7529613"/>
              <a:gd name="connsiteY19" fmla="*/ 5513923 h 6858000"/>
              <a:gd name="connsiteX20" fmla="*/ 211290 w 7529613"/>
              <a:gd name="connsiteY20" fmla="*/ 5480401 h 6858000"/>
              <a:gd name="connsiteX21" fmla="*/ 311446 w 7529613"/>
              <a:gd name="connsiteY21" fmla="*/ 5830359 h 6858000"/>
              <a:gd name="connsiteX22" fmla="*/ 622963 w 7529613"/>
              <a:gd name="connsiteY22" fmla="*/ 6670527 h 6858000"/>
              <a:gd name="connsiteX23" fmla="*/ 710464 w 7529613"/>
              <a:gd name="connsiteY23" fmla="*/ 6858000 h 6858000"/>
              <a:gd name="connsiteX24" fmla="*/ 7529613 w 7529613"/>
              <a:gd name="connsiteY2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529613" h="6858000">
                <a:moveTo>
                  <a:pt x="7529613" y="0"/>
                </a:moveTo>
                <a:lnTo>
                  <a:pt x="1222331" y="0"/>
                </a:lnTo>
                <a:lnTo>
                  <a:pt x="1126483" y="148742"/>
                </a:lnTo>
                <a:cubicBezTo>
                  <a:pt x="995323" y="365513"/>
                  <a:pt x="876174" y="589569"/>
                  <a:pt x="767554" y="819975"/>
                </a:cubicBezTo>
                <a:cubicBezTo>
                  <a:pt x="762210" y="833492"/>
                  <a:pt x="753441" y="845393"/>
                  <a:pt x="742103" y="854514"/>
                </a:cubicBezTo>
                <a:cubicBezTo>
                  <a:pt x="756737" y="819849"/>
                  <a:pt x="770991" y="784928"/>
                  <a:pt x="785881" y="750263"/>
                </a:cubicBezTo>
                <a:cubicBezTo>
                  <a:pt x="846713" y="608712"/>
                  <a:pt x="910948" y="469145"/>
                  <a:pt x="978978" y="331786"/>
                </a:cubicBezTo>
                <a:lnTo>
                  <a:pt x="1155717" y="0"/>
                </a:lnTo>
                <a:lnTo>
                  <a:pt x="1098249" y="0"/>
                </a:lnTo>
                <a:lnTo>
                  <a:pt x="991458" y="196614"/>
                </a:lnTo>
                <a:cubicBezTo>
                  <a:pt x="797017" y="573253"/>
                  <a:pt x="633548" y="966066"/>
                  <a:pt x="493941" y="1371196"/>
                </a:cubicBezTo>
                <a:cubicBezTo>
                  <a:pt x="276630" y="2007265"/>
                  <a:pt x="126659" y="2664286"/>
                  <a:pt x="46485" y="3331516"/>
                </a:cubicBezTo>
                <a:cubicBezTo>
                  <a:pt x="4488" y="3672965"/>
                  <a:pt x="-14219" y="4013908"/>
                  <a:pt x="12252" y="4357388"/>
                </a:cubicBezTo>
                <a:cubicBezTo>
                  <a:pt x="43558" y="4758899"/>
                  <a:pt x="90773" y="5157998"/>
                  <a:pt x="170821" y="5552906"/>
                </a:cubicBezTo>
                <a:cubicBezTo>
                  <a:pt x="259109" y="5988893"/>
                  <a:pt x="378967" y="6414594"/>
                  <a:pt x="537265" y="6828295"/>
                </a:cubicBezTo>
                <a:lnTo>
                  <a:pt x="549692" y="6858000"/>
                </a:lnTo>
                <a:lnTo>
                  <a:pt x="602234" y="6858000"/>
                </a:lnTo>
                <a:lnTo>
                  <a:pt x="595414" y="6841549"/>
                </a:lnTo>
                <a:cubicBezTo>
                  <a:pt x="507884" y="6614016"/>
                  <a:pt x="431296" y="6380817"/>
                  <a:pt x="364260" y="6142729"/>
                </a:cubicBezTo>
                <a:cubicBezTo>
                  <a:pt x="305974" y="5935370"/>
                  <a:pt x="262958" y="5723695"/>
                  <a:pt x="213071" y="5513923"/>
                </a:cubicBezTo>
                <a:cubicBezTo>
                  <a:pt x="211892" y="5502788"/>
                  <a:pt x="211299" y="5491601"/>
                  <a:pt x="211290" y="5480401"/>
                </a:cubicBezTo>
                <a:cubicBezTo>
                  <a:pt x="247814" y="5607635"/>
                  <a:pt x="276958" y="5719759"/>
                  <a:pt x="311446" y="5830359"/>
                </a:cubicBezTo>
                <a:cubicBezTo>
                  <a:pt x="401357" y="6118381"/>
                  <a:pt x="505060" y="6398531"/>
                  <a:pt x="622963" y="6670527"/>
                </a:cubicBezTo>
                <a:lnTo>
                  <a:pt x="710464" y="6858000"/>
                </a:lnTo>
                <a:lnTo>
                  <a:pt x="7529613" y="6858000"/>
                </a:lnTo>
                <a:close/>
              </a:path>
            </a:pathLst>
          </a:custGeom>
          <a:solidFill>
            <a:schemeClr val="accent2"/>
          </a:solidFill>
          <a:ln w="6857"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38CB78E-FAE2-53EB-B79F-FC3AB7BB3B3F}"/>
              </a:ext>
            </a:extLst>
          </p:cNvPr>
          <p:cNvSpPr>
            <a:spLocks noGrp="1"/>
          </p:cNvSpPr>
          <p:nvPr>
            <p:ph type="title"/>
          </p:nvPr>
        </p:nvSpPr>
        <p:spPr>
          <a:xfrm>
            <a:off x="5759354" y="457202"/>
            <a:ext cx="5337271" cy="1835911"/>
          </a:xfrm>
        </p:spPr>
        <p:txBody>
          <a:bodyPr anchor="b">
            <a:normAutofit/>
          </a:bodyPr>
          <a:lstStyle/>
          <a:p>
            <a:r>
              <a:rPr lang="en-GB" sz="5400" dirty="0">
                <a:solidFill>
                  <a:srgbClr val="FFFFFF"/>
                </a:solidFill>
              </a:rPr>
              <a:t>Welcome to the I.M.P.S. team! </a:t>
            </a:r>
          </a:p>
        </p:txBody>
      </p:sp>
      <p:sp>
        <p:nvSpPr>
          <p:cNvPr id="27" name="sketch line">
            <a:extLst>
              <a:ext uri="{FF2B5EF4-FFF2-40B4-BE49-F238E27FC236}">
                <a16:creationId xmlns:a16="http://schemas.microsoft.com/office/drawing/2014/main" id="{49B530FE-A87D-41A0-A920-ADC6539EA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59353" y="2560829"/>
            <a:ext cx="5029200" cy="18288"/>
          </a:xfrm>
          <a:custGeom>
            <a:avLst/>
            <a:gdLst>
              <a:gd name="connsiteX0" fmla="*/ 0 w 5029200"/>
              <a:gd name="connsiteY0" fmla="*/ 0 h 18288"/>
              <a:gd name="connsiteX1" fmla="*/ 528066 w 5029200"/>
              <a:gd name="connsiteY1" fmla="*/ 0 h 18288"/>
              <a:gd name="connsiteX2" fmla="*/ 1207008 w 5029200"/>
              <a:gd name="connsiteY2" fmla="*/ 0 h 18288"/>
              <a:gd name="connsiteX3" fmla="*/ 1785366 w 5029200"/>
              <a:gd name="connsiteY3" fmla="*/ 0 h 18288"/>
              <a:gd name="connsiteX4" fmla="*/ 2313432 w 5029200"/>
              <a:gd name="connsiteY4" fmla="*/ 0 h 18288"/>
              <a:gd name="connsiteX5" fmla="*/ 2992374 w 5029200"/>
              <a:gd name="connsiteY5" fmla="*/ 0 h 18288"/>
              <a:gd name="connsiteX6" fmla="*/ 3621024 w 5029200"/>
              <a:gd name="connsiteY6" fmla="*/ 0 h 18288"/>
              <a:gd name="connsiteX7" fmla="*/ 4249674 w 5029200"/>
              <a:gd name="connsiteY7" fmla="*/ 0 h 18288"/>
              <a:gd name="connsiteX8" fmla="*/ 5029200 w 5029200"/>
              <a:gd name="connsiteY8" fmla="*/ 0 h 18288"/>
              <a:gd name="connsiteX9" fmla="*/ 5029200 w 5029200"/>
              <a:gd name="connsiteY9" fmla="*/ 18288 h 18288"/>
              <a:gd name="connsiteX10" fmla="*/ 4501134 w 5029200"/>
              <a:gd name="connsiteY10" fmla="*/ 18288 h 18288"/>
              <a:gd name="connsiteX11" fmla="*/ 4023360 w 5029200"/>
              <a:gd name="connsiteY11" fmla="*/ 18288 h 18288"/>
              <a:gd name="connsiteX12" fmla="*/ 3344418 w 5029200"/>
              <a:gd name="connsiteY12" fmla="*/ 18288 h 18288"/>
              <a:gd name="connsiteX13" fmla="*/ 2816352 w 5029200"/>
              <a:gd name="connsiteY13" fmla="*/ 18288 h 18288"/>
              <a:gd name="connsiteX14" fmla="*/ 2137410 w 5029200"/>
              <a:gd name="connsiteY14" fmla="*/ 18288 h 18288"/>
              <a:gd name="connsiteX15" fmla="*/ 1408176 w 5029200"/>
              <a:gd name="connsiteY15" fmla="*/ 18288 h 18288"/>
              <a:gd name="connsiteX16" fmla="*/ 829818 w 5029200"/>
              <a:gd name="connsiteY16" fmla="*/ 18288 h 18288"/>
              <a:gd name="connsiteX17" fmla="*/ 0 w 5029200"/>
              <a:gd name="connsiteY17" fmla="*/ 18288 h 18288"/>
              <a:gd name="connsiteX18" fmla="*/ 0 w 5029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029200" h="18288" fill="none" extrusionOk="0">
                <a:moveTo>
                  <a:pt x="0" y="0"/>
                </a:moveTo>
                <a:cubicBezTo>
                  <a:pt x="142937" y="1696"/>
                  <a:pt x="371859" y="12840"/>
                  <a:pt x="528066" y="0"/>
                </a:cubicBezTo>
                <a:cubicBezTo>
                  <a:pt x="684273" y="-12840"/>
                  <a:pt x="928949" y="-5725"/>
                  <a:pt x="1207008" y="0"/>
                </a:cubicBezTo>
                <a:cubicBezTo>
                  <a:pt x="1485067" y="5725"/>
                  <a:pt x="1562886" y="-21331"/>
                  <a:pt x="1785366" y="0"/>
                </a:cubicBezTo>
                <a:cubicBezTo>
                  <a:pt x="2007846" y="21331"/>
                  <a:pt x="2056226" y="25221"/>
                  <a:pt x="2313432" y="0"/>
                </a:cubicBezTo>
                <a:cubicBezTo>
                  <a:pt x="2570638" y="-25221"/>
                  <a:pt x="2732455" y="16294"/>
                  <a:pt x="2992374" y="0"/>
                </a:cubicBezTo>
                <a:cubicBezTo>
                  <a:pt x="3252293" y="-16294"/>
                  <a:pt x="3319267" y="-29774"/>
                  <a:pt x="3621024" y="0"/>
                </a:cubicBezTo>
                <a:cubicBezTo>
                  <a:pt x="3922781" y="29774"/>
                  <a:pt x="3998107" y="-1004"/>
                  <a:pt x="4249674" y="0"/>
                </a:cubicBezTo>
                <a:cubicBezTo>
                  <a:pt x="4501241" y="1004"/>
                  <a:pt x="4792523" y="-4510"/>
                  <a:pt x="5029200" y="0"/>
                </a:cubicBezTo>
                <a:cubicBezTo>
                  <a:pt x="5029730" y="6954"/>
                  <a:pt x="5029934" y="12839"/>
                  <a:pt x="5029200" y="18288"/>
                </a:cubicBezTo>
                <a:cubicBezTo>
                  <a:pt x="4805432" y="23154"/>
                  <a:pt x="4715801" y="17034"/>
                  <a:pt x="4501134" y="18288"/>
                </a:cubicBezTo>
                <a:cubicBezTo>
                  <a:pt x="4286467" y="19542"/>
                  <a:pt x="4193719" y="41701"/>
                  <a:pt x="4023360" y="18288"/>
                </a:cubicBezTo>
                <a:cubicBezTo>
                  <a:pt x="3853001" y="-5125"/>
                  <a:pt x="3676466" y="16909"/>
                  <a:pt x="3344418" y="18288"/>
                </a:cubicBezTo>
                <a:cubicBezTo>
                  <a:pt x="3012370" y="19667"/>
                  <a:pt x="2945824" y="14410"/>
                  <a:pt x="2816352" y="18288"/>
                </a:cubicBezTo>
                <a:cubicBezTo>
                  <a:pt x="2686880" y="22166"/>
                  <a:pt x="2438351" y="13507"/>
                  <a:pt x="2137410" y="18288"/>
                </a:cubicBezTo>
                <a:cubicBezTo>
                  <a:pt x="1836469" y="23069"/>
                  <a:pt x="1581391" y="46111"/>
                  <a:pt x="1408176" y="18288"/>
                </a:cubicBezTo>
                <a:cubicBezTo>
                  <a:pt x="1234961" y="-9535"/>
                  <a:pt x="1040489" y="-7495"/>
                  <a:pt x="829818" y="18288"/>
                </a:cubicBezTo>
                <a:cubicBezTo>
                  <a:pt x="619147" y="44071"/>
                  <a:pt x="238626" y="37568"/>
                  <a:pt x="0" y="18288"/>
                </a:cubicBezTo>
                <a:cubicBezTo>
                  <a:pt x="-570" y="9279"/>
                  <a:pt x="132" y="5100"/>
                  <a:pt x="0" y="0"/>
                </a:cubicBezTo>
                <a:close/>
              </a:path>
              <a:path w="5029200" h="18288" stroke="0" extrusionOk="0">
                <a:moveTo>
                  <a:pt x="0" y="0"/>
                </a:moveTo>
                <a:cubicBezTo>
                  <a:pt x="165412" y="-21137"/>
                  <a:pt x="322344" y="-21985"/>
                  <a:pt x="578358" y="0"/>
                </a:cubicBezTo>
                <a:cubicBezTo>
                  <a:pt x="834372" y="21985"/>
                  <a:pt x="907099" y="-19195"/>
                  <a:pt x="1056132" y="0"/>
                </a:cubicBezTo>
                <a:cubicBezTo>
                  <a:pt x="1205165" y="19195"/>
                  <a:pt x="1612834" y="-24928"/>
                  <a:pt x="1785366" y="0"/>
                </a:cubicBezTo>
                <a:cubicBezTo>
                  <a:pt x="1957898" y="24928"/>
                  <a:pt x="2149044" y="19108"/>
                  <a:pt x="2363724" y="0"/>
                </a:cubicBezTo>
                <a:cubicBezTo>
                  <a:pt x="2578404" y="-19108"/>
                  <a:pt x="2759981" y="-21788"/>
                  <a:pt x="2942082" y="0"/>
                </a:cubicBezTo>
                <a:cubicBezTo>
                  <a:pt x="3124183" y="21788"/>
                  <a:pt x="3482217" y="8836"/>
                  <a:pt x="3671316" y="0"/>
                </a:cubicBezTo>
                <a:cubicBezTo>
                  <a:pt x="3860415" y="-8836"/>
                  <a:pt x="4058665" y="-25048"/>
                  <a:pt x="4199382" y="0"/>
                </a:cubicBezTo>
                <a:cubicBezTo>
                  <a:pt x="4340099" y="25048"/>
                  <a:pt x="4735096" y="-22088"/>
                  <a:pt x="5029200" y="0"/>
                </a:cubicBezTo>
                <a:cubicBezTo>
                  <a:pt x="5028517" y="5414"/>
                  <a:pt x="5028480" y="12510"/>
                  <a:pt x="5029200" y="18288"/>
                </a:cubicBezTo>
                <a:cubicBezTo>
                  <a:pt x="4891577" y="31493"/>
                  <a:pt x="4684146" y="-2509"/>
                  <a:pt x="4501134" y="18288"/>
                </a:cubicBezTo>
                <a:cubicBezTo>
                  <a:pt x="4318122" y="39085"/>
                  <a:pt x="4030703" y="3672"/>
                  <a:pt x="3872484" y="18288"/>
                </a:cubicBezTo>
                <a:cubicBezTo>
                  <a:pt x="3714265" y="32905"/>
                  <a:pt x="3546134" y="7501"/>
                  <a:pt x="3294126" y="18288"/>
                </a:cubicBezTo>
                <a:cubicBezTo>
                  <a:pt x="3042118" y="29075"/>
                  <a:pt x="2912116" y="11153"/>
                  <a:pt x="2564892" y="18288"/>
                </a:cubicBezTo>
                <a:cubicBezTo>
                  <a:pt x="2217668" y="25423"/>
                  <a:pt x="2095118" y="11659"/>
                  <a:pt x="1835658" y="18288"/>
                </a:cubicBezTo>
                <a:cubicBezTo>
                  <a:pt x="1576198" y="24917"/>
                  <a:pt x="1500897" y="19889"/>
                  <a:pt x="1307592" y="18288"/>
                </a:cubicBezTo>
                <a:cubicBezTo>
                  <a:pt x="1114287" y="16687"/>
                  <a:pt x="961527" y="47453"/>
                  <a:pt x="678942" y="18288"/>
                </a:cubicBezTo>
                <a:cubicBezTo>
                  <a:pt x="396357" y="-10877"/>
                  <a:pt x="271066" y="23005"/>
                  <a:pt x="0" y="18288"/>
                </a:cubicBezTo>
                <a:cubicBezTo>
                  <a:pt x="-306" y="11061"/>
                  <a:pt x="-655" y="7751"/>
                  <a:pt x="0" y="0"/>
                </a:cubicBezTo>
                <a:close/>
              </a:path>
            </a:pathLst>
          </a:custGeom>
          <a:solidFill>
            <a:srgbClr val="FFFFFF"/>
          </a:solidFill>
          <a:ln w="38100"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5393BFAA-CAE5-1704-89F9-54E200E5C43D}"/>
              </a:ext>
            </a:extLst>
          </p:cNvPr>
          <p:cNvSpPr>
            <a:spLocks noGrp="1"/>
          </p:cNvSpPr>
          <p:nvPr>
            <p:ph idx="1"/>
          </p:nvPr>
        </p:nvSpPr>
        <p:spPr>
          <a:xfrm>
            <a:off x="5759355" y="2798065"/>
            <a:ext cx="5461095" cy="3417611"/>
          </a:xfrm>
        </p:spPr>
        <p:txBody>
          <a:bodyPr anchor="t">
            <a:normAutofit/>
          </a:bodyPr>
          <a:lstStyle/>
          <a:p>
            <a:pPr marL="0" indent="0">
              <a:buNone/>
            </a:pPr>
            <a:r>
              <a:rPr lang="en-GB" sz="1700" dirty="0">
                <a:solidFill>
                  <a:srgbClr val="FFFFFF"/>
                </a:solidFill>
              </a:rPr>
              <a:t>Now you are in year 6 you automatically become a member of the I.M.P.S. team!</a:t>
            </a:r>
          </a:p>
          <a:p>
            <a:pPr marL="0" indent="0">
              <a:buNone/>
            </a:pPr>
            <a:r>
              <a:rPr lang="en-GB" sz="1700" dirty="0">
                <a:solidFill>
                  <a:srgbClr val="FFFFFF"/>
                </a:solidFill>
              </a:rPr>
              <a:t>I.M.P.S. is a special programme that teaches you how to be responsible for the risks you take and how to make them safer. It also teaches you what to do in an emergency. </a:t>
            </a:r>
          </a:p>
          <a:p>
            <a:pPr marL="0" indent="0">
              <a:buNone/>
            </a:pPr>
            <a:endParaRPr lang="en-GB" sz="1700" dirty="0">
              <a:solidFill>
                <a:srgbClr val="FFFFFF"/>
              </a:solidFill>
            </a:endParaRPr>
          </a:p>
          <a:p>
            <a:pPr marL="0" indent="0">
              <a:buNone/>
            </a:pPr>
            <a:r>
              <a:rPr lang="en-GB" sz="1700" dirty="0">
                <a:solidFill>
                  <a:srgbClr val="FFFFFF"/>
                </a:solidFill>
              </a:rPr>
              <a:t>Every month we are going to give you an I.M.P.S. mission to complete. We would love it if you let us know what you do at your school and send us some images.</a:t>
            </a:r>
          </a:p>
        </p:txBody>
      </p:sp>
      <p:sp>
        <p:nvSpPr>
          <p:cNvPr id="6" name="TextBox 5">
            <a:extLst>
              <a:ext uri="{FF2B5EF4-FFF2-40B4-BE49-F238E27FC236}">
                <a16:creationId xmlns:a16="http://schemas.microsoft.com/office/drawing/2014/main" id="{79324561-A9C6-CF49-EF2B-A9F48B357AEB}"/>
              </a:ext>
            </a:extLst>
          </p:cNvPr>
          <p:cNvSpPr txBox="1"/>
          <p:nvPr/>
        </p:nvSpPr>
        <p:spPr>
          <a:xfrm>
            <a:off x="486562" y="6176964"/>
            <a:ext cx="1051559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Find out more about I.M.P.S. at </a:t>
            </a: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hlinkClick r:id="rId2"/>
              </a:rPr>
              <a:t>www.impsweb.co.uk</a:t>
            </a: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  Your teacher will do some lessons with you and book a visit from our I.M.P.S. trainers to teach you lots of useful emergency skills. </a:t>
            </a:r>
          </a:p>
        </p:txBody>
      </p:sp>
      <p:pic>
        <p:nvPicPr>
          <p:cNvPr id="10" name="Picture 9" descr="A cartoon of a person&#10;&#10;Description automatically generated with low confidence">
            <a:extLst>
              <a:ext uri="{FF2B5EF4-FFF2-40B4-BE49-F238E27FC236}">
                <a16:creationId xmlns:a16="http://schemas.microsoft.com/office/drawing/2014/main" id="{4F226510-7A7F-6C94-D386-DAF5A0D56A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0139" y="1148348"/>
            <a:ext cx="3925768" cy="4780627"/>
          </a:xfrm>
          <a:prstGeom prst="rect">
            <a:avLst/>
          </a:prstGeom>
        </p:spPr>
      </p:pic>
    </p:spTree>
    <p:extLst>
      <p:ext uri="{BB962C8B-B14F-4D97-AF65-F5344CB8AC3E}">
        <p14:creationId xmlns:p14="http://schemas.microsoft.com/office/powerpoint/2010/main" val="23541156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526773" y="387158"/>
            <a:ext cx="11018520" cy="755921"/>
          </a:xfrm>
        </p:spPr>
        <p:txBody>
          <a:bodyPr vert="horz" wrap="square" lIns="91440" tIns="45720" rIns="91440" bIns="45720" numCol="1" rtlCol="0" anchor="b" anchorCtr="0" compatLnSpc="1">
            <a:prstTxWarp prst="textNoShape">
              <a:avLst/>
            </a:prstTxWarp>
            <a:normAutofit/>
          </a:bodyPr>
          <a:lstStyle/>
          <a:p>
            <a:r>
              <a:rPr lang="en-US" sz="4000" dirty="0"/>
              <a:t>Cycle safety</a:t>
            </a:r>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572493" y="1187768"/>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C5B19DF1-C4CE-B49E-E399-F39EE0E7293A}"/>
              </a:ext>
            </a:extLst>
          </p:cNvPr>
          <p:cNvSpPr txBox="1">
            <a:spLocks noChangeArrowheads="1"/>
          </p:cNvSpPr>
          <p:nvPr/>
        </p:nvSpPr>
        <p:spPr bwMode="auto">
          <a:xfrm>
            <a:off x="1377950" y="2238297"/>
            <a:ext cx="29527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rPr>
            </a:br>
            <a:endPar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8" name="TextBox 7">
            <a:extLst>
              <a:ext uri="{FF2B5EF4-FFF2-40B4-BE49-F238E27FC236}">
                <a16:creationId xmlns:a16="http://schemas.microsoft.com/office/drawing/2014/main" id="{EF9F5771-6189-FDAD-2BA5-7FF72270E9BB}"/>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Content Placeholder 2">
            <a:extLst>
              <a:ext uri="{FF2B5EF4-FFF2-40B4-BE49-F238E27FC236}">
                <a16:creationId xmlns:a16="http://schemas.microsoft.com/office/drawing/2014/main" id="{358925BC-0FD3-A33B-DDEF-53858ED54AAF}"/>
              </a:ext>
            </a:extLst>
          </p:cNvPr>
          <p:cNvSpPr>
            <a:spLocks noGrp="1"/>
          </p:cNvSpPr>
          <p:nvPr>
            <p:ph idx="1"/>
          </p:nvPr>
        </p:nvSpPr>
        <p:spPr>
          <a:xfrm>
            <a:off x="7454321" y="1569273"/>
            <a:ext cx="4210906" cy="1022289"/>
          </a:xfrm>
        </p:spPr>
        <p:txBody>
          <a:bodyPr/>
          <a:lstStyle/>
          <a:p>
            <a:pPr marL="0" indent="0">
              <a:lnSpc>
                <a:spcPct val="150000"/>
              </a:lnSpc>
              <a:buNone/>
            </a:pPr>
            <a:r>
              <a:rPr lang="en-GB" sz="1800" dirty="0"/>
              <a:t>Now the evenings are getting lighter and the weather is improving, you might be thinking about getting your bike out if you are lucky enough to own one.</a:t>
            </a:r>
          </a:p>
          <a:p>
            <a:pPr marL="0" indent="0">
              <a:buFont typeface="Arial" panose="020B0604020202020204" pitchFamily="34" charset="0"/>
              <a:buNone/>
            </a:pPr>
            <a:endParaRPr lang="en-GB" altLang="en-US" sz="1800" dirty="0"/>
          </a:p>
        </p:txBody>
      </p:sp>
      <p:pic>
        <p:nvPicPr>
          <p:cNvPr id="3" name="Picture 2">
            <a:extLst>
              <a:ext uri="{FF2B5EF4-FFF2-40B4-BE49-F238E27FC236}">
                <a16:creationId xmlns:a16="http://schemas.microsoft.com/office/drawing/2014/main" id="{B6029971-7C53-FA43-DEEF-C1301F4459A9}"/>
              </a:ext>
            </a:extLst>
          </p:cNvPr>
          <p:cNvPicPr>
            <a:picLocks noChangeAspect="1"/>
          </p:cNvPicPr>
          <p:nvPr/>
        </p:nvPicPr>
        <p:blipFill>
          <a:blip r:embed="rId2"/>
          <a:stretch>
            <a:fillRect/>
          </a:stretch>
        </p:blipFill>
        <p:spPr>
          <a:xfrm>
            <a:off x="526773" y="1569273"/>
            <a:ext cx="6473785" cy="4254202"/>
          </a:xfrm>
          <a:prstGeom prst="rect">
            <a:avLst/>
          </a:prstGeom>
        </p:spPr>
      </p:pic>
      <p:sp>
        <p:nvSpPr>
          <p:cNvPr id="5" name="TextBox 4">
            <a:extLst>
              <a:ext uri="{FF2B5EF4-FFF2-40B4-BE49-F238E27FC236}">
                <a16:creationId xmlns:a16="http://schemas.microsoft.com/office/drawing/2014/main" id="{FA37DE19-522C-4BEC-82B7-0B84CF1D2C2A}"/>
              </a:ext>
            </a:extLst>
          </p:cNvPr>
          <p:cNvSpPr txBox="1"/>
          <p:nvPr/>
        </p:nvSpPr>
        <p:spPr>
          <a:xfrm>
            <a:off x="7454321" y="3753683"/>
            <a:ext cx="4210906" cy="880369"/>
          </a:xfrm>
          <a:prstGeom prst="rect">
            <a:avLst/>
          </a:prstGeom>
          <a:noFill/>
          <a:ln w="63500">
            <a:solidFill>
              <a:srgbClr val="00B050"/>
            </a:solidFill>
          </a:ln>
        </p:spPr>
        <p:txBody>
          <a:bodyPr wrap="square" rtlCol="0">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nSpc>
                <a:spcPct val="150000"/>
              </a:lnSpc>
            </a:pPr>
            <a:r>
              <a:rPr lang="en-GB" dirty="0"/>
              <a:t>Here at I.M.P.S. we want you stay as safe as necessary and not as safe as possible.  </a:t>
            </a:r>
          </a:p>
        </p:txBody>
      </p:sp>
      <p:sp>
        <p:nvSpPr>
          <p:cNvPr id="9" name="TextBox 7">
            <a:extLst>
              <a:ext uri="{FF2B5EF4-FFF2-40B4-BE49-F238E27FC236}">
                <a16:creationId xmlns:a16="http://schemas.microsoft.com/office/drawing/2014/main" id="{6D1ECC9D-B84C-47D5-92D1-49BB3052B779}"/>
              </a:ext>
            </a:extLst>
          </p:cNvPr>
          <p:cNvSpPr txBox="1"/>
          <p:nvPr/>
        </p:nvSpPr>
        <p:spPr>
          <a:xfrm>
            <a:off x="7446105" y="5125236"/>
            <a:ext cx="4099188" cy="400110"/>
          </a:xfrm>
          <a:prstGeom prst="rect">
            <a:avLst/>
          </a:prstGeom>
          <a:noFill/>
        </p:spPr>
        <p:txBody>
          <a:bodyPr wrap="square" rtlCol="0">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r>
              <a:rPr lang="en-GB" sz="2000" b="1" dirty="0">
                <a:solidFill>
                  <a:srgbClr val="00B050"/>
                </a:solidFill>
              </a:rPr>
              <a:t>Does that make sense?</a:t>
            </a:r>
          </a:p>
        </p:txBody>
      </p:sp>
      <p:sp>
        <p:nvSpPr>
          <p:cNvPr id="10" name="TextBox 9">
            <a:extLst>
              <a:ext uri="{FF2B5EF4-FFF2-40B4-BE49-F238E27FC236}">
                <a16:creationId xmlns:a16="http://schemas.microsoft.com/office/drawing/2014/main" id="{321F490C-6BDA-609C-B43B-E14A9D09B1B5}"/>
              </a:ext>
            </a:extLst>
          </p:cNvPr>
          <p:cNvSpPr txBox="1"/>
          <p:nvPr/>
        </p:nvSpPr>
        <p:spPr>
          <a:xfrm>
            <a:off x="1377950" y="5895356"/>
            <a:ext cx="9026424" cy="646331"/>
          </a:xfrm>
          <a:prstGeom prst="rect">
            <a:avLst/>
          </a:prstGeom>
          <a:noFill/>
        </p:spPr>
        <p:txBody>
          <a:bodyPr wrap="square" rtlCol="0">
            <a:spAutoFit/>
          </a:bodyPr>
          <a:lstStyle/>
          <a:p>
            <a:r>
              <a:rPr lang="en-GB" dirty="0"/>
              <a:t>What we mean is that we still want you to take risks which are part of learning about life and having fun, but we want you to take safer risks and reduce potential injuries.</a:t>
            </a:r>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3"/>
          <a:stretch>
            <a:fillRect/>
          </a:stretch>
        </p:blipFill>
        <p:spPr>
          <a:xfrm>
            <a:off x="214173" y="5586241"/>
            <a:ext cx="777658" cy="1027328"/>
          </a:xfrm>
          <a:prstGeom prst="rect">
            <a:avLst/>
          </a:prstGeom>
        </p:spPr>
      </p:pic>
    </p:spTree>
    <p:extLst>
      <p:ext uri="{BB962C8B-B14F-4D97-AF65-F5344CB8AC3E}">
        <p14:creationId xmlns:p14="http://schemas.microsoft.com/office/powerpoint/2010/main" val="158950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5" grpId="0"/>
      <p:bldP spid="9"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526773" y="387158"/>
            <a:ext cx="11018520" cy="755921"/>
          </a:xfrm>
        </p:spPr>
        <p:txBody>
          <a:bodyPr vert="horz" wrap="square" lIns="91440" tIns="45720" rIns="91440" bIns="45720" numCol="1" rtlCol="0" anchor="b" anchorCtr="0" compatLnSpc="1">
            <a:prstTxWarp prst="textNoShape">
              <a:avLst/>
            </a:prstTxWarp>
            <a:normAutofit/>
          </a:bodyPr>
          <a:lstStyle/>
          <a:p>
            <a:r>
              <a:rPr lang="en-US" sz="4000" dirty="0"/>
              <a:t>Getting on your bike</a:t>
            </a:r>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572493" y="12243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4"/>
          <a:stretch>
            <a:fillRect/>
          </a:stretch>
        </p:blipFill>
        <p:spPr>
          <a:xfrm>
            <a:off x="214173" y="5586241"/>
            <a:ext cx="777658" cy="1027328"/>
          </a:xfrm>
          <a:prstGeom prst="rect">
            <a:avLst/>
          </a:prstGeom>
        </p:spPr>
      </p:pic>
      <p:sp>
        <p:nvSpPr>
          <p:cNvPr id="7" name="TextBox 6">
            <a:extLst>
              <a:ext uri="{FF2B5EF4-FFF2-40B4-BE49-F238E27FC236}">
                <a16:creationId xmlns:a16="http://schemas.microsoft.com/office/drawing/2014/main" id="{C5B19DF1-C4CE-B49E-E399-F39EE0E7293A}"/>
              </a:ext>
            </a:extLst>
          </p:cNvPr>
          <p:cNvSpPr txBox="1">
            <a:spLocks noChangeArrowheads="1"/>
          </p:cNvSpPr>
          <p:nvPr/>
        </p:nvSpPr>
        <p:spPr bwMode="auto">
          <a:xfrm>
            <a:off x="1377950" y="2238297"/>
            <a:ext cx="29527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rPr>
            </a:br>
            <a:endPar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8" name="TextBox 7">
            <a:extLst>
              <a:ext uri="{FF2B5EF4-FFF2-40B4-BE49-F238E27FC236}">
                <a16:creationId xmlns:a16="http://schemas.microsoft.com/office/drawing/2014/main" id="{EF9F5771-6189-FDAD-2BA5-7FF72270E9BB}"/>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5" name="Media1 cycle safety">
            <a:hlinkClick r:id="" action="ppaction://media"/>
            <a:extLst>
              <a:ext uri="{FF2B5EF4-FFF2-40B4-BE49-F238E27FC236}">
                <a16:creationId xmlns:a16="http://schemas.microsoft.com/office/drawing/2014/main" id="{A1779A16-45ED-1F1B-ABDC-66D2ABFCEE31}"/>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603002" y="1477588"/>
            <a:ext cx="6045814" cy="3401155"/>
          </a:xfrm>
        </p:spPr>
      </p:pic>
      <p:sp>
        <p:nvSpPr>
          <p:cNvPr id="9" name="TextBox 8">
            <a:extLst>
              <a:ext uri="{FF2B5EF4-FFF2-40B4-BE49-F238E27FC236}">
                <a16:creationId xmlns:a16="http://schemas.microsoft.com/office/drawing/2014/main" id="{DB3252AC-B1FA-CAC4-B47A-273B7F540A8E}"/>
              </a:ext>
            </a:extLst>
          </p:cNvPr>
          <p:cNvSpPr txBox="1"/>
          <p:nvPr/>
        </p:nvSpPr>
        <p:spPr>
          <a:xfrm>
            <a:off x="7253762" y="1900372"/>
            <a:ext cx="4335236" cy="923330"/>
          </a:xfrm>
          <a:prstGeom prst="rect">
            <a:avLst/>
          </a:prstGeom>
          <a:noFill/>
        </p:spPr>
        <p:txBody>
          <a:bodyPr wrap="square" rtlCol="0">
            <a:spAutoFit/>
          </a:bodyPr>
          <a:lstStyle/>
          <a:p>
            <a:r>
              <a:rPr lang="en-GB" dirty="0"/>
              <a:t>First of all, have a group chat and decide what you could do to make your cycle rides safer.</a:t>
            </a:r>
          </a:p>
        </p:txBody>
      </p:sp>
      <p:sp>
        <p:nvSpPr>
          <p:cNvPr id="10" name="TextBox 9">
            <a:extLst>
              <a:ext uri="{FF2B5EF4-FFF2-40B4-BE49-F238E27FC236}">
                <a16:creationId xmlns:a16="http://schemas.microsoft.com/office/drawing/2014/main" id="{3A12D098-C765-C261-DB63-416E38AD4F50}"/>
              </a:ext>
            </a:extLst>
          </p:cNvPr>
          <p:cNvSpPr txBox="1"/>
          <p:nvPr/>
        </p:nvSpPr>
        <p:spPr>
          <a:xfrm>
            <a:off x="7253762" y="3429000"/>
            <a:ext cx="4335236" cy="1200329"/>
          </a:xfrm>
          <a:prstGeom prst="rect">
            <a:avLst/>
          </a:prstGeom>
          <a:noFill/>
        </p:spPr>
        <p:txBody>
          <a:bodyPr wrap="square" rtlCol="0">
            <a:spAutoFit/>
          </a:bodyPr>
          <a:lstStyle/>
          <a:p>
            <a:r>
              <a:rPr lang="en-GB" dirty="0"/>
              <a:t>If you don’t ride a bike we still want you to give your ideas. </a:t>
            </a:r>
          </a:p>
          <a:p>
            <a:endParaRPr lang="en-GB" dirty="0"/>
          </a:p>
          <a:p>
            <a:r>
              <a:rPr lang="en-GB" b="1" dirty="0">
                <a:solidFill>
                  <a:srgbClr val="00B050"/>
                </a:solidFill>
              </a:rPr>
              <a:t>You are one of the I.M.P.S. team after all!</a:t>
            </a:r>
          </a:p>
        </p:txBody>
      </p:sp>
      <p:sp>
        <p:nvSpPr>
          <p:cNvPr id="12" name="TextBox 11">
            <a:extLst>
              <a:ext uri="{FF2B5EF4-FFF2-40B4-BE49-F238E27FC236}">
                <a16:creationId xmlns:a16="http://schemas.microsoft.com/office/drawing/2014/main" id="{19A6D6D7-AFD4-3489-FFB3-8D7036D7D168}"/>
              </a:ext>
            </a:extLst>
          </p:cNvPr>
          <p:cNvSpPr txBox="1"/>
          <p:nvPr/>
        </p:nvSpPr>
        <p:spPr>
          <a:xfrm>
            <a:off x="1163781" y="5781170"/>
            <a:ext cx="9522691" cy="369332"/>
          </a:xfrm>
          <a:prstGeom prst="rect">
            <a:avLst/>
          </a:prstGeom>
          <a:noFill/>
        </p:spPr>
        <p:txBody>
          <a:bodyPr wrap="square" rtlCol="0">
            <a:spAutoFit/>
          </a:bodyPr>
          <a:lstStyle/>
          <a:p>
            <a:r>
              <a:rPr lang="en-GB" dirty="0"/>
              <a:t>Write your ideas down and share them with the others in your group.</a:t>
            </a:r>
          </a:p>
        </p:txBody>
      </p:sp>
    </p:spTree>
    <p:extLst>
      <p:ext uri="{BB962C8B-B14F-4D97-AF65-F5344CB8AC3E}">
        <p14:creationId xmlns:p14="http://schemas.microsoft.com/office/powerpoint/2010/main" val="714918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162"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9" repeatCount="indefinite" fill="hold" display="0">
                  <p:stCondLst>
                    <p:cond delay="indefinite"/>
                  </p:stCondLst>
                </p:cTn>
                <p:tgtEl>
                  <p:spTgt spid="5"/>
                </p:tgtEl>
              </p:cMediaNode>
            </p:video>
          </p:childTnLst>
        </p:cTn>
      </p:par>
    </p:tnLst>
    <p:bldLst>
      <p:bldP spid="9" grpId="0"/>
      <p:bldP spid="10" grpId="0"/>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C232B152-3720-4D3B-97ED-45CE5483F16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11BAB570-FF10-4E96-8A3F-FA9804702B89}"/>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ltGray">
          <a:xfrm>
            <a:off x="0" y="0"/>
            <a:ext cx="4693698" cy="6858000"/>
          </a:xfrm>
          <a:custGeom>
            <a:avLst/>
            <a:gdLst>
              <a:gd name="connsiteX0" fmla="*/ 0 w 4693698"/>
              <a:gd name="connsiteY0" fmla="*/ 0 h 6858000"/>
              <a:gd name="connsiteX1" fmla="*/ 420914 w 4693698"/>
              <a:gd name="connsiteY1" fmla="*/ 0 h 6858000"/>
              <a:gd name="connsiteX2" fmla="*/ 1582057 w 4693698"/>
              <a:gd name="connsiteY2" fmla="*/ 0 h 6858000"/>
              <a:gd name="connsiteX3" fmla="*/ 4503903 w 4693698"/>
              <a:gd name="connsiteY3" fmla="*/ 0 h 6858000"/>
              <a:gd name="connsiteX4" fmla="*/ 4508943 w 4693698"/>
              <a:gd name="connsiteY4" fmla="*/ 66675 h 6858000"/>
              <a:gd name="connsiteX5" fmla="*/ 4517340 w 4693698"/>
              <a:gd name="connsiteY5" fmla="*/ 122237 h 6858000"/>
              <a:gd name="connsiteX6" fmla="*/ 4527418 w 4693698"/>
              <a:gd name="connsiteY6" fmla="*/ 174625 h 6858000"/>
              <a:gd name="connsiteX7" fmla="*/ 4544214 w 4693698"/>
              <a:gd name="connsiteY7" fmla="*/ 217487 h 6858000"/>
              <a:gd name="connsiteX8" fmla="*/ 4561010 w 4693698"/>
              <a:gd name="connsiteY8" fmla="*/ 260350 h 6858000"/>
              <a:gd name="connsiteX9" fmla="*/ 4581165 w 4693698"/>
              <a:gd name="connsiteY9" fmla="*/ 296862 h 6858000"/>
              <a:gd name="connsiteX10" fmla="*/ 4601320 w 4693698"/>
              <a:gd name="connsiteY10" fmla="*/ 334962 h 6858000"/>
              <a:gd name="connsiteX11" fmla="*/ 4619796 w 4693698"/>
              <a:gd name="connsiteY11" fmla="*/ 369887 h 6858000"/>
              <a:gd name="connsiteX12" fmla="*/ 4638271 w 4693698"/>
              <a:gd name="connsiteY12" fmla="*/ 409575 h 6858000"/>
              <a:gd name="connsiteX13" fmla="*/ 4655067 w 4693698"/>
              <a:gd name="connsiteY13" fmla="*/ 450850 h 6858000"/>
              <a:gd name="connsiteX14" fmla="*/ 4670184 w 4693698"/>
              <a:gd name="connsiteY14" fmla="*/ 496887 h 6858000"/>
              <a:gd name="connsiteX15" fmla="*/ 4681941 w 4693698"/>
              <a:gd name="connsiteY15" fmla="*/ 546100 h 6858000"/>
              <a:gd name="connsiteX16" fmla="*/ 4690339 w 4693698"/>
              <a:gd name="connsiteY16" fmla="*/ 606425 h 6858000"/>
              <a:gd name="connsiteX17" fmla="*/ 4693698 w 4693698"/>
              <a:gd name="connsiteY17" fmla="*/ 673100 h 6858000"/>
              <a:gd name="connsiteX18" fmla="*/ 4690339 w 4693698"/>
              <a:gd name="connsiteY18" fmla="*/ 744537 h 6858000"/>
              <a:gd name="connsiteX19" fmla="*/ 4681941 w 4693698"/>
              <a:gd name="connsiteY19" fmla="*/ 801687 h 6858000"/>
              <a:gd name="connsiteX20" fmla="*/ 4670184 w 4693698"/>
              <a:gd name="connsiteY20" fmla="*/ 854075 h 6858000"/>
              <a:gd name="connsiteX21" fmla="*/ 4655067 w 4693698"/>
              <a:gd name="connsiteY21" fmla="*/ 901700 h 6858000"/>
              <a:gd name="connsiteX22" fmla="*/ 4638271 w 4693698"/>
              <a:gd name="connsiteY22" fmla="*/ 942975 h 6858000"/>
              <a:gd name="connsiteX23" fmla="*/ 4618116 w 4693698"/>
              <a:gd name="connsiteY23" fmla="*/ 981075 h 6858000"/>
              <a:gd name="connsiteX24" fmla="*/ 4597961 w 4693698"/>
              <a:gd name="connsiteY24" fmla="*/ 1017587 h 6858000"/>
              <a:gd name="connsiteX25" fmla="*/ 4577806 w 4693698"/>
              <a:gd name="connsiteY25" fmla="*/ 1055687 h 6858000"/>
              <a:gd name="connsiteX26" fmla="*/ 4559330 w 4693698"/>
              <a:gd name="connsiteY26" fmla="*/ 1095375 h 6858000"/>
              <a:gd name="connsiteX27" fmla="*/ 4540854 w 4693698"/>
              <a:gd name="connsiteY27" fmla="*/ 1136650 h 6858000"/>
              <a:gd name="connsiteX28" fmla="*/ 4525739 w 4693698"/>
              <a:gd name="connsiteY28" fmla="*/ 1182687 h 6858000"/>
              <a:gd name="connsiteX29" fmla="*/ 4515661 w 4693698"/>
              <a:gd name="connsiteY29" fmla="*/ 1235075 h 6858000"/>
              <a:gd name="connsiteX30" fmla="*/ 4505583 w 4693698"/>
              <a:gd name="connsiteY30" fmla="*/ 1295400 h 6858000"/>
              <a:gd name="connsiteX31" fmla="*/ 4503903 w 4693698"/>
              <a:gd name="connsiteY31" fmla="*/ 1363662 h 6858000"/>
              <a:gd name="connsiteX32" fmla="*/ 4505583 w 4693698"/>
              <a:gd name="connsiteY32" fmla="*/ 1431925 h 6858000"/>
              <a:gd name="connsiteX33" fmla="*/ 4515661 w 4693698"/>
              <a:gd name="connsiteY33" fmla="*/ 1492250 h 6858000"/>
              <a:gd name="connsiteX34" fmla="*/ 4525739 w 4693698"/>
              <a:gd name="connsiteY34" fmla="*/ 1544637 h 6858000"/>
              <a:gd name="connsiteX35" fmla="*/ 4540854 w 4693698"/>
              <a:gd name="connsiteY35" fmla="*/ 1589087 h 6858000"/>
              <a:gd name="connsiteX36" fmla="*/ 4559330 w 4693698"/>
              <a:gd name="connsiteY36" fmla="*/ 1631950 h 6858000"/>
              <a:gd name="connsiteX37" fmla="*/ 4577806 w 4693698"/>
              <a:gd name="connsiteY37" fmla="*/ 1671637 h 6858000"/>
              <a:gd name="connsiteX38" fmla="*/ 4597961 w 4693698"/>
              <a:gd name="connsiteY38" fmla="*/ 1708150 h 6858000"/>
              <a:gd name="connsiteX39" fmla="*/ 4618116 w 4693698"/>
              <a:gd name="connsiteY39" fmla="*/ 1743075 h 6858000"/>
              <a:gd name="connsiteX40" fmla="*/ 4638271 w 4693698"/>
              <a:gd name="connsiteY40" fmla="*/ 1782762 h 6858000"/>
              <a:gd name="connsiteX41" fmla="*/ 4655067 w 4693698"/>
              <a:gd name="connsiteY41" fmla="*/ 1824037 h 6858000"/>
              <a:gd name="connsiteX42" fmla="*/ 4670184 w 4693698"/>
              <a:gd name="connsiteY42" fmla="*/ 1870075 h 6858000"/>
              <a:gd name="connsiteX43" fmla="*/ 4681941 w 4693698"/>
              <a:gd name="connsiteY43" fmla="*/ 1922462 h 6858000"/>
              <a:gd name="connsiteX44" fmla="*/ 4690339 w 4693698"/>
              <a:gd name="connsiteY44" fmla="*/ 1982787 h 6858000"/>
              <a:gd name="connsiteX45" fmla="*/ 4693698 w 4693698"/>
              <a:gd name="connsiteY45" fmla="*/ 2051050 h 6858000"/>
              <a:gd name="connsiteX46" fmla="*/ 4690339 w 4693698"/>
              <a:gd name="connsiteY46" fmla="*/ 2119312 h 6858000"/>
              <a:gd name="connsiteX47" fmla="*/ 4681941 w 4693698"/>
              <a:gd name="connsiteY47" fmla="*/ 2179637 h 6858000"/>
              <a:gd name="connsiteX48" fmla="*/ 4670184 w 4693698"/>
              <a:gd name="connsiteY48" fmla="*/ 2232025 h 6858000"/>
              <a:gd name="connsiteX49" fmla="*/ 4655067 w 4693698"/>
              <a:gd name="connsiteY49" fmla="*/ 2278062 h 6858000"/>
              <a:gd name="connsiteX50" fmla="*/ 4638271 w 4693698"/>
              <a:gd name="connsiteY50" fmla="*/ 2319337 h 6858000"/>
              <a:gd name="connsiteX51" fmla="*/ 4618116 w 4693698"/>
              <a:gd name="connsiteY51" fmla="*/ 2359025 h 6858000"/>
              <a:gd name="connsiteX52" fmla="*/ 4597961 w 4693698"/>
              <a:gd name="connsiteY52" fmla="*/ 2395537 h 6858000"/>
              <a:gd name="connsiteX53" fmla="*/ 4577806 w 4693698"/>
              <a:gd name="connsiteY53" fmla="*/ 2433637 h 6858000"/>
              <a:gd name="connsiteX54" fmla="*/ 4559330 w 4693698"/>
              <a:gd name="connsiteY54" fmla="*/ 2471737 h 6858000"/>
              <a:gd name="connsiteX55" fmla="*/ 4540854 w 4693698"/>
              <a:gd name="connsiteY55" fmla="*/ 2513012 h 6858000"/>
              <a:gd name="connsiteX56" fmla="*/ 4525739 w 4693698"/>
              <a:gd name="connsiteY56" fmla="*/ 2560637 h 6858000"/>
              <a:gd name="connsiteX57" fmla="*/ 4515661 w 4693698"/>
              <a:gd name="connsiteY57" fmla="*/ 2613025 h 6858000"/>
              <a:gd name="connsiteX58" fmla="*/ 4505583 w 4693698"/>
              <a:gd name="connsiteY58" fmla="*/ 2671762 h 6858000"/>
              <a:gd name="connsiteX59" fmla="*/ 4503903 w 4693698"/>
              <a:gd name="connsiteY59" fmla="*/ 2741612 h 6858000"/>
              <a:gd name="connsiteX60" fmla="*/ 4505583 w 4693698"/>
              <a:gd name="connsiteY60" fmla="*/ 2809875 h 6858000"/>
              <a:gd name="connsiteX61" fmla="*/ 4515661 w 4693698"/>
              <a:gd name="connsiteY61" fmla="*/ 2868612 h 6858000"/>
              <a:gd name="connsiteX62" fmla="*/ 4525739 w 4693698"/>
              <a:gd name="connsiteY62" fmla="*/ 2922587 h 6858000"/>
              <a:gd name="connsiteX63" fmla="*/ 4540854 w 4693698"/>
              <a:gd name="connsiteY63" fmla="*/ 2967037 h 6858000"/>
              <a:gd name="connsiteX64" fmla="*/ 4559330 w 4693698"/>
              <a:gd name="connsiteY64" fmla="*/ 3009900 h 6858000"/>
              <a:gd name="connsiteX65" fmla="*/ 4577806 w 4693698"/>
              <a:gd name="connsiteY65" fmla="*/ 3046412 h 6858000"/>
              <a:gd name="connsiteX66" fmla="*/ 4597961 w 4693698"/>
              <a:gd name="connsiteY66" fmla="*/ 3084512 h 6858000"/>
              <a:gd name="connsiteX67" fmla="*/ 4618116 w 4693698"/>
              <a:gd name="connsiteY67" fmla="*/ 3121025 h 6858000"/>
              <a:gd name="connsiteX68" fmla="*/ 4638271 w 4693698"/>
              <a:gd name="connsiteY68" fmla="*/ 3160712 h 6858000"/>
              <a:gd name="connsiteX69" fmla="*/ 4655067 w 4693698"/>
              <a:gd name="connsiteY69" fmla="*/ 3201987 h 6858000"/>
              <a:gd name="connsiteX70" fmla="*/ 4670184 w 4693698"/>
              <a:gd name="connsiteY70" fmla="*/ 3248025 h 6858000"/>
              <a:gd name="connsiteX71" fmla="*/ 4681941 w 4693698"/>
              <a:gd name="connsiteY71" fmla="*/ 3300412 h 6858000"/>
              <a:gd name="connsiteX72" fmla="*/ 4690339 w 4693698"/>
              <a:gd name="connsiteY72" fmla="*/ 3360737 h 6858000"/>
              <a:gd name="connsiteX73" fmla="*/ 4693698 w 4693698"/>
              <a:gd name="connsiteY73" fmla="*/ 3427412 h 6858000"/>
              <a:gd name="connsiteX74" fmla="*/ 4690339 w 4693698"/>
              <a:gd name="connsiteY74" fmla="*/ 3497262 h 6858000"/>
              <a:gd name="connsiteX75" fmla="*/ 4681941 w 4693698"/>
              <a:gd name="connsiteY75" fmla="*/ 3557587 h 6858000"/>
              <a:gd name="connsiteX76" fmla="*/ 4670184 w 4693698"/>
              <a:gd name="connsiteY76" fmla="*/ 3609975 h 6858000"/>
              <a:gd name="connsiteX77" fmla="*/ 4655067 w 4693698"/>
              <a:gd name="connsiteY77" fmla="*/ 3656012 h 6858000"/>
              <a:gd name="connsiteX78" fmla="*/ 4638271 w 4693698"/>
              <a:gd name="connsiteY78" fmla="*/ 3697287 h 6858000"/>
              <a:gd name="connsiteX79" fmla="*/ 4618116 w 4693698"/>
              <a:gd name="connsiteY79" fmla="*/ 3736975 h 6858000"/>
              <a:gd name="connsiteX80" fmla="*/ 4577806 w 4693698"/>
              <a:gd name="connsiteY80" fmla="*/ 3811587 h 6858000"/>
              <a:gd name="connsiteX81" fmla="*/ 4559330 w 4693698"/>
              <a:gd name="connsiteY81" fmla="*/ 3848100 h 6858000"/>
              <a:gd name="connsiteX82" fmla="*/ 4540854 w 4693698"/>
              <a:gd name="connsiteY82" fmla="*/ 3890962 h 6858000"/>
              <a:gd name="connsiteX83" fmla="*/ 4525739 w 4693698"/>
              <a:gd name="connsiteY83" fmla="*/ 3935412 h 6858000"/>
              <a:gd name="connsiteX84" fmla="*/ 4515661 w 4693698"/>
              <a:gd name="connsiteY84" fmla="*/ 3987800 h 6858000"/>
              <a:gd name="connsiteX85" fmla="*/ 4505583 w 4693698"/>
              <a:gd name="connsiteY85" fmla="*/ 4048125 h 6858000"/>
              <a:gd name="connsiteX86" fmla="*/ 4503903 w 4693698"/>
              <a:gd name="connsiteY86" fmla="*/ 4116387 h 6858000"/>
              <a:gd name="connsiteX87" fmla="*/ 4505583 w 4693698"/>
              <a:gd name="connsiteY87" fmla="*/ 4186237 h 6858000"/>
              <a:gd name="connsiteX88" fmla="*/ 4515661 w 4693698"/>
              <a:gd name="connsiteY88" fmla="*/ 4244975 h 6858000"/>
              <a:gd name="connsiteX89" fmla="*/ 4525739 w 4693698"/>
              <a:gd name="connsiteY89" fmla="*/ 4297362 h 6858000"/>
              <a:gd name="connsiteX90" fmla="*/ 4540854 w 4693698"/>
              <a:gd name="connsiteY90" fmla="*/ 4343400 h 6858000"/>
              <a:gd name="connsiteX91" fmla="*/ 4559330 w 4693698"/>
              <a:gd name="connsiteY91" fmla="*/ 4386262 h 6858000"/>
              <a:gd name="connsiteX92" fmla="*/ 4577806 w 4693698"/>
              <a:gd name="connsiteY92" fmla="*/ 4424362 h 6858000"/>
              <a:gd name="connsiteX93" fmla="*/ 4618116 w 4693698"/>
              <a:gd name="connsiteY93" fmla="*/ 4498975 h 6858000"/>
              <a:gd name="connsiteX94" fmla="*/ 4638271 w 4693698"/>
              <a:gd name="connsiteY94" fmla="*/ 4537075 h 6858000"/>
              <a:gd name="connsiteX95" fmla="*/ 4655067 w 4693698"/>
              <a:gd name="connsiteY95" fmla="*/ 4579937 h 6858000"/>
              <a:gd name="connsiteX96" fmla="*/ 4670184 w 4693698"/>
              <a:gd name="connsiteY96" fmla="*/ 4625975 h 6858000"/>
              <a:gd name="connsiteX97" fmla="*/ 4681941 w 4693698"/>
              <a:gd name="connsiteY97" fmla="*/ 4678362 h 6858000"/>
              <a:gd name="connsiteX98" fmla="*/ 4690339 w 4693698"/>
              <a:gd name="connsiteY98" fmla="*/ 4738687 h 6858000"/>
              <a:gd name="connsiteX99" fmla="*/ 4693698 w 4693698"/>
              <a:gd name="connsiteY99" fmla="*/ 4806950 h 6858000"/>
              <a:gd name="connsiteX100" fmla="*/ 4690339 w 4693698"/>
              <a:gd name="connsiteY100" fmla="*/ 4875212 h 6858000"/>
              <a:gd name="connsiteX101" fmla="*/ 4681941 w 4693698"/>
              <a:gd name="connsiteY101" fmla="*/ 4935537 h 6858000"/>
              <a:gd name="connsiteX102" fmla="*/ 4670184 w 4693698"/>
              <a:gd name="connsiteY102" fmla="*/ 4987925 h 6858000"/>
              <a:gd name="connsiteX103" fmla="*/ 4655067 w 4693698"/>
              <a:gd name="connsiteY103" fmla="*/ 5033962 h 6858000"/>
              <a:gd name="connsiteX104" fmla="*/ 4638271 w 4693698"/>
              <a:gd name="connsiteY104" fmla="*/ 5075237 h 6858000"/>
              <a:gd name="connsiteX105" fmla="*/ 4618116 w 4693698"/>
              <a:gd name="connsiteY105" fmla="*/ 5114925 h 6858000"/>
              <a:gd name="connsiteX106" fmla="*/ 4597961 w 4693698"/>
              <a:gd name="connsiteY106" fmla="*/ 5149850 h 6858000"/>
              <a:gd name="connsiteX107" fmla="*/ 4577806 w 4693698"/>
              <a:gd name="connsiteY107" fmla="*/ 5186362 h 6858000"/>
              <a:gd name="connsiteX108" fmla="*/ 4559330 w 4693698"/>
              <a:gd name="connsiteY108" fmla="*/ 5226050 h 6858000"/>
              <a:gd name="connsiteX109" fmla="*/ 4540854 w 4693698"/>
              <a:gd name="connsiteY109" fmla="*/ 5268912 h 6858000"/>
              <a:gd name="connsiteX110" fmla="*/ 4525739 w 4693698"/>
              <a:gd name="connsiteY110" fmla="*/ 5313362 h 6858000"/>
              <a:gd name="connsiteX111" fmla="*/ 4515661 w 4693698"/>
              <a:gd name="connsiteY111" fmla="*/ 5365750 h 6858000"/>
              <a:gd name="connsiteX112" fmla="*/ 4505583 w 4693698"/>
              <a:gd name="connsiteY112" fmla="*/ 5426075 h 6858000"/>
              <a:gd name="connsiteX113" fmla="*/ 4503903 w 4693698"/>
              <a:gd name="connsiteY113" fmla="*/ 5494337 h 6858000"/>
              <a:gd name="connsiteX114" fmla="*/ 4505583 w 4693698"/>
              <a:gd name="connsiteY114" fmla="*/ 5562600 h 6858000"/>
              <a:gd name="connsiteX115" fmla="*/ 4515661 w 4693698"/>
              <a:gd name="connsiteY115" fmla="*/ 5622925 h 6858000"/>
              <a:gd name="connsiteX116" fmla="*/ 4525739 w 4693698"/>
              <a:gd name="connsiteY116" fmla="*/ 5675312 h 6858000"/>
              <a:gd name="connsiteX117" fmla="*/ 4540854 w 4693698"/>
              <a:gd name="connsiteY117" fmla="*/ 5721350 h 6858000"/>
              <a:gd name="connsiteX118" fmla="*/ 4559330 w 4693698"/>
              <a:gd name="connsiteY118" fmla="*/ 5762625 h 6858000"/>
              <a:gd name="connsiteX119" fmla="*/ 4577806 w 4693698"/>
              <a:gd name="connsiteY119" fmla="*/ 5802312 h 6858000"/>
              <a:gd name="connsiteX120" fmla="*/ 4597961 w 4693698"/>
              <a:gd name="connsiteY120" fmla="*/ 5840412 h 6858000"/>
              <a:gd name="connsiteX121" fmla="*/ 4618116 w 4693698"/>
              <a:gd name="connsiteY121" fmla="*/ 5876925 h 6858000"/>
              <a:gd name="connsiteX122" fmla="*/ 4638271 w 4693698"/>
              <a:gd name="connsiteY122" fmla="*/ 5915025 h 6858000"/>
              <a:gd name="connsiteX123" fmla="*/ 4655067 w 4693698"/>
              <a:gd name="connsiteY123" fmla="*/ 5956300 h 6858000"/>
              <a:gd name="connsiteX124" fmla="*/ 4670184 w 4693698"/>
              <a:gd name="connsiteY124" fmla="*/ 6003925 h 6858000"/>
              <a:gd name="connsiteX125" fmla="*/ 4681941 w 4693698"/>
              <a:gd name="connsiteY125" fmla="*/ 6056312 h 6858000"/>
              <a:gd name="connsiteX126" fmla="*/ 4690339 w 4693698"/>
              <a:gd name="connsiteY126" fmla="*/ 6113462 h 6858000"/>
              <a:gd name="connsiteX127" fmla="*/ 4693698 w 4693698"/>
              <a:gd name="connsiteY127" fmla="*/ 6183312 h 6858000"/>
              <a:gd name="connsiteX128" fmla="*/ 4690339 w 4693698"/>
              <a:gd name="connsiteY128" fmla="*/ 6251575 h 6858000"/>
              <a:gd name="connsiteX129" fmla="*/ 4681941 w 4693698"/>
              <a:gd name="connsiteY129" fmla="*/ 6311900 h 6858000"/>
              <a:gd name="connsiteX130" fmla="*/ 4670184 w 4693698"/>
              <a:gd name="connsiteY130" fmla="*/ 6361112 h 6858000"/>
              <a:gd name="connsiteX131" fmla="*/ 4655067 w 4693698"/>
              <a:gd name="connsiteY131" fmla="*/ 6407150 h 6858000"/>
              <a:gd name="connsiteX132" fmla="*/ 4638271 w 4693698"/>
              <a:gd name="connsiteY132" fmla="*/ 6448425 h 6858000"/>
              <a:gd name="connsiteX133" fmla="*/ 4619796 w 4693698"/>
              <a:gd name="connsiteY133" fmla="*/ 6488112 h 6858000"/>
              <a:gd name="connsiteX134" fmla="*/ 4601320 w 4693698"/>
              <a:gd name="connsiteY134" fmla="*/ 6523037 h 6858000"/>
              <a:gd name="connsiteX135" fmla="*/ 4581165 w 4693698"/>
              <a:gd name="connsiteY135" fmla="*/ 6561137 h 6858000"/>
              <a:gd name="connsiteX136" fmla="*/ 4561010 w 4693698"/>
              <a:gd name="connsiteY136" fmla="*/ 6597650 h 6858000"/>
              <a:gd name="connsiteX137" fmla="*/ 4544214 w 4693698"/>
              <a:gd name="connsiteY137" fmla="*/ 6640512 h 6858000"/>
              <a:gd name="connsiteX138" fmla="*/ 4527418 w 4693698"/>
              <a:gd name="connsiteY138" fmla="*/ 6683375 h 6858000"/>
              <a:gd name="connsiteX139" fmla="*/ 4517340 w 4693698"/>
              <a:gd name="connsiteY139" fmla="*/ 6735762 h 6858000"/>
              <a:gd name="connsiteX140" fmla="*/ 4508943 w 4693698"/>
              <a:gd name="connsiteY140" fmla="*/ 6791325 h 6858000"/>
              <a:gd name="connsiteX141" fmla="*/ 4503903 w 4693698"/>
              <a:gd name="connsiteY141" fmla="*/ 6858000 h 6858000"/>
              <a:gd name="connsiteX142" fmla="*/ 1582057 w 4693698"/>
              <a:gd name="connsiteY142" fmla="*/ 6858000 h 6858000"/>
              <a:gd name="connsiteX143" fmla="*/ 420914 w 4693698"/>
              <a:gd name="connsiteY143" fmla="*/ 6858000 h 6858000"/>
              <a:gd name="connsiteX144" fmla="*/ 0 w 4693698"/>
              <a:gd name="connsiteY14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4693698" h="6858000">
                <a:moveTo>
                  <a:pt x="0" y="0"/>
                </a:moveTo>
                <a:lnTo>
                  <a:pt x="420914" y="0"/>
                </a:lnTo>
                <a:lnTo>
                  <a:pt x="1582057" y="0"/>
                </a:lnTo>
                <a:lnTo>
                  <a:pt x="4503903" y="0"/>
                </a:lnTo>
                <a:lnTo>
                  <a:pt x="4508943" y="66675"/>
                </a:lnTo>
                <a:lnTo>
                  <a:pt x="4517340" y="122237"/>
                </a:lnTo>
                <a:lnTo>
                  <a:pt x="4527418" y="174625"/>
                </a:lnTo>
                <a:lnTo>
                  <a:pt x="4544214" y="217487"/>
                </a:lnTo>
                <a:lnTo>
                  <a:pt x="4561010" y="260350"/>
                </a:lnTo>
                <a:lnTo>
                  <a:pt x="4581165" y="296862"/>
                </a:lnTo>
                <a:lnTo>
                  <a:pt x="4601320" y="334962"/>
                </a:lnTo>
                <a:lnTo>
                  <a:pt x="4619796" y="369887"/>
                </a:lnTo>
                <a:lnTo>
                  <a:pt x="4638271" y="409575"/>
                </a:lnTo>
                <a:lnTo>
                  <a:pt x="4655067" y="450850"/>
                </a:lnTo>
                <a:lnTo>
                  <a:pt x="4670184" y="496887"/>
                </a:lnTo>
                <a:lnTo>
                  <a:pt x="4681941" y="546100"/>
                </a:lnTo>
                <a:lnTo>
                  <a:pt x="4690339" y="606425"/>
                </a:lnTo>
                <a:lnTo>
                  <a:pt x="4693698" y="673100"/>
                </a:lnTo>
                <a:lnTo>
                  <a:pt x="4690339" y="744537"/>
                </a:lnTo>
                <a:lnTo>
                  <a:pt x="4681941" y="801687"/>
                </a:lnTo>
                <a:lnTo>
                  <a:pt x="4670184" y="854075"/>
                </a:lnTo>
                <a:lnTo>
                  <a:pt x="4655067" y="901700"/>
                </a:lnTo>
                <a:lnTo>
                  <a:pt x="4638271" y="942975"/>
                </a:lnTo>
                <a:lnTo>
                  <a:pt x="4618116" y="981075"/>
                </a:lnTo>
                <a:lnTo>
                  <a:pt x="4597961" y="1017587"/>
                </a:lnTo>
                <a:lnTo>
                  <a:pt x="4577806" y="1055687"/>
                </a:lnTo>
                <a:lnTo>
                  <a:pt x="4559330" y="1095375"/>
                </a:lnTo>
                <a:lnTo>
                  <a:pt x="4540854" y="1136650"/>
                </a:lnTo>
                <a:lnTo>
                  <a:pt x="4525739" y="1182687"/>
                </a:lnTo>
                <a:lnTo>
                  <a:pt x="4515661" y="1235075"/>
                </a:lnTo>
                <a:lnTo>
                  <a:pt x="4505583" y="1295400"/>
                </a:lnTo>
                <a:lnTo>
                  <a:pt x="4503903" y="1363662"/>
                </a:lnTo>
                <a:lnTo>
                  <a:pt x="4505583" y="1431925"/>
                </a:lnTo>
                <a:lnTo>
                  <a:pt x="4515661" y="1492250"/>
                </a:lnTo>
                <a:lnTo>
                  <a:pt x="4525739" y="1544637"/>
                </a:lnTo>
                <a:lnTo>
                  <a:pt x="4540854" y="1589087"/>
                </a:lnTo>
                <a:lnTo>
                  <a:pt x="4559330" y="1631950"/>
                </a:lnTo>
                <a:lnTo>
                  <a:pt x="4577806" y="1671637"/>
                </a:lnTo>
                <a:lnTo>
                  <a:pt x="4597961" y="1708150"/>
                </a:lnTo>
                <a:lnTo>
                  <a:pt x="4618116" y="1743075"/>
                </a:lnTo>
                <a:lnTo>
                  <a:pt x="4638271" y="1782762"/>
                </a:lnTo>
                <a:lnTo>
                  <a:pt x="4655067" y="1824037"/>
                </a:lnTo>
                <a:lnTo>
                  <a:pt x="4670184" y="1870075"/>
                </a:lnTo>
                <a:lnTo>
                  <a:pt x="4681941" y="1922462"/>
                </a:lnTo>
                <a:lnTo>
                  <a:pt x="4690339" y="1982787"/>
                </a:lnTo>
                <a:lnTo>
                  <a:pt x="4693698" y="2051050"/>
                </a:lnTo>
                <a:lnTo>
                  <a:pt x="4690339" y="2119312"/>
                </a:lnTo>
                <a:lnTo>
                  <a:pt x="4681941" y="2179637"/>
                </a:lnTo>
                <a:lnTo>
                  <a:pt x="4670184" y="2232025"/>
                </a:lnTo>
                <a:lnTo>
                  <a:pt x="4655067" y="2278062"/>
                </a:lnTo>
                <a:lnTo>
                  <a:pt x="4638271" y="2319337"/>
                </a:lnTo>
                <a:lnTo>
                  <a:pt x="4618116" y="2359025"/>
                </a:lnTo>
                <a:lnTo>
                  <a:pt x="4597961" y="2395537"/>
                </a:lnTo>
                <a:lnTo>
                  <a:pt x="4577806" y="2433637"/>
                </a:lnTo>
                <a:lnTo>
                  <a:pt x="4559330" y="2471737"/>
                </a:lnTo>
                <a:lnTo>
                  <a:pt x="4540854" y="2513012"/>
                </a:lnTo>
                <a:lnTo>
                  <a:pt x="4525739" y="2560637"/>
                </a:lnTo>
                <a:lnTo>
                  <a:pt x="4515661" y="2613025"/>
                </a:lnTo>
                <a:lnTo>
                  <a:pt x="4505583" y="2671762"/>
                </a:lnTo>
                <a:lnTo>
                  <a:pt x="4503903" y="2741612"/>
                </a:lnTo>
                <a:lnTo>
                  <a:pt x="4505583" y="2809875"/>
                </a:lnTo>
                <a:lnTo>
                  <a:pt x="4515661" y="2868612"/>
                </a:lnTo>
                <a:lnTo>
                  <a:pt x="4525739" y="2922587"/>
                </a:lnTo>
                <a:lnTo>
                  <a:pt x="4540854" y="2967037"/>
                </a:lnTo>
                <a:lnTo>
                  <a:pt x="4559330" y="3009900"/>
                </a:lnTo>
                <a:lnTo>
                  <a:pt x="4577806" y="3046412"/>
                </a:lnTo>
                <a:lnTo>
                  <a:pt x="4597961" y="3084512"/>
                </a:lnTo>
                <a:lnTo>
                  <a:pt x="4618116" y="3121025"/>
                </a:lnTo>
                <a:lnTo>
                  <a:pt x="4638271" y="3160712"/>
                </a:lnTo>
                <a:lnTo>
                  <a:pt x="4655067" y="3201987"/>
                </a:lnTo>
                <a:lnTo>
                  <a:pt x="4670184" y="3248025"/>
                </a:lnTo>
                <a:lnTo>
                  <a:pt x="4681941" y="3300412"/>
                </a:lnTo>
                <a:lnTo>
                  <a:pt x="4690339" y="3360737"/>
                </a:lnTo>
                <a:lnTo>
                  <a:pt x="4693698" y="3427412"/>
                </a:lnTo>
                <a:lnTo>
                  <a:pt x="4690339" y="3497262"/>
                </a:lnTo>
                <a:lnTo>
                  <a:pt x="4681941" y="3557587"/>
                </a:lnTo>
                <a:lnTo>
                  <a:pt x="4670184" y="3609975"/>
                </a:lnTo>
                <a:lnTo>
                  <a:pt x="4655067" y="3656012"/>
                </a:lnTo>
                <a:lnTo>
                  <a:pt x="4638271" y="3697287"/>
                </a:lnTo>
                <a:lnTo>
                  <a:pt x="4618116" y="3736975"/>
                </a:lnTo>
                <a:lnTo>
                  <a:pt x="4577806" y="3811587"/>
                </a:lnTo>
                <a:lnTo>
                  <a:pt x="4559330" y="3848100"/>
                </a:lnTo>
                <a:lnTo>
                  <a:pt x="4540854" y="3890962"/>
                </a:lnTo>
                <a:lnTo>
                  <a:pt x="4525739" y="3935412"/>
                </a:lnTo>
                <a:lnTo>
                  <a:pt x="4515661" y="3987800"/>
                </a:lnTo>
                <a:lnTo>
                  <a:pt x="4505583" y="4048125"/>
                </a:lnTo>
                <a:lnTo>
                  <a:pt x="4503903" y="4116387"/>
                </a:lnTo>
                <a:lnTo>
                  <a:pt x="4505583" y="4186237"/>
                </a:lnTo>
                <a:lnTo>
                  <a:pt x="4515661" y="4244975"/>
                </a:lnTo>
                <a:lnTo>
                  <a:pt x="4525739" y="4297362"/>
                </a:lnTo>
                <a:lnTo>
                  <a:pt x="4540854" y="4343400"/>
                </a:lnTo>
                <a:lnTo>
                  <a:pt x="4559330" y="4386262"/>
                </a:lnTo>
                <a:lnTo>
                  <a:pt x="4577806" y="4424362"/>
                </a:lnTo>
                <a:lnTo>
                  <a:pt x="4618116" y="4498975"/>
                </a:lnTo>
                <a:lnTo>
                  <a:pt x="4638271" y="4537075"/>
                </a:lnTo>
                <a:lnTo>
                  <a:pt x="4655067" y="4579937"/>
                </a:lnTo>
                <a:lnTo>
                  <a:pt x="4670184" y="4625975"/>
                </a:lnTo>
                <a:lnTo>
                  <a:pt x="4681941" y="4678362"/>
                </a:lnTo>
                <a:lnTo>
                  <a:pt x="4690339" y="4738687"/>
                </a:lnTo>
                <a:lnTo>
                  <a:pt x="4693698" y="4806950"/>
                </a:lnTo>
                <a:lnTo>
                  <a:pt x="4690339" y="4875212"/>
                </a:lnTo>
                <a:lnTo>
                  <a:pt x="4681941" y="4935537"/>
                </a:lnTo>
                <a:lnTo>
                  <a:pt x="4670184" y="4987925"/>
                </a:lnTo>
                <a:lnTo>
                  <a:pt x="4655067" y="5033962"/>
                </a:lnTo>
                <a:lnTo>
                  <a:pt x="4638271" y="5075237"/>
                </a:lnTo>
                <a:lnTo>
                  <a:pt x="4618116" y="5114925"/>
                </a:lnTo>
                <a:lnTo>
                  <a:pt x="4597961" y="5149850"/>
                </a:lnTo>
                <a:lnTo>
                  <a:pt x="4577806" y="5186362"/>
                </a:lnTo>
                <a:lnTo>
                  <a:pt x="4559330" y="5226050"/>
                </a:lnTo>
                <a:lnTo>
                  <a:pt x="4540854" y="5268912"/>
                </a:lnTo>
                <a:lnTo>
                  <a:pt x="4525739" y="5313362"/>
                </a:lnTo>
                <a:lnTo>
                  <a:pt x="4515661" y="5365750"/>
                </a:lnTo>
                <a:lnTo>
                  <a:pt x="4505583" y="5426075"/>
                </a:lnTo>
                <a:lnTo>
                  <a:pt x="4503903" y="5494337"/>
                </a:lnTo>
                <a:lnTo>
                  <a:pt x="4505583" y="5562600"/>
                </a:lnTo>
                <a:lnTo>
                  <a:pt x="4515661" y="5622925"/>
                </a:lnTo>
                <a:lnTo>
                  <a:pt x="4525739" y="5675312"/>
                </a:lnTo>
                <a:lnTo>
                  <a:pt x="4540854" y="5721350"/>
                </a:lnTo>
                <a:lnTo>
                  <a:pt x="4559330" y="5762625"/>
                </a:lnTo>
                <a:lnTo>
                  <a:pt x="4577806" y="5802312"/>
                </a:lnTo>
                <a:lnTo>
                  <a:pt x="4597961" y="5840412"/>
                </a:lnTo>
                <a:lnTo>
                  <a:pt x="4618116" y="5876925"/>
                </a:lnTo>
                <a:lnTo>
                  <a:pt x="4638271" y="5915025"/>
                </a:lnTo>
                <a:lnTo>
                  <a:pt x="4655067" y="5956300"/>
                </a:lnTo>
                <a:lnTo>
                  <a:pt x="4670184" y="6003925"/>
                </a:lnTo>
                <a:lnTo>
                  <a:pt x="4681941" y="6056312"/>
                </a:lnTo>
                <a:lnTo>
                  <a:pt x="4690339" y="6113462"/>
                </a:lnTo>
                <a:lnTo>
                  <a:pt x="4693698" y="6183312"/>
                </a:lnTo>
                <a:lnTo>
                  <a:pt x="4690339" y="6251575"/>
                </a:lnTo>
                <a:lnTo>
                  <a:pt x="4681941" y="6311900"/>
                </a:lnTo>
                <a:lnTo>
                  <a:pt x="4670184" y="6361112"/>
                </a:lnTo>
                <a:lnTo>
                  <a:pt x="4655067" y="6407150"/>
                </a:lnTo>
                <a:lnTo>
                  <a:pt x="4638271" y="6448425"/>
                </a:lnTo>
                <a:lnTo>
                  <a:pt x="4619796" y="6488112"/>
                </a:lnTo>
                <a:lnTo>
                  <a:pt x="4601320" y="6523037"/>
                </a:lnTo>
                <a:lnTo>
                  <a:pt x="4581165" y="6561137"/>
                </a:lnTo>
                <a:lnTo>
                  <a:pt x="4561010" y="6597650"/>
                </a:lnTo>
                <a:lnTo>
                  <a:pt x="4544214" y="6640512"/>
                </a:lnTo>
                <a:lnTo>
                  <a:pt x="4527418" y="6683375"/>
                </a:lnTo>
                <a:lnTo>
                  <a:pt x="4517340" y="6735762"/>
                </a:lnTo>
                <a:lnTo>
                  <a:pt x="4508943" y="6791325"/>
                </a:lnTo>
                <a:lnTo>
                  <a:pt x="4503903" y="6858000"/>
                </a:lnTo>
                <a:lnTo>
                  <a:pt x="1582057" y="6858000"/>
                </a:lnTo>
                <a:lnTo>
                  <a:pt x="420914" y="6858000"/>
                </a:lnTo>
                <a:lnTo>
                  <a:pt x="0" y="6858000"/>
                </a:lnTo>
                <a:close/>
              </a:path>
            </a:pathLst>
          </a:custGeom>
          <a:solidFill>
            <a:schemeClr val="accent2"/>
          </a:solidFill>
          <a:ln w="0">
            <a:solidFill>
              <a:schemeClr val="accent2"/>
            </a:solidFill>
            <a:prstDash val="solid"/>
            <a:round/>
            <a:headEnd/>
            <a:tailEnd/>
          </a:ln>
        </p:spPr>
        <p:txBody>
          <a:bodyPr wrap="square">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 name="Freeform: Shape 25">
            <a:extLst>
              <a:ext uri="{FF2B5EF4-FFF2-40B4-BE49-F238E27FC236}">
                <a16:creationId xmlns:a16="http://schemas.microsoft.com/office/drawing/2014/main" id="{4B9FAFB2-BEB5-4848-8018-BCAD99E2E1AA}"/>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flipH="1">
            <a:off x="0" y="0"/>
            <a:ext cx="4838076" cy="6858000"/>
          </a:xfrm>
          <a:custGeom>
            <a:avLst/>
            <a:gdLst>
              <a:gd name="connsiteX0" fmla="*/ 4838076 w 4838076"/>
              <a:gd name="connsiteY0" fmla="*/ 0 h 6858000"/>
              <a:gd name="connsiteX1" fmla="*/ 4417162 w 4838076"/>
              <a:gd name="connsiteY1" fmla="*/ 0 h 6858000"/>
              <a:gd name="connsiteX2" fmla="*/ 3459219 w 4838076"/>
              <a:gd name="connsiteY2" fmla="*/ 0 h 6858000"/>
              <a:gd name="connsiteX3" fmla="*/ 334174 w 4838076"/>
              <a:gd name="connsiteY3" fmla="*/ 0 h 6858000"/>
              <a:gd name="connsiteX4" fmla="*/ 334173 w 4838076"/>
              <a:gd name="connsiteY4" fmla="*/ 0 h 6858000"/>
              <a:gd name="connsiteX5" fmla="*/ 189795 w 4838076"/>
              <a:gd name="connsiteY5" fmla="*/ 0 h 6858000"/>
              <a:gd name="connsiteX6" fmla="*/ 184756 w 4838076"/>
              <a:gd name="connsiteY6" fmla="*/ 66675 h 6858000"/>
              <a:gd name="connsiteX7" fmla="*/ 176358 w 4838076"/>
              <a:gd name="connsiteY7" fmla="*/ 122237 h 6858000"/>
              <a:gd name="connsiteX8" fmla="*/ 166281 w 4838076"/>
              <a:gd name="connsiteY8" fmla="*/ 174625 h 6858000"/>
              <a:gd name="connsiteX9" fmla="*/ 149485 w 4838076"/>
              <a:gd name="connsiteY9" fmla="*/ 217487 h 6858000"/>
              <a:gd name="connsiteX10" fmla="*/ 132689 w 4838076"/>
              <a:gd name="connsiteY10" fmla="*/ 260350 h 6858000"/>
              <a:gd name="connsiteX11" fmla="*/ 112534 w 4838076"/>
              <a:gd name="connsiteY11" fmla="*/ 296862 h 6858000"/>
              <a:gd name="connsiteX12" fmla="*/ 92379 w 4838076"/>
              <a:gd name="connsiteY12" fmla="*/ 334962 h 6858000"/>
              <a:gd name="connsiteX13" fmla="*/ 73903 w 4838076"/>
              <a:gd name="connsiteY13" fmla="*/ 369887 h 6858000"/>
              <a:gd name="connsiteX14" fmla="*/ 55427 w 4838076"/>
              <a:gd name="connsiteY14" fmla="*/ 409575 h 6858000"/>
              <a:gd name="connsiteX15" fmla="*/ 38632 w 4838076"/>
              <a:gd name="connsiteY15" fmla="*/ 450850 h 6858000"/>
              <a:gd name="connsiteX16" fmla="*/ 23515 w 4838076"/>
              <a:gd name="connsiteY16" fmla="*/ 496887 h 6858000"/>
              <a:gd name="connsiteX17" fmla="*/ 11758 w 4838076"/>
              <a:gd name="connsiteY17" fmla="*/ 546100 h 6858000"/>
              <a:gd name="connsiteX18" fmla="*/ 3359 w 4838076"/>
              <a:gd name="connsiteY18" fmla="*/ 606425 h 6858000"/>
              <a:gd name="connsiteX19" fmla="*/ 0 w 4838076"/>
              <a:gd name="connsiteY19" fmla="*/ 673100 h 6858000"/>
              <a:gd name="connsiteX20" fmla="*/ 3359 w 4838076"/>
              <a:gd name="connsiteY20" fmla="*/ 744537 h 6858000"/>
              <a:gd name="connsiteX21" fmla="*/ 11758 w 4838076"/>
              <a:gd name="connsiteY21" fmla="*/ 801687 h 6858000"/>
              <a:gd name="connsiteX22" fmla="*/ 23515 w 4838076"/>
              <a:gd name="connsiteY22" fmla="*/ 854075 h 6858000"/>
              <a:gd name="connsiteX23" fmla="*/ 38632 w 4838076"/>
              <a:gd name="connsiteY23" fmla="*/ 901700 h 6858000"/>
              <a:gd name="connsiteX24" fmla="*/ 55427 w 4838076"/>
              <a:gd name="connsiteY24" fmla="*/ 942975 h 6858000"/>
              <a:gd name="connsiteX25" fmla="*/ 75583 w 4838076"/>
              <a:gd name="connsiteY25" fmla="*/ 981075 h 6858000"/>
              <a:gd name="connsiteX26" fmla="*/ 95738 w 4838076"/>
              <a:gd name="connsiteY26" fmla="*/ 1017587 h 6858000"/>
              <a:gd name="connsiteX27" fmla="*/ 115893 w 4838076"/>
              <a:gd name="connsiteY27" fmla="*/ 1055687 h 6858000"/>
              <a:gd name="connsiteX28" fmla="*/ 134368 w 4838076"/>
              <a:gd name="connsiteY28" fmla="*/ 1095375 h 6858000"/>
              <a:gd name="connsiteX29" fmla="*/ 152844 w 4838076"/>
              <a:gd name="connsiteY29" fmla="*/ 1136650 h 6858000"/>
              <a:gd name="connsiteX30" fmla="*/ 167960 w 4838076"/>
              <a:gd name="connsiteY30" fmla="*/ 1182687 h 6858000"/>
              <a:gd name="connsiteX31" fmla="*/ 178038 w 4838076"/>
              <a:gd name="connsiteY31" fmla="*/ 1235075 h 6858000"/>
              <a:gd name="connsiteX32" fmla="*/ 188115 w 4838076"/>
              <a:gd name="connsiteY32" fmla="*/ 1295400 h 6858000"/>
              <a:gd name="connsiteX33" fmla="*/ 189795 w 4838076"/>
              <a:gd name="connsiteY33" fmla="*/ 1363662 h 6858000"/>
              <a:gd name="connsiteX34" fmla="*/ 188115 w 4838076"/>
              <a:gd name="connsiteY34" fmla="*/ 1431925 h 6858000"/>
              <a:gd name="connsiteX35" fmla="*/ 178038 w 4838076"/>
              <a:gd name="connsiteY35" fmla="*/ 1492250 h 6858000"/>
              <a:gd name="connsiteX36" fmla="*/ 167960 w 4838076"/>
              <a:gd name="connsiteY36" fmla="*/ 1544637 h 6858000"/>
              <a:gd name="connsiteX37" fmla="*/ 152844 w 4838076"/>
              <a:gd name="connsiteY37" fmla="*/ 1589087 h 6858000"/>
              <a:gd name="connsiteX38" fmla="*/ 134368 w 4838076"/>
              <a:gd name="connsiteY38" fmla="*/ 1631950 h 6858000"/>
              <a:gd name="connsiteX39" fmla="*/ 115893 w 4838076"/>
              <a:gd name="connsiteY39" fmla="*/ 1671637 h 6858000"/>
              <a:gd name="connsiteX40" fmla="*/ 95738 w 4838076"/>
              <a:gd name="connsiteY40" fmla="*/ 1708150 h 6858000"/>
              <a:gd name="connsiteX41" fmla="*/ 75583 w 4838076"/>
              <a:gd name="connsiteY41" fmla="*/ 1743075 h 6858000"/>
              <a:gd name="connsiteX42" fmla="*/ 55427 w 4838076"/>
              <a:gd name="connsiteY42" fmla="*/ 1782762 h 6858000"/>
              <a:gd name="connsiteX43" fmla="*/ 38632 w 4838076"/>
              <a:gd name="connsiteY43" fmla="*/ 1824037 h 6858000"/>
              <a:gd name="connsiteX44" fmla="*/ 23515 w 4838076"/>
              <a:gd name="connsiteY44" fmla="*/ 1870075 h 6858000"/>
              <a:gd name="connsiteX45" fmla="*/ 11758 w 4838076"/>
              <a:gd name="connsiteY45" fmla="*/ 1922462 h 6858000"/>
              <a:gd name="connsiteX46" fmla="*/ 3359 w 4838076"/>
              <a:gd name="connsiteY46" fmla="*/ 1982787 h 6858000"/>
              <a:gd name="connsiteX47" fmla="*/ 0 w 4838076"/>
              <a:gd name="connsiteY47" fmla="*/ 2051050 h 6858000"/>
              <a:gd name="connsiteX48" fmla="*/ 3359 w 4838076"/>
              <a:gd name="connsiteY48" fmla="*/ 2119312 h 6858000"/>
              <a:gd name="connsiteX49" fmla="*/ 11758 w 4838076"/>
              <a:gd name="connsiteY49" fmla="*/ 2179637 h 6858000"/>
              <a:gd name="connsiteX50" fmla="*/ 23515 w 4838076"/>
              <a:gd name="connsiteY50" fmla="*/ 2232025 h 6858000"/>
              <a:gd name="connsiteX51" fmla="*/ 38632 w 4838076"/>
              <a:gd name="connsiteY51" fmla="*/ 2278062 h 6858000"/>
              <a:gd name="connsiteX52" fmla="*/ 55427 w 4838076"/>
              <a:gd name="connsiteY52" fmla="*/ 2319337 h 6858000"/>
              <a:gd name="connsiteX53" fmla="*/ 75583 w 4838076"/>
              <a:gd name="connsiteY53" fmla="*/ 2359025 h 6858000"/>
              <a:gd name="connsiteX54" fmla="*/ 95738 w 4838076"/>
              <a:gd name="connsiteY54" fmla="*/ 2395537 h 6858000"/>
              <a:gd name="connsiteX55" fmla="*/ 115893 w 4838076"/>
              <a:gd name="connsiteY55" fmla="*/ 2433637 h 6858000"/>
              <a:gd name="connsiteX56" fmla="*/ 134368 w 4838076"/>
              <a:gd name="connsiteY56" fmla="*/ 2471737 h 6858000"/>
              <a:gd name="connsiteX57" fmla="*/ 152844 w 4838076"/>
              <a:gd name="connsiteY57" fmla="*/ 2513012 h 6858000"/>
              <a:gd name="connsiteX58" fmla="*/ 167960 w 4838076"/>
              <a:gd name="connsiteY58" fmla="*/ 2560637 h 6858000"/>
              <a:gd name="connsiteX59" fmla="*/ 178038 w 4838076"/>
              <a:gd name="connsiteY59" fmla="*/ 2613025 h 6858000"/>
              <a:gd name="connsiteX60" fmla="*/ 188115 w 4838076"/>
              <a:gd name="connsiteY60" fmla="*/ 2671762 h 6858000"/>
              <a:gd name="connsiteX61" fmla="*/ 189795 w 4838076"/>
              <a:gd name="connsiteY61" fmla="*/ 2741612 h 6858000"/>
              <a:gd name="connsiteX62" fmla="*/ 188115 w 4838076"/>
              <a:gd name="connsiteY62" fmla="*/ 2809875 h 6858000"/>
              <a:gd name="connsiteX63" fmla="*/ 178038 w 4838076"/>
              <a:gd name="connsiteY63" fmla="*/ 2868612 h 6858000"/>
              <a:gd name="connsiteX64" fmla="*/ 167960 w 4838076"/>
              <a:gd name="connsiteY64" fmla="*/ 2922587 h 6858000"/>
              <a:gd name="connsiteX65" fmla="*/ 152844 w 4838076"/>
              <a:gd name="connsiteY65" fmla="*/ 2967037 h 6858000"/>
              <a:gd name="connsiteX66" fmla="*/ 134368 w 4838076"/>
              <a:gd name="connsiteY66" fmla="*/ 3009900 h 6858000"/>
              <a:gd name="connsiteX67" fmla="*/ 115893 w 4838076"/>
              <a:gd name="connsiteY67" fmla="*/ 3046412 h 6858000"/>
              <a:gd name="connsiteX68" fmla="*/ 95738 w 4838076"/>
              <a:gd name="connsiteY68" fmla="*/ 3084512 h 6858000"/>
              <a:gd name="connsiteX69" fmla="*/ 75583 w 4838076"/>
              <a:gd name="connsiteY69" fmla="*/ 3121025 h 6858000"/>
              <a:gd name="connsiteX70" fmla="*/ 55427 w 4838076"/>
              <a:gd name="connsiteY70" fmla="*/ 3160712 h 6858000"/>
              <a:gd name="connsiteX71" fmla="*/ 38632 w 4838076"/>
              <a:gd name="connsiteY71" fmla="*/ 3201987 h 6858000"/>
              <a:gd name="connsiteX72" fmla="*/ 23515 w 4838076"/>
              <a:gd name="connsiteY72" fmla="*/ 3248025 h 6858000"/>
              <a:gd name="connsiteX73" fmla="*/ 11758 w 4838076"/>
              <a:gd name="connsiteY73" fmla="*/ 3300412 h 6858000"/>
              <a:gd name="connsiteX74" fmla="*/ 3359 w 4838076"/>
              <a:gd name="connsiteY74" fmla="*/ 3360737 h 6858000"/>
              <a:gd name="connsiteX75" fmla="*/ 0 w 4838076"/>
              <a:gd name="connsiteY75" fmla="*/ 3427412 h 6858000"/>
              <a:gd name="connsiteX76" fmla="*/ 3359 w 4838076"/>
              <a:gd name="connsiteY76" fmla="*/ 3497262 h 6858000"/>
              <a:gd name="connsiteX77" fmla="*/ 11758 w 4838076"/>
              <a:gd name="connsiteY77" fmla="*/ 3557587 h 6858000"/>
              <a:gd name="connsiteX78" fmla="*/ 23515 w 4838076"/>
              <a:gd name="connsiteY78" fmla="*/ 3609975 h 6858000"/>
              <a:gd name="connsiteX79" fmla="*/ 38632 w 4838076"/>
              <a:gd name="connsiteY79" fmla="*/ 3656012 h 6858000"/>
              <a:gd name="connsiteX80" fmla="*/ 55427 w 4838076"/>
              <a:gd name="connsiteY80" fmla="*/ 3697287 h 6858000"/>
              <a:gd name="connsiteX81" fmla="*/ 75583 w 4838076"/>
              <a:gd name="connsiteY81" fmla="*/ 3736975 h 6858000"/>
              <a:gd name="connsiteX82" fmla="*/ 115893 w 4838076"/>
              <a:gd name="connsiteY82" fmla="*/ 3811587 h 6858000"/>
              <a:gd name="connsiteX83" fmla="*/ 134368 w 4838076"/>
              <a:gd name="connsiteY83" fmla="*/ 3848100 h 6858000"/>
              <a:gd name="connsiteX84" fmla="*/ 152844 w 4838076"/>
              <a:gd name="connsiteY84" fmla="*/ 3890962 h 6858000"/>
              <a:gd name="connsiteX85" fmla="*/ 167960 w 4838076"/>
              <a:gd name="connsiteY85" fmla="*/ 3935412 h 6858000"/>
              <a:gd name="connsiteX86" fmla="*/ 178038 w 4838076"/>
              <a:gd name="connsiteY86" fmla="*/ 3987800 h 6858000"/>
              <a:gd name="connsiteX87" fmla="*/ 188115 w 4838076"/>
              <a:gd name="connsiteY87" fmla="*/ 4048125 h 6858000"/>
              <a:gd name="connsiteX88" fmla="*/ 189795 w 4838076"/>
              <a:gd name="connsiteY88" fmla="*/ 4116387 h 6858000"/>
              <a:gd name="connsiteX89" fmla="*/ 188115 w 4838076"/>
              <a:gd name="connsiteY89" fmla="*/ 4186237 h 6858000"/>
              <a:gd name="connsiteX90" fmla="*/ 178038 w 4838076"/>
              <a:gd name="connsiteY90" fmla="*/ 4244975 h 6858000"/>
              <a:gd name="connsiteX91" fmla="*/ 167960 w 4838076"/>
              <a:gd name="connsiteY91" fmla="*/ 4297362 h 6858000"/>
              <a:gd name="connsiteX92" fmla="*/ 152844 w 4838076"/>
              <a:gd name="connsiteY92" fmla="*/ 4343400 h 6858000"/>
              <a:gd name="connsiteX93" fmla="*/ 134368 w 4838076"/>
              <a:gd name="connsiteY93" fmla="*/ 4386262 h 6858000"/>
              <a:gd name="connsiteX94" fmla="*/ 115893 w 4838076"/>
              <a:gd name="connsiteY94" fmla="*/ 4424362 h 6858000"/>
              <a:gd name="connsiteX95" fmla="*/ 75583 w 4838076"/>
              <a:gd name="connsiteY95" fmla="*/ 4498975 h 6858000"/>
              <a:gd name="connsiteX96" fmla="*/ 55427 w 4838076"/>
              <a:gd name="connsiteY96" fmla="*/ 4537075 h 6858000"/>
              <a:gd name="connsiteX97" fmla="*/ 38632 w 4838076"/>
              <a:gd name="connsiteY97" fmla="*/ 4579937 h 6858000"/>
              <a:gd name="connsiteX98" fmla="*/ 23515 w 4838076"/>
              <a:gd name="connsiteY98" fmla="*/ 4625975 h 6858000"/>
              <a:gd name="connsiteX99" fmla="*/ 11758 w 4838076"/>
              <a:gd name="connsiteY99" fmla="*/ 4678362 h 6858000"/>
              <a:gd name="connsiteX100" fmla="*/ 3359 w 4838076"/>
              <a:gd name="connsiteY100" fmla="*/ 4738687 h 6858000"/>
              <a:gd name="connsiteX101" fmla="*/ 0 w 4838076"/>
              <a:gd name="connsiteY101" fmla="*/ 4806950 h 6858000"/>
              <a:gd name="connsiteX102" fmla="*/ 3359 w 4838076"/>
              <a:gd name="connsiteY102" fmla="*/ 4875212 h 6858000"/>
              <a:gd name="connsiteX103" fmla="*/ 11758 w 4838076"/>
              <a:gd name="connsiteY103" fmla="*/ 4935537 h 6858000"/>
              <a:gd name="connsiteX104" fmla="*/ 23515 w 4838076"/>
              <a:gd name="connsiteY104" fmla="*/ 4987925 h 6858000"/>
              <a:gd name="connsiteX105" fmla="*/ 38632 w 4838076"/>
              <a:gd name="connsiteY105" fmla="*/ 5033962 h 6858000"/>
              <a:gd name="connsiteX106" fmla="*/ 55427 w 4838076"/>
              <a:gd name="connsiteY106" fmla="*/ 5075237 h 6858000"/>
              <a:gd name="connsiteX107" fmla="*/ 75583 w 4838076"/>
              <a:gd name="connsiteY107" fmla="*/ 5114925 h 6858000"/>
              <a:gd name="connsiteX108" fmla="*/ 95738 w 4838076"/>
              <a:gd name="connsiteY108" fmla="*/ 5149850 h 6858000"/>
              <a:gd name="connsiteX109" fmla="*/ 115893 w 4838076"/>
              <a:gd name="connsiteY109" fmla="*/ 5186362 h 6858000"/>
              <a:gd name="connsiteX110" fmla="*/ 134368 w 4838076"/>
              <a:gd name="connsiteY110" fmla="*/ 5226050 h 6858000"/>
              <a:gd name="connsiteX111" fmla="*/ 152844 w 4838076"/>
              <a:gd name="connsiteY111" fmla="*/ 5268912 h 6858000"/>
              <a:gd name="connsiteX112" fmla="*/ 167960 w 4838076"/>
              <a:gd name="connsiteY112" fmla="*/ 5313362 h 6858000"/>
              <a:gd name="connsiteX113" fmla="*/ 178038 w 4838076"/>
              <a:gd name="connsiteY113" fmla="*/ 5365750 h 6858000"/>
              <a:gd name="connsiteX114" fmla="*/ 188115 w 4838076"/>
              <a:gd name="connsiteY114" fmla="*/ 5426075 h 6858000"/>
              <a:gd name="connsiteX115" fmla="*/ 189795 w 4838076"/>
              <a:gd name="connsiteY115" fmla="*/ 5494337 h 6858000"/>
              <a:gd name="connsiteX116" fmla="*/ 188115 w 4838076"/>
              <a:gd name="connsiteY116" fmla="*/ 5562600 h 6858000"/>
              <a:gd name="connsiteX117" fmla="*/ 178038 w 4838076"/>
              <a:gd name="connsiteY117" fmla="*/ 5622925 h 6858000"/>
              <a:gd name="connsiteX118" fmla="*/ 167960 w 4838076"/>
              <a:gd name="connsiteY118" fmla="*/ 5675312 h 6858000"/>
              <a:gd name="connsiteX119" fmla="*/ 152844 w 4838076"/>
              <a:gd name="connsiteY119" fmla="*/ 5721350 h 6858000"/>
              <a:gd name="connsiteX120" fmla="*/ 134368 w 4838076"/>
              <a:gd name="connsiteY120" fmla="*/ 5762625 h 6858000"/>
              <a:gd name="connsiteX121" fmla="*/ 115893 w 4838076"/>
              <a:gd name="connsiteY121" fmla="*/ 5802312 h 6858000"/>
              <a:gd name="connsiteX122" fmla="*/ 95738 w 4838076"/>
              <a:gd name="connsiteY122" fmla="*/ 5840412 h 6858000"/>
              <a:gd name="connsiteX123" fmla="*/ 75583 w 4838076"/>
              <a:gd name="connsiteY123" fmla="*/ 5876925 h 6858000"/>
              <a:gd name="connsiteX124" fmla="*/ 55427 w 4838076"/>
              <a:gd name="connsiteY124" fmla="*/ 5915025 h 6858000"/>
              <a:gd name="connsiteX125" fmla="*/ 38632 w 4838076"/>
              <a:gd name="connsiteY125" fmla="*/ 5956300 h 6858000"/>
              <a:gd name="connsiteX126" fmla="*/ 23515 w 4838076"/>
              <a:gd name="connsiteY126" fmla="*/ 6003925 h 6858000"/>
              <a:gd name="connsiteX127" fmla="*/ 11758 w 4838076"/>
              <a:gd name="connsiteY127" fmla="*/ 6056312 h 6858000"/>
              <a:gd name="connsiteX128" fmla="*/ 3359 w 4838076"/>
              <a:gd name="connsiteY128" fmla="*/ 6113462 h 6858000"/>
              <a:gd name="connsiteX129" fmla="*/ 0 w 4838076"/>
              <a:gd name="connsiteY129" fmla="*/ 6183312 h 6858000"/>
              <a:gd name="connsiteX130" fmla="*/ 3359 w 4838076"/>
              <a:gd name="connsiteY130" fmla="*/ 6251575 h 6858000"/>
              <a:gd name="connsiteX131" fmla="*/ 11758 w 4838076"/>
              <a:gd name="connsiteY131" fmla="*/ 6311900 h 6858000"/>
              <a:gd name="connsiteX132" fmla="*/ 23515 w 4838076"/>
              <a:gd name="connsiteY132" fmla="*/ 6361112 h 6858000"/>
              <a:gd name="connsiteX133" fmla="*/ 38632 w 4838076"/>
              <a:gd name="connsiteY133" fmla="*/ 6407150 h 6858000"/>
              <a:gd name="connsiteX134" fmla="*/ 55427 w 4838076"/>
              <a:gd name="connsiteY134" fmla="*/ 6448425 h 6858000"/>
              <a:gd name="connsiteX135" fmla="*/ 73903 w 4838076"/>
              <a:gd name="connsiteY135" fmla="*/ 6488112 h 6858000"/>
              <a:gd name="connsiteX136" fmla="*/ 92379 w 4838076"/>
              <a:gd name="connsiteY136" fmla="*/ 6523037 h 6858000"/>
              <a:gd name="connsiteX137" fmla="*/ 112534 w 4838076"/>
              <a:gd name="connsiteY137" fmla="*/ 6561137 h 6858000"/>
              <a:gd name="connsiteX138" fmla="*/ 132689 w 4838076"/>
              <a:gd name="connsiteY138" fmla="*/ 6597650 h 6858000"/>
              <a:gd name="connsiteX139" fmla="*/ 149485 w 4838076"/>
              <a:gd name="connsiteY139" fmla="*/ 6640512 h 6858000"/>
              <a:gd name="connsiteX140" fmla="*/ 166281 w 4838076"/>
              <a:gd name="connsiteY140" fmla="*/ 6683375 h 6858000"/>
              <a:gd name="connsiteX141" fmla="*/ 176358 w 4838076"/>
              <a:gd name="connsiteY141" fmla="*/ 6735762 h 6858000"/>
              <a:gd name="connsiteX142" fmla="*/ 184756 w 4838076"/>
              <a:gd name="connsiteY142" fmla="*/ 6791325 h 6858000"/>
              <a:gd name="connsiteX143" fmla="*/ 189795 w 4838076"/>
              <a:gd name="connsiteY143" fmla="*/ 6858000 h 6858000"/>
              <a:gd name="connsiteX144" fmla="*/ 334173 w 4838076"/>
              <a:gd name="connsiteY144" fmla="*/ 6858000 h 6858000"/>
              <a:gd name="connsiteX145" fmla="*/ 334174 w 4838076"/>
              <a:gd name="connsiteY145" fmla="*/ 6858000 h 6858000"/>
              <a:gd name="connsiteX146" fmla="*/ 3459219 w 4838076"/>
              <a:gd name="connsiteY146" fmla="*/ 6858000 h 6858000"/>
              <a:gd name="connsiteX147" fmla="*/ 4417162 w 4838076"/>
              <a:gd name="connsiteY147" fmla="*/ 6858000 h 6858000"/>
              <a:gd name="connsiteX148" fmla="*/ 4838076 w 4838076"/>
              <a:gd name="connsiteY14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Lst>
            <a:rect l="l" t="t" r="r" b="b"/>
            <a:pathLst>
              <a:path w="4838076" h="6858000">
                <a:moveTo>
                  <a:pt x="4838076" y="0"/>
                </a:moveTo>
                <a:lnTo>
                  <a:pt x="4417162" y="0"/>
                </a:lnTo>
                <a:lnTo>
                  <a:pt x="3459219" y="0"/>
                </a:lnTo>
                <a:lnTo>
                  <a:pt x="334174" y="0"/>
                </a:lnTo>
                <a:lnTo>
                  <a:pt x="334173" y="0"/>
                </a:lnTo>
                <a:lnTo>
                  <a:pt x="189795" y="0"/>
                </a:lnTo>
                <a:lnTo>
                  <a:pt x="184756" y="66675"/>
                </a:lnTo>
                <a:lnTo>
                  <a:pt x="176358" y="122237"/>
                </a:lnTo>
                <a:lnTo>
                  <a:pt x="166281" y="174625"/>
                </a:lnTo>
                <a:lnTo>
                  <a:pt x="149485" y="217487"/>
                </a:lnTo>
                <a:lnTo>
                  <a:pt x="132689" y="260350"/>
                </a:lnTo>
                <a:lnTo>
                  <a:pt x="112534" y="296862"/>
                </a:lnTo>
                <a:lnTo>
                  <a:pt x="92379" y="334962"/>
                </a:lnTo>
                <a:lnTo>
                  <a:pt x="73903" y="369887"/>
                </a:lnTo>
                <a:lnTo>
                  <a:pt x="55427" y="409575"/>
                </a:lnTo>
                <a:lnTo>
                  <a:pt x="38632" y="450850"/>
                </a:lnTo>
                <a:lnTo>
                  <a:pt x="23515" y="496887"/>
                </a:lnTo>
                <a:lnTo>
                  <a:pt x="11758" y="546100"/>
                </a:lnTo>
                <a:lnTo>
                  <a:pt x="3359" y="606425"/>
                </a:lnTo>
                <a:lnTo>
                  <a:pt x="0" y="673100"/>
                </a:lnTo>
                <a:lnTo>
                  <a:pt x="3359" y="744537"/>
                </a:lnTo>
                <a:lnTo>
                  <a:pt x="11758" y="801687"/>
                </a:lnTo>
                <a:lnTo>
                  <a:pt x="23515" y="854075"/>
                </a:lnTo>
                <a:lnTo>
                  <a:pt x="38632" y="901700"/>
                </a:lnTo>
                <a:lnTo>
                  <a:pt x="55427" y="942975"/>
                </a:lnTo>
                <a:lnTo>
                  <a:pt x="75583" y="981075"/>
                </a:lnTo>
                <a:lnTo>
                  <a:pt x="95738" y="1017587"/>
                </a:lnTo>
                <a:lnTo>
                  <a:pt x="115893" y="1055687"/>
                </a:lnTo>
                <a:lnTo>
                  <a:pt x="134368" y="1095375"/>
                </a:lnTo>
                <a:lnTo>
                  <a:pt x="152844" y="1136650"/>
                </a:lnTo>
                <a:lnTo>
                  <a:pt x="167960" y="1182687"/>
                </a:lnTo>
                <a:lnTo>
                  <a:pt x="178038" y="1235075"/>
                </a:lnTo>
                <a:lnTo>
                  <a:pt x="188115" y="1295400"/>
                </a:lnTo>
                <a:lnTo>
                  <a:pt x="189795" y="1363662"/>
                </a:lnTo>
                <a:lnTo>
                  <a:pt x="188115" y="1431925"/>
                </a:lnTo>
                <a:lnTo>
                  <a:pt x="178038" y="1492250"/>
                </a:lnTo>
                <a:lnTo>
                  <a:pt x="167960" y="1544637"/>
                </a:lnTo>
                <a:lnTo>
                  <a:pt x="152844" y="1589087"/>
                </a:lnTo>
                <a:lnTo>
                  <a:pt x="134368" y="1631950"/>
                </a:lnTo>
                <a:lnTo>
                  <a:pt x="115893" y="1671637"/>
                </a:lnTo>
                <a:lnTo>
                  <a:pt x="95738" y="1708150"/>
                </a:lnTo>
                <a:lnTo>
                  <a:pt x="75583" y="1743075"/>
                </a:lnTo>
                <a:lnTo>
                  <a:pt x="55427" y="1782762"/>
                </a:lnTo>
                <a:lnTo>
                  <a:pt x="38632" y="1824037"/>
                </a:lnTo>
                <a:lnTo>
                  <a:pt x="23515" y="1870075"/>
                </a:lnTo>
                <a:lnTo>
                  <a:pt x="11758" y="1922462"/>
                </a:lnTo>
                <a:lnTo>
                  <a:pt x="3359" y="1982787"/>
                </a:lnTo>
                <a:lnTo>
                  <a:pt x="0" y="2051050"/>
                </a:lnTo>
                <a:lnTo>
                  <a:pt x="3359" y="2119312"/>
                </a:lnTo>
                <a:lnTo>
                  <a:pt x="11758" y="2179637"/>
                </a:lnTo>
                <a:lnTo>
                  <a:pt x="23515" y="2232025"/>
                </a:lnTo>
                <a:lnTo>
                  <a:pt x="38632" y="2278062"/>
                </a:lnTo>
                <a:lnTo>
                  <a:pt x="55427" y="2319337"/>
                </a:lnTo>
                <a:lnTo>
                  <a:pt x="75583" y="2359025"/>
                </a:lnTo>
                <a:lnTo>
                  <a:pt x="95738" y="2395537"/>
                </a:lnTo>
                <a:lnTo>
                  <a:pt x="115893" y="2433637"/>
                </a:lnTo>
                <a:lnTo>
                  <a:pt x="134368" y="2471737"/>
                </a:lnTo>
                <a:lnTo>
                  <a:pt x="152844" y="2513012"/>
                </a:lnTo>
                <a:lnTo>
                  <a:pt x="167960" y="2560637"/>
                </a:lnTo>
                <a:lnTo>
                  <a:pt x="178038" y="2613025"/>
                </a:lnTo>
                <a:lnTo>
                  <a:pt x="188115" y="2671762"/>
                </a:lnTo>
                <a:lnTo>
                  <a:pt x="189795" y="2741612"/>
                </a:lnTo>
                <a:lnTo>
                  <a:pt x="188115" y="2809875"/>
                </a:lnTo>
                <a:lnTo>
                  <a:pt x="178038" y="2868612"/>
                </a:lnTo>
                <a:lnTo>
                  <a:pt x="167960" y="2922587"/>
                </a:lnTo>
                <a:lnTo>
                  <a:pt x="152844" y="2967037"/>
                </a:lnTo>
                <a:lnTo>
                  <a:pt x="134368" y="3009900"/>
                </a:lnTo>
                <a:lnTo>
                  <a:pt x="115893" y="3046412"/>
                </a:lnTo>
                <a:lnTo>
                  <a:pt x="95738" y="3084512"/>
                </a:lnTo>
                <a:lnTo>
                  <a:pt x="75583" y="3121025"/>
                </a:lnTo>
                <a:lnTo>
                  <a:pt x="55427" y="3160712"/>
                </a:lnTo>
                <a:lnTo>
                  <a:pt x="38632" y="3201987"/>
                </a:lnTo>
                <a:lnTo>
                  <a:pt x="23515" y="3248025"/>
                </a:lnTo>
                <a:lnTo>
                  <a:pt x="11758" y="3300412"/>
                </a:lnTo>
                <a:lnTo>
                  <a:pt x="3359" y="3360737"/>
                </a:lnTo>
                <a:lnTo>
                  <a:pt x="0" y="3427412"/>
                </a:lnTo>
                <a:lnTo>
                  <a:pt x="3359" y="3497262"/>
                </a:lnTo>
                <a:lnTo>
                  <a:pt x="11758" y="3557587"/>
                </a:lnTo>
                <a:lnTo>
                  <a:pt x="23515" y="3609975"/>
                </a:lnTo>
                <a:lnTo>
                  <a:pt x="38632" y="3656012"/>
                </a:lnTo>
                <a:lnTo>
                  <a:pt x="55427" y="3697287"/>
                </a:lnTo>
                <a:lnTo>
                  <a:pt x="75583" y="3736975"/>
                </a:lnTo>
                <a:lnTo>
                  <a:pt x="115893" y="3811587"/>
                </a:lnTo>
                <a:lnTo>
                  <a:pt x="134368" y="3848100"/>
                </a:lnTo>
                <a:lnTo>
                  <a:pt x="152844" y="3890962"/>
                </a:lnTo>
                <a:lnTo>
                  <a:pt x="167960" y="3935412"/>
                </a:lnTo>
                <a:lnTo>
                  <a:pt x="178038" y="3987800"/>
                </a:lnTo>
                <a:lnTo>
                  <a:pt x="188115" y="4048125"/>
                </a:lnTo>
                <a:lnTo>
                  <a:pt x="189795" y="4116387"/>
                </a:lnTo>
                <a:lnTo>
                  <a:pt x="188115" y="4186237"/>
                </a:lnTo>
                <a:lnTo>
                  <a:pt x="178038" y="4244975"/>
                </a:lnTo>
                <a:lnTo>
                  <a:pt x="167960" y="4297362"/>
                </a:lnTo>
                <a:lnTo>
                  <a:pt x="152844" y="4343400"/>
                </a:lnTo>
                <a:lnTo>
                  <a:pt x="134368" y="4386262"/>
                </a:lnTo>
                <a:lnTo>
                  <a:pt x="115893" y="4424362"/>
                </a:lnTo>
                <a:lnTo>
                  <a:pt x="75583" y="4498975"/>
                </a:lnTo>
                <a:lnTo>
                  <a:pt x="55427" y="4537075"/>
                </a:lnTo>
                <a:lnTo>
                  <a:pt x="38632" y="4579937"/>
                </a:lnTo>
                <a:lnTo>
                  <a:pt x="23515" y="4625975"/>
                </a:lnTo>
                <a:lnTo>
                  <a:pt x="11758" y="4678362"/>
                </a:lnTo>
                <a:lnTo>
                  <a:pt x="3359" y="4738687"/>
                </a:lnTo>
                <a:lnTo>
                  <a:pt x="0" y="4806950"/>
                </a:lnTo>
                <a:lnTo>
                  <a:pt x="3359" y="4875212"/>
                </a:lnTo>
                <a:lnTo>
                  <a:pt x="11758" y="4935537"/>
                </a:lnTo>
                <a:lnTo>
                  <a:pt x="23515" y="4987925"/>
                </a:lnTo>
                <a:lnTo>
                  <a:pt x="38632" y="5033962"/>
                </a:lnTo>
                <a:lnTo>
                  <a:pt x="55427" y="5075237"/>
                </a:lnTo>
                <a:lnTo>
                  <a:pt x="75583" y="5114925"/>
                </a:lnTo>
                <a:lnTo>
                  <a:pt x="95738" y="5149850"/>
                </a:lnTo>
                <a:lnTo>
                  <a:pt x="115893" y="5186362"/>
                </a:lnTo>
                <a:lnTo>
                  <a:pt x="134368" y="5226050"/>
                </a:lnTo>
                <a:lnTo>
                  <a:pt x="152844" y="5268912"/>
                </a:lnTo>
                <a:lnTo>
                  <a:pt x="167960" y="5313362"/>
                </a:lnTo>
                <a:lnTo>
                  <a:pt x="178038" y="5365750"/>
                </a:lnTo>
                <a:lnTo>
                  <a:pt x="188115" y="5426075"/>
                </a:lnTo>
                <a:lnTo>
                  <a:pt x="189795" y="5494337"/>
                </a:lnTo>
                <a:lnTo>
                  <a:pt x="188115" y="5562600"/>
                </a:lnTo>
                <a:lnTo>
                  <a:pt x="178038" y="5622925"/>
                </a:lnTo>
                <a:lnTo>
                  <a:pt x="167960" y="5675312"/>
                </a:lnTo>
                <a:lnTo>
                  <a:pt x="152844" y="5721350"/>
                </a:lnTo>
                <a:lnTo>
                  <a:pt x="134368" y="5762625"/>
                </a:lnTo>
                <a:lnTo>
                  <a:pt x="115893" y="5802312"/>
                </a:lnTo>
                <a:lnTo>
                  <a:pt x="95738" y="5840412"/>
                </a:lnTo>
                <a:lnTo>
                  <a:pt x="75583" y="5876925"/>
                </a:lnTo>
                <a:lnTo>
                  <a:pt x="55427" y="5915025"/>
                </a:lnTo>
                <a:lnTo>
                  <a:pt x="38632" y="5956300"/>
                </a:lnTo>
                <a:lnTo>
                  <a:pt x="23515" y="6003925"/>
                </a:lnTo>
                <a:lnTo>
                  <a:pt x="11758" y="6056312"/>
                </a:lnTo>
                <a:lnTo>
                  <a:pt x="3359" y="6113462"/>
                </a:lnTo>
                <a:lnTo>
                  <a:pt x="0" y="6183312"/>
                </a:lnTo>
                <a:lnTo>
                  <a:pt x="3359" y="6251575"/>
                </a:lnTo>
                <a:lnTo>
                  <a:pt x="11758" y="6311900"/>
                </a:lnTo>
                <a:lnTo>
                  <a:pt x="23515" y="6361112"/>
                </a:lnTo>
                <a:lnTo>
                  <a:pt x="38632" y="6407150"/>
                </a:lnTo>
                <a:lnTo>
                  <a:pt x="55427" y="6448425"/>
                </a:lnTo>
                <a:lnTo>
                  <a:pt x="73903" y="6488112"/>
                </a:lnTo>
                <a:lnTo>
                  <a:pt x="92379" y="6523037"/>
                </a:lnTo>
                <a:lnTo>
                  <a:pt x="112534" y="6561137"/>
                </a:lnTo>
                <a:lnTo>
                  <a:pt x="132689" y="6597650"/>
                </a:lnTo>
                <a:lnTo>
                  <a:pt x="149485" y="6640512"/>
                </a:lnTo>
                <a:lnTo>
                  <a:pt x="166281" y="6683375"/>
                </a:lnTo>
                <a:lnTo>
                  <a:pt x="176358" y="6735762"/>
                </a:lnTo>
                <a:lnTo>
                  <a:pt x="184756" y="6791325"/>
                </a:lnTo>
                <a:lnTo>
                  <a:pt x="189795" y="6858000"/>
                </a:lnTo>
                <a:lnTo>
                  <a:pt x="334173" y="6858000"/>
                </a:lnTo>
                <a:lnTo>
                  <a:pt x="334174" y="6858000"/>
                </a:lnTo>
                <a:lnTo>
                  <a:pt x="3459219" y="6858000"/>
                </a:lnTo>
                <a:lnTo>
                  <a:pt x="4417162" y="6858000"/>
                </a:lnTo>
                <a:lnTo>
                  <a:pt x="4838076" y="6858000"/>
                </a:lnTo>
                <a:close/>
              </a:path>
            </a:pathLst>
          </a:custGeom>
          <a:solidFill>
            <a:schemeClr val="accent2">
              <a:alpha val="2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6591324" y="227580"/>
            <a:ext cx="3847428" cy="1018561"/>
          </a:xfrm>
        </p:spPr>
        <p:txBody>
          <a:bodyPr vert="horz" lIns="91440" tIns="45720" rIns="91440" bIns="45720" numCol="1" rtlCol="0" anchor="t" anchorCtr="0" compatLnSpc="1">
            <a:prstTxWarp prst="textNoShape">
              <a:avLst/>
            </a:prstTxWarp>
            <a:noAutofit/>
          </a:bodyPr>
          <a:lstStyle/>
          <a:p>
            <a:pPr algn="ctr"/>
            <a:r>
              <a:rPr lang="en-US" sz="4800" dirty="0"/>
              <a:t>Things to do</a:t>
            </a:r>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214173" y="5586241"/>
            <a:ext cx="777658" cy="1027328"/>
          </a:xfrm>
          <a:prstGeom prst="rect">
            <a:avLst/>
          </a:prstGeom>
        </p:spPr>
      </p:pic>
      <p:sp>
        <p:nvSpPr>
          <p:cNvPr id="8" name="TextBox 7">
            <a:extLst>
              <a:ext uri="{FF2B5EF4-FFF2-40B4-BE49-F238E27FC236}">
                <a16:creationId xmlns:a16="http://schemas.microsoft.com/office/drawing/2014/main" id="{EF9F5771-6189-FDAD-2BA5-7FF72270E9BB}"/>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b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br>
            <a:b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b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Content Placeholder 2">
            <a:extLst>
              <a:ext uri="{FF2B5EF4-FFF2-40B4-BE49-F238E27FC236}">
                <a16:creationId xmlns:a16="http://schemas.microsoft.com/office/drawing/2014/main" id="{D0D76B41-8340-6392-F4C8-F585A47CF34E}"/>
              </a:ext>
            </a:extLst>
          </p:cNvPr>
          <p:cNvSpPr txBox="1">
            <a:spLocks/>
          </p:cNvSpPr>
          <p:nvPr/>
        </p:nvSpPr>
        <p:spPr bwMode="auto">
          <a:xfrm>
            <a:off x="336759" y="2027666"/>
            <a:ext cx="4268787" cy="175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594" indent="-228594"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783" indent="-228594"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2971" indent="-228594"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160" indent="-228594"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349" indent="-228594"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90000"/>
              </a:lnSpc>
              <a:spcBef>
                <a:spcPts val="1000"/>
              </a:spcBef>
              <a:spcAft>
                <a:spcPct val="0"/>
              </a:spcAft>
              <a:buClrTx/>
              <a:buSzTx/>
              <a:buFont typeface="Arial" panose="020B0604020202020204" pitchFamily="34" charset="0"/>
              <a:buNone/>
              <a:tabLst/>
              <a:defRPr/>
            </a:pPr>
            <a:endParaRPr kumimoji="0" lang="en-GB" alt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95D3351B-DE5C-2726-09E5-9EBD65B42338}"/>
              </a:ext>
            </a:extLst>
          </p:cNvPr>
          <p:cNvSpPr txBox="1"/>
          <p:nvPr/>
        </p:nvSpPr>
        <p:spPr>
          <a:xfrm>
            <a:off x="6625643" y="1272545"/>
            <a:ext cx="4358060" cy="4801314"/>
          </a:xfrm>
          <a:prstGeom prst="rect">
            <a:avLst/>
          </a:prstGeom>
          <a:noFill/>
        </p:spPr>
        <p:txBody>
          <a:bodyPr wrap="square" rtlCol="0">
            <a:spAutoFit/>
          </a:bodyPr>
          <a:lstStyle/>
          <a:p>
            <a:r>
              <a:rPr lang="en-GB" dirty="0"/>
              <a:t>Check you haven’t grown out of your bike.</a:t>
            </a:r>
          </a:p>
          <a:p>
            <a:endParaRPr lang="en-GB" dirty="0"/>
          </a:p>
          <a:p>
            <a:r>
              <a:rPr lang="en-GB" dirty="0"/>
              <a:t>Pump up the tyres and check for punctures.</a:t>
            </a:r>
          </a:p>
          <a:p>
            <a:endParaRPr lang="en-GB" dirty="0"/>
          </a:p>
          <a:p>
            <a:r>
              <a:rPr lang="en-GB" dirty="0"/>
              <a:t>Check that the brakes work.</a:t>
            </a:r>
          </a:p>
          <a:p>
            <a:endParaRPr lang="en-GB" dirty="0"/>
          </a:p>
          <a:p>
            <a:r>
              <a:rPr lang="en-GB" dirty="0"/>
              <a:t>Give it a clean and brush away the cobwebs.</a:t>
            </a:r>
          </a:p>
          <a:p>
            <a:endParaRPr lang="en-GB" dirty="0"/>
          </a:p>
          <a:p>
            <a:r>
              <a:rPr lang="en-GB" dirty="0"/>
              <a:t>Find your cycle helmet and make sure it still fits.</a:t>
            </a:r>
          </a:p>
          <a:p>
            <a:endParaRPr lang="en-GB" dirty="0"/>
          </a:p>
          <a:p>
            <a:r>
              <a:rPr lang="en-GB" dirty="0"/>
              <a:t>Find something reflective to wear in the dark.</a:t>
            </a:r>
          </a:p>
          <a:p>
            <a:endParaRPr lang="en-GB" dirty="0"/>
          </a:p>
          <a:p>
            <a:r>
              <a:rPr lang="en-GB" dirty="0"/>
              <a:t>Make sure your lights work.</a:t>
            </a:r>
          </a:p>
          <a:p>
            <a:endParaRPr lang="en-GB" dirty="0"/>
          </a:p>
          <a:p>
            <a:r>
              <a:rPr lang="en-GB" dirty="0"/>
              <a:t>Learn the highway code</a:t>
            </a:r>
          </a:p>
        </p:txBody>
      </p:sp>
      <p:sp>
        <p:nvSpPr>
          <p:cNvPr id="6" name="TextBox 5">
            <a:extLst>
              <a:ext uri="{FF2B5EF4-FFF2-40B4-BE49-F238E27FC236}">
                <a16:creationId xmlns:a16="http://schemas.microsoft.com/office/drawing/2014/main" id="{5E5D5676-80A5-1ADA-7148-F72C9EFEF5D3}"/>
              </a:ext>
            </a:extLst>
          </p:cNvPr>
          <p:cNvSpPr txBox="1"/>
          <p:nvPr/>
        </p:nvSpPr>
        <p:spPr>
          <a:xfrm>
            <a:off x="509660" y="2238297"/>
            <a:ext cx="3674378" cy="2092881"/>
          </a:xfrm>
          <a:prstGeom prst="rect">
            <a:avLst/>
          </a:prstGeom>
          <a:noFill/>
        </p:spPr>
        <p:txBody>
          <a:bodyPr wrap="square" rtlCol="0">
            <a:spAutoFit/>
          </a:bodyPr>
          <a:lstStyle/>
          <a:p>
            <a:r>
              <a:rPr lang="en-GB" sz="2800" b="1" dirty="0">
                <a:solidFill>
                  <a:srgbClr val="00B050"/>
                </a:solidFill>
              </a:rPr>
              <a:t>Have a look at the next slide to find out how to check a bike is safe to ride.</a:t>
            </a:r>
          </a:p>
          <a:p>
            <a:endParaRPr lang="en-GB" dirty="0"/>
          </a:p>
        </p:txBody>
      </p:sp>
    </p:spTree>
    <p:extLst>
      <p:ext uri="{BB962C8B-B14F-4D97-AF65-F5344CB8AC3E}">
        <p14:creationId xmlns:p14="http://schemas.microsoft.com/office/powerpoint/2010/main" val="183369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iagram&#10;&#10;Description automatically generated">
            <a:extLst>
              <a:ext uri="{FF2B5EF4-FFF2-40B4-BE49-F238E27FC236}">
                <a16:creationId xmlns:a16="http://schemas.microsoft.com/office/drawing/2014/main" id="{7B791A61-82FF-463D-9EE2-FA955167C8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5929" y="0"/>
            <a:ext cx="9700142" cy="6858000"/>
          </a:xfrm>
          <a:prstGeom prst="rect">
            <a:avLst/>
          </a:prstGeom>
        </p:spPr>
      </p:pic>
      <p:sp>
        <p:nvSpPr>
          <p:cNvPr id="2" name="TextBox 1">
            <a:extLst>
              <a:ext uri="{FF2B5EF4-FFF2-40B4-BE49-F238E27FC236}">
                <a16:creationId xmlns:a16="http://schemas.microsoft.com/office/drawing/2014/main" id="{7F43F2B1-F038-490B-91DF-B093D83EEB02}"/>
              </a:ext>
            </a:extLst>
          </p:cNvPr>
          <p:cNvSpPr txBox="1"/>
          <p:nvPr/>
        </p:nvSpPr>
        <p:spPr>
          <a:xfrm>
            <a:off x="10870570" y="2357306"/>
            <a:ext cx="1419301" cy="1200329"/>
          </a:xfrm>
          <a:prstGeom prst="rect">
            <a:avLst/>
          </a:prstGeom>
          <a:noFill/>
        </p:spPr>
        <p:txBody>
          <a:bodyPr wrap="square" rtlCol="0">
            <a:spAutoFit/>
          </a:bodyPr>
          <a:lstStyle/>
          <a:p>
            <a:r>
              <a:rPr lang="en-GB" dirty="0"/>
              <a:t>You can download a copy of this diagram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80">
                                          <p:stCondLst>
                                            <p:cond delay="0"/>
                                          </p:stCondLst>
                                        </p:cTn>
                                        <p:tgtEl>
                                          <p:spTgt spid="2">
                                            <p:txEl>
                                              <p:pRg st="0" end="0"/>
                                            </p:txEl>
                                          </p:spTgt>
                                        </p:tgtEl>
                                      </p:cBhvr>
                                    </p:animEffect>
                                    <p:anim calcmode="lin" valueType="num">
                                      <p:cBhvr>
                                        <p:cTn id="8" dur="1822" tmFilter="0,0; 0.14,0.36; 0.43,0.73; 0.71,0.91; 1.0,1.0">
                                          <p:stCondLst>
                                            <p:cond delay="0"/>
                                          </p:stCondLst>
                                        </p:cTn>
                                        <p:tgtEl>
                                          <p:spTgt spid="2">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xEl>
                                              <p:pRg st="0" end="0"/>
                                            </p:txEl>
                                          </p:spTgt>
                                        </p:tgtEl>
                                      </p:cBhvr>
                                      <p:to x="100000" y="60000"/>
                                    </p:animScale>
                                    <p:animScale>
                                      <p:cBhvr>
                                        <p:cTn id="14" dur="166" decel="50000">
                                          <p:stCondLst>
                                            <p:cond delay="676"/>
                                          </p:stCondLst>
                                        </p:cTn>
                                        <p:tgtEl>
                                          <p:spTgt spid="2">
                                            <p:txEl>
                                              <p:pRg st="0" end="0"/>
                                            </p:txEl>
                                          </p:spTgt>
                                        </p:tgtEl>
                                      </p:cBhvr>
                                      <p:to x="100000" y="100000"/>
                                    </p:animScale>
                                    <p:animScale>
                                      <p:cBhvr>
                                        <p:cTn id="15" dur="26">
                                          <p:stCondLst>
                                            <p:cond delay="1312"/>
                                          </p:stCondLst>
                                        </p:cTn>
                                        <p:tgtEl>
                                          <p:spTgt spid="2">
                                            <p:txEl>
                                              <p:pRg st="0" end="0"/>
                                            </p:txEl>
                                          </p:spTgt>
                                        </p:tgtEl>
                                      </p:cBhvr>
                                      <p:to x="100000" y="80000"/>
                                    </p:animScale>
                                    <p:animScale>
                                      <p:cBhvr>
                                        <p:cTn id="16" dur="166" decel="50000">
                                          <p:stCondLst>
                                            <p:cond delay="1338"/>
                                          </p:stCondLst>
                                        </p:cTn>
                                        <p:tgtEl>
                                          <p:spTgt spid="2">
                                            <p:txEl>
                                              <p:pRg st="0" end="0"/>
                                            </p:txEl>
                                          </p:spTgt>
                                        </p:tgtEl>
                                      </p:cBhvr>
                                      <p:to x="100000" y="100000"/>
                                    </p:animScale>
                                    <p:animScale>
                                      <p:cBhvr>
                                        <p:cTn id="17" dur="26">
                                          <p:stCondLst>
                                            <p:cond delay="1642"/>
                                          </p:stCondLst>
                                        </p:cTn>
                                        <p:tgtEl>
                                          <p:spTgt spid="2">
                                            <p:txEl>
                                              <p:pRg st="0" end="0"/>
                                            </p:txEl>
                                          </p:spTgt>
                                        </p:tgtEl>
                                      </p:cBhvr>
                                      <p:to x="100000" y="90000"/>
                                    </p:animScale>
                                    <p:animScale>
                                      <p:cBhvr>
                                        <p:cTn id="18" dur="166" decel="50000">
                                          <p:stCondLst>
                                            <p:cond delay="1668"/>
                                          </p:stCondLst>
                                        </p:cTn>
                                        <p:tgtEl>
                                          <p:spTgt spid="2">
                                            <p:txEl>
                                              <p:pRg st="0" end="0"/>
                                            </p:txEl>
                                          </p:spTgt>
                                        </p:tgtEl>
                                      </p:cBhvr>
                                      <p:to x="100000" y="100000"/>
                                    </p:animScale>
                                    <p:animScale>
                                      <p:cBhvr>
                                        <p:cTn id="19" dur="26">
                                          <p:stCondLst>
                                            <p:cond delay="1808"/>
                                          </p:stCondLst>
                                        </p:cTn>
                                        <p:tgtEl>
                                          <p:spTgt spid="2">
                                            <p:txEl>
                                              <p:pRg st="0" end="0"/>
                                            </p:txEl>
                                          </p:spTgt>
                                        </p:tgtEl>
                                      </p:cBhvr>
                                      <p:to x="100000" y="95000"/>
                                    </p:animScale>
                                    <p:animScale>
                                      <p:cBhvr>
                                        <p:cTn id="20" dur="166" decel="50000">
                                          <p:stCondLst>
                                            <p:cond delay="1834"/>
                                          </p:stCondLst>
                                        </p:cTn>
                                        <p:tgtEl>
                                          <p:spTgt spid="2">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text, bicycle, transport&#10;&#10;Description automatically generated">
            <a:extLst>
              <a:ext uri="{FF2B5EF4-FFF2-40B4-BE49-F238E27FC236}">
                <a16:creationId xmlns:a16="http://schemas.microsoft.com/office/drawing/2014/main" id="{FF3BA90C-6FFF-4CE4-8174-B6C586FEFE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5929" y="0"/>
            <a:ext cx="9700142" cy="6858000"/>
          </a:xfrm>
          <a:prstGeom prst="rect">
            <a:avLst/>
          </a:prstGeom>
        </p:spPr>
      </p:pic>
      <p:sp>
        <p:nvSpPr>
          <p:cNvPr id="2" name="TextBox 1">
            <a:extLst>
              <a:ext uri="{FF2B5EF4-FFF2-40B4-BE49-F238E27FC236}">
                <a16:creationId xmlns:a16="http://schemas.microsoft.com/office/drawing/2014/main" id="{CF0FEE8C-0BCF-463D-B9AB-0F3D304B8672}"/>
              </a:ext>
            </a:extLst>
          </p:cNvPr>
          <p:cNvSpPr txBox="1"/>
          <p:nvPr/>
        </p:nvSpPr>
        <p:spPr>
          <a:xfrm>
            <a:off x="10833601" y="2650921"/>
            <a:ext cx="1224793" cy="1477328"/>
          </a:xfrm>
          <a:prstGeom prst="rect">
            <a:avLst/>
          </a:prstGeom>
          <a:noFill/>
        </p:spPr>
        <p:txBody>
          <a:bodyPr wrap="square" rtlCol="0">
            <a:spAutoFit/>
          </a:bodyPr>
          <a:lstStyle/>
          <a:p>
            <a:r>
              <a:rPr lang="en-GB" dirty="0"/>
              <a:t>You can download a copy of this diagram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80">
                                          <p:stCondLst>
                                            <p:cond delay="0"/>
                                          </p:stCondLst>
                                        </p:cTn>
                                        <p:tgtEl>
                                          <p:spTgt spid="2">
                                            <p:txEl>
                                              <p:pRg st="0" end="0"/>
                                            </p:txEl>
                                          </p:spTgt>
                                        </p:tgtEl>
                                      </p:cBhvr>
                                    </p:animEffect>
                                    <p:anim calcmode="lin" valueType="num">
                                      <p:cBhvr>
                                        <p:cTn id="8" dur="1822" tmFilter="0,0; 0.14,0.36; 0.43,0.73; 0.71,0.91; 1.0,1.0">
                                          <p:stCondLst>
                                            <p:cond delay="0"/>
                                          </p:stCondLst>
                                        </p:cTn>
                                        <p:tgtEl>
                                          <p:spTgt spid="2">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xEl>
                                              <p:pRg st="0" end="0"/>
                                            </p:txEl>
                                          </p:spTgt>
                                        </p:tgtEl>
                                      </p:cBhvr>
                                      <p:to x="100000" y="60000"/>
                                    </p:animScale>
                                    <p:animScale>
                                      <p:cBhvr>
                                        <p:cTn id="14" dur="166" decel="50000">
                                          <p:stCondLst>
                                            <p:cond delay="676"/>
                                          </p:stCondLst>
                                        </p:cTn>
                                        <p:tgtEl>
                                          <p:spTgt spid="2">
                                            <p:txEl>
                                              <p:pRg st="0" end="0"/>
                                            </p:txEl>
                                          </p:spTgt>
                                        </p:tgtEl>
                                      </p:cBhvr>
                                      <p:to x="100000" y="100000"/>
                                    </p:animScale>
                                    <p:animScale>
                                      <p:cBhvr>
                                        <p:cTn id="15" dur="26">
                                          <p:stCondLst>
                                            <p:cond delay="1312"/>
                                          </p:stCondLst>
                                        </p:cTn>
                                        <p:tgtEl>
                                          <p:spTgt spid="2">
                                            <p:txEl>
                                              <p:pRg st="0" end="0"/>
                                            </p:txEl>
                                          </p:spTgt>
                                        </p:tgtEl>
                                      </p:cBhvr>
                                      <p:to x="100000" y="80000"/>
                                    </p:animScale>
                                    <p:animScale>
                                      <p:cBhvr>
                                        <p:cTn id="16" dur="166" decel="50000">
                                          <p:stCondLst>
                                            <p:cond delay="1338"/>
                                          </p:stCondLst>
                                        </p:cTn>
                                        <p:tgtEl>
                                          <p:spTgt spid="2">
                                            <p:txEl>
                                              <p:pRg st="0" end="0"/>
                                            </p:txEl>
                                          </p:spTgt>
                                        </p:tgtEl>
                                      </p:cBhvr>
                                      <p:to x="100000" y="100000"/>
                                    </p:animScale>
                                    <p:animScale>
                                      <p:cBhvr>
                                        <p:cTn id="17" dur="26">
                                          <p:stCondLst>
                                            <p:cond delay="1642"/>
                                          </p:stCondLst>
                                        </p:cTn>
                                        <p:tgtEl>
                                          <p:spTgt spid="2">
                                            <p:txEl>
                                              <p:pRg st="0" end="0"/>
                                            </p:txEl>
                                          </p:spTgt>
                                        </p:tgtEl>
                                      </p:cBhvr>
                                      <p:to x="100000" y="90000"/>
                                    </p:animScale>
                                    <p:animScale>
                                      <p:cBhvr>
                                        <p:cTn id="18" dur="166" decel="50000">
                                          <p:stCondLst>
                                            <p:cond delay="1668"/>
                                          </p:stCondLst>
                                        </p:cTn>
                                        <p:tgtEl>
                                          <p:spTgt spid="2">
                                            <p:txEl>
                                              <p:pRg st="0" end="0"/>
                                            </p:txEl>
                                          </p:spTgt>
                                        </p:tgtEl>
                                      </p:cBhvr>
                                      <p:to x="100000" y="100000"/>
                                    </p:animScale>
                                    <p:animScale>
                                      <p:cBhvr>
                                        <p:cTn id="19" dur="26">
                                          <p:stCondLst>
                                            <p:cond delay="1808"/>
                                          </p:stCondLst>
                                        </p:cTn>
                                        <p:tgtEl>
                                          <p:spTgt spid="2">
                                            <p:txEl>
                                              <p:pRg st="0" end="0"/>
                                            </p:txEl>
                                          </p:spTgt>
                                        </p:tgtEl>
                                      </p:cBhvr>
                                      <p:to x="100000" y="95000"/>
                                    </p:animScale>
                                    <p:animScale>
                                      <p:cBhvr>
                                        <p:cTn id="20" dur="166" decel="50000">
                                          <p:stCondLst>
                                            <p:cond delay="1834"/>
                                          </p:stCondLst>
                                        </p:cTn>
                                        <p:tgtEl>
                                          <p:spTgt spid="2">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572493" y="1215200"/>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214173" y="5586241"/>
            <a:ext cx="777658" cy="1027328"/>
          </a:xfrm>
          <a:prstGeom prst="rect">
            <a:avLst/>
          </a:prstGeom>
        </p:spPr>
      </p:pic>
      <p:sp>
        <p:nvSpPr>
          <p:cNvPr id="7" name="TextBox 6">
            <a:extLst>
              <a:ext uri="{FF2B5EF4-FFF2-40B4-BE49-F238E27FC236}">
                <a16:creationId xmlns:a16="http://schemas.microsoft.com/office/drawing/2014/main" id="{C5B19DF1-C4CE-B49E-E399-F39EE0E7293A}"/>
              </a:ext>
            </a:extLst>
          </p:cNvPr>
          <p:cNvSpPr txBox="1">
            <a:spLocks noChangeArrowheads="1"/>
          </p:cNvSpPr>
          <p:nvPr/>
        </p:nvSpPr>
        <p:spPr bwMode="auto">
          <a:xfrm>
            <a:off x="1377950" y="2238297"/>
            <a:ext cx="29527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rPr>
            </a:br>
            <a:endPar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8" name="TextBox 7">
            <a:extLst>
              <a:ext uri="{FF2B5EF4-FFF2-40B4-BE49-F238E27FC236}">
                <a16:creationId xmlns:a16="http://schemas.microsoft.com/office/drawing/2014/main" id="{EF9F5771-6189-FDAD-2BA5-7FF72270E9BB}"/>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itle 1">
            <a:extLst>
              <a:ext uri="{FF2B5EF4-FFF2-40B4-BE49-F238E27FC236}">
                <a16:creationId xmlns:a16="http://schemas.microsoft.com/office/drawing/2014/main" id="{6D34B1FA-931E-3642-F36E-D271B2D84CBF}"/>
              </a:ext>
            </a:extLst>
          </p:cNvPr>
          <p:cNvSpPr>
            <a:spLocks noGrp="1"/>
          </p:cNvSpPr>
          <p:nvPr>
            <p:ph type="title"/>
          </p:nvPr>
        </p:nvSpPr>
        <p:spPr>
          <a:xfrm>
            <a:off x="527050" y="387350"/>
            <a:ext cx="11018838" cy="755650"/>
          </a:xfrm>
        </p:spPr>
        <p:txBody>
          <a:bodyPr vert="horz" lIns="91440" tIns="45720" rIns="91440" bIns="45720" rtlCol="0" anchor="b">
            <a:normAutofit fontScale="90000"/>
          </a:bodyPr>
          <a:lstStyle/>
          <a:p>
            <a:r>
              <a:rPr lang="en-US" sz="5400" dirty="0"/>
              <a:t>Be seen!</a:t>
            </a:r>
          </a:p>
        </p:txBody>
      </p:sp>
      <p:sp>
        <p:nvSpPr>
          <p:cNvPr id="5" name="TextBox 4">
            <a:extLst>
              <a:ext uri="{FF2B5EF4-FFF2-40B4-BE49-F238E27FC236}">
                <a16:creationId xmlns:a16="http://schemas.microsoft.com/office/drawing/2014/main" id="{7D51E9C1-6536-1F44-8DAD-80A47270542A}"/>
              </a:ext>
            </a:extLst>
          </p:cNvPr>
          <p:cNvSpPr txBox="1"/>
          <p:nvPr/>
        </p:nvSpPr>
        <p:spPr>
          <a:xfrm>
            <a:off x="603002" y="1571408"/>
            <a:ext cx="10584865" cy="4119172"/>
          </a:xfrm>
          <a:prstGeom prst="rect">
            <a:avLst/>
          </a:prstGeom>
        </p:spPr>
        <p:txBody>
          <a:bodyPr vert="horz" lIns="91440" tIns="45720" rIns="91440" bIns="45720" rtlCol="0" anchor="t">
            <a:normAutofit/>
          </a:bodyPr>
          <a:lstStyle/>
          <a:p>
            <a:pPr eaLnBrk="1" hangingPunct="1">
              <a:lnSpc>
                <a:spcPct val="90000"/>
              </a:lnSpc>
              <a:spcAft>
                <a:spcPts val="600"/>
              </a:spcAft>
            </a:pPr>
            <a:r>
              <a:rPr lang="en-US" sz="2200" dirty="0">
                <a:latin typeface="+mn-lt"/>
              </a:rPr>
              <a:t>Even if it is the summer and the evenings are light it is still important to wear reflective and protective clothing as cyclists are not always visible to motorists.</a:t>
            </a:r>
          </a:p>
          <a:p>
            <a:pPr eaLnBrk="1" hangingPunct="1">
              <a:lnSpc>
                <a:spcPct val="90000"/>
              </a:lnSpc>
              <a:spcAft>
                <a:spcPts val="600"/>
              </a:spcAft>
            </a:pPr>
            <a:endParaRPr lang="en-US" sz="2200" dirty="0"/>
          </a:p>
          <a:p>
            <a:pPr indent="-228600" eaLnBrk="1" hangingPunct="1">
              <a:lnSpc>
                <a:spcPct val="90000"/>
              </a:lnSpc>
              <a:spcAft>
                <a:spcPts val="600"/>
              </a:spcAft>
              <a:buFont typeface="Arial" panose="020B0604020202020204" pitchFamily="34" charset="0"/>
              <a:buChar char="•"/>
            </a:pPr>
            <a:r>
              <a:rPr lang="en-US" sz="2200" dirty="0">
                <a:latin typeface="+mn-lt"/>
              </a:rPr>
              <a:t>Think of 3 things you could do to make yourself and your bike more visible.</a:t>
            </a:r>
          </a:p>
        </p:txBody>
      </p:sp>
      <p:grpSp>
        <p:nvGrpSpPr>
          <p:cNvPr id="9" name="Group 8">
            <a:extLst>
              <a:ext uri="{FF2B5EF4-FFF2-40B4-BE49-F238E27FC236}">
                <a16:creationId xmlns:a16="http://schemas.microsoft.com/office/drawing/2014/main" id="{1893DD9E-698B-1C03-E857-A4968625753C}"/>
              </a:ext>
            </a:extLst>
          </p:cNvPr>
          <p:cNvGrpSpPr/>
          <p:nvPr/>
        </p:nvGrpSpPr>
        <p:grpSpPr>
          <a:xfrm>
            <a:off x="1375138" y="3397669"/>
            <a:ext cx="1761688" cy="1963491"/>
            <a:chOff x="889233" y="4068410"/>
            <a:chExt cx="1761688" cy="1963491"/>
          </a:xfrm>
        </p:grpSpPr>
        <p:pic>
          <p:nvPicPr>
            <p:cNvPr id="10" name="Picture 9">
              <a:extLst>
                <a:ext uri="{FF2B5EF4-FFF2-40B4-BE49-F238E27FC236}">
                  <a16:creationId xmlns:a16="http://schemas.microsoft.com/office/drawing/2014/main" id="{E1724A76-112D-B0A3-1D8E-26F36D6A452A}"/>
                </a:ext>
              </a:extLst>
            </p:cNvPr>
            <p:cNvPicPr>
              <a:picLocks noChangeAspect="1"/>
            </p:cNvPicPr>
            <p:nvPr/>
          </p:nvPicPr>
          <p:blipFill>
            <a:blip r:embed="rId3"/>
            <a:stretch>
              <a:fillRect/>
            </a:stretch>
          </p:blipFill>
          <p:spPr>
            <a:xfrm>
              <a:off x="1117770" y="4068410"/>
              <a:ext cx="1384960" cy="1415288"/>
            </a:xfrm>
            <a:prstGeom prst="rect">
              <a:avLst/>
            </a:prstGeom>
          </p:spPr>
        </p:pic>
        <p:sp>
          <p:nvSpPr>
            <p:cNvPr id="12" name="TextBox 11">
              <a:extLst>
                <a:ext uri="{FF2B5EF4-FFF2-40B4-BE49-F238E27FC236}">
                  <a16:creationId xmlns:a16="http://schemas.microsoft.com/office/drawing/2014/main" id="{1F45B670-7B31-8647-C6F4-F75FFD4681E4}"/>
                </a:ext>
              </a:extLst>
            </p:cNvPr>
            <p:cNvSpPr txBox="1"/>
            <p:nvPr/>
          </p:nvSpPr>
          <p:spPr>
            <a:xfrm>
              <a:off x="889233" y="5662569"/>
              <a:ext cx="1761688" cy="369332"/>
            </a:xfrm>
            <a:prstGeom prst="rect">
              <a:avLst/>
            </a:prstGeom>
            <a:noFill/>
          </p:spPr>
          <p:txBody>
            <a:bodyPr wrap="square" rtlCol="0">
              <a:spAutoFit/>
            </a:bodyPr>
            <a:lstStyle/>
            <a:p>
              <a:pPr algn="ctr"/>
              <a:r>
                <a:rPr lang="en-GB" dirty="0"/>
                <a:t>Hi Vis vest</a:t>
              </a:r>
            </a:p>
          </p:txBody>
        </p:sp>
      </p:grpSp>
      <p:grpSp>
        <p:nvGrpSpPr>
          <p:cNvPr id="13" name="Group 12">
            <a:extLst>
              <a:ext uri="{FF2B5EF4-FFF2-40B4-BE49-F238E27FC236}">
                <a16:creationId xmlns:a16="http://schemas.microsoft.com/office/drawing/2014/main" id="{CE8DC2FE-27B6-E335-C34F-F69613D5D55A}"/>
              </a:ext>
            </a:extLst>
          </p:cNvPr>
          <p:cNvGrpSpPr/>
          <p:nvPr/>
        </p:nvGrpSpPr>
        <p:grpSpPr>
          <a:xfrm>
            <a:off x="4749181" y="3324517"/>
            <a:ext cx="1761688" cy="2059945"/>
            <a:chOff x="5033291" y="4068410"/>
            <a:chExt cx="1761688" cy="2059945"/>
          </a:xfrm>
        </p:grpSpPr>
        <p:pic>
          <p:nvPicPr>
            <p:cNvPr id="14" name="Picture 13">
              <a:extLst>
                <a:ext uri="{FF2B5EF4-FFF2-40B4-BE49-F238E27FC236}">
                  <a16:creationId xmlns:a16="http://schemas.microsoft.com/office/drawing/2014/main" id="{4D135BD7-EDE4-C527-5744-048C60754865}"/>
                </a:ext>
              </a:extLst>
            </p:cNvPr>
            <p:cNvPicPr>
              <a:picLocks noChangeAspect="1"/>
            </p:cNvPicPr>
            <p:nvPr/>
          </p:nvPicPr>
          <p:blipFill>
            <a:blip r:embed="rId4"/>
            <a:stretch>
              <a:fillRect/>
            </a:stretch>
          </p:blipFill>
          <p:spPr>
            <a:xfrm>
              <a:off x="5061607" y="4068410"/>
              <a:ext cx="1606633" cy="1530442"/>
            </a:xfrm>
            <a:prstGeom prst="rect">
              <a:avLst/>
            </a:prstGeom>
          </p:spPr>
        </p:pic>
        <p:sp>
          <p:nvSpPr>
            <p:cNvPr id="15" name="TextBox 14">
              <a:extLst>
                <a:ext uri="{FF2B5EF4-FFF2-40B4-BE49-F238E27FC236}">
                  <a16:creationId xmlns:a16="http://schemas.microsoft.com/office/drawing/2014/main" id="{0F63190D-EDD1-05CB-A605-2D020C6F7A3C}"/>
                </a:ext>
              </a:extLst>
            </p:cNvPr>
            <p:cNvSpPr txBox="1"/>
            <p:nvPr/>
          </p:nvSpPr>
          <p:spPr>
            <a:xfrm>
              <a:off x="5033291" y="5759023"/>
              <a:ext cx="1761688" cy="369332"/>
            </a:xfrm>
            <a:prstGeom prst="rect">
              <a:avLst/>
            </a:prstGeom>
            <a:noFill/>
          </p:spPr>
          <p:txBody>
            <a:bodyPr wrap="square" rtlCol="0">
              <a:spAutoFit/>
            </a:bodyPr>
            <a:lstStyle/>
            <a:p>
              <a:pPr algn="ctr"/>
              <a:r>
                <a:rPr lang="en-GB" dirty="0"/>
                <a:t>HI Vis tape </a:t>
              </a:r>
            </a:p>
          </p:txBody>
        </p:sp>
      </p:grpSp>
      <p:grpSp>
        <p:nvGrpSpPr>
          <p:cNvPr id="16" name="Group 15">
            <a:extLst>
              <a:ext uri="{FF2B5EF4-FFF2-40B4-BE49-F238E27FC236}">
                <a16:creationId xmlns:a16="http://schemas.microsoft.com/office/drawing/2014/main" id="{1284F767-2D3A-E0A8-ACDD-14CCD6D05FBF}"/>
              </a:ext>
            </a:extLst>
          </p:cNvPr>
          <p:cNvGrpSpPr/>
          <p:nvPr/>
        </p:nvGrpSpPr>
        <p:grpSpPr>
          <a:xfrm>
            <a:off x="7965417" y="3301886"/>
            <a:ext cx="1837189" cy="2296443"/>
            <a:chOff x="8840469" y="3941983"/>
            <a:chExt cx="1837189" cy="2296443"/>
          </a:xfrm>
        </p:grpSpPr>
        <p:pic>
          <p:nvPicPr>
            <p:cNvPr id="18" name="Picture 17">
              <a:extLst>
                <a:ext uri="{FF2B5EF4-FFF2-40B4-BE49-F238E27FC236}">
                  <a16:creationId xmlns:a16="http://schemas.microsoft.com/office/drawing/2014/main" id="{030CE789-ADAB-01C3-B029-8D09673CC0A4}"/>
                </a:ext>
              </a:extLst>
            </p:cNvPr>
            <p:cNvPicPr>
              <a:picLocks noChangeAspect="1"/>
            </p:cNvPicPr>
            <p:nvPr/>
          </p:nvPicPr>
          <p:blipFill>
            <a:blip r:embed="rId5"/>
            <a:stretch>
              <a:fillRect/>
            </a:stretch>
          </p:blipFill>
          <p:spPr>
            <a:xfrm>
              <a:off x="8840469" y="3941983"/>
              <a:ext cx="1429039" cy="1783297"/>
            </a:xfrm>
            <a:prstGeom prst="rect">
              <a:avLst/>
            </a:prstGeom>
          </p:spPr>
        </p:pic>
        <p:sp>
          <p:nvSpPr>
            <p:cNvPr id="19" name="TextBox 18">
              <a:extLst>
                <a:ext uri="{FF2B5EF4-FFF2-40B4-BE49-F238E27FC236}">
                  <a16:creationId xmlns:a16="http://schemas.microsoft.com/office/drawing/2014/main" id="{1A428978-7B9F-B401-5AA2-6B5F42F394FA}"/>
                </a:ext>
              </a:extLst>
            </p:cNvPr>
            <p:cNvSpPr txBox="1"/>
            <p:nvPr/>
          </p:nvSpPr>
          <p:spPr>
            <a:xfrm>
              <a:off x="8840469" y="5869094"/>
              <a:ext cx="1837189" cy="369332"/>
            </a:xfrm>
            <a:prstGeom prst="rect">
              <a:avLst/>
            </a:prstGeom>
            <a:noFill/>
          </p:spPr>
          <p:txBody>
            <a:bodyPr wrap="square" rtlCol="0">
              <a:spAutoFit/>
            </a:bodyPr>
            <a:lstStyle/>
            <a:p>
              <a:r>
                <a:rPr lang="en-GB" dirty="0"/>
                <a:t>Hi Vis backpack</a:t>
              </a:r>
            </a:p>
          </p:txBody>
        </p:sp>
      </p:grpSp>
    </p:spTree>
    <p:extLst>
      <p:ext uri="{BB962C8B-B14F-4D97-AF65-F5344CB8AC3E}">
        <p14:creationId xmlns:p14="http://schemas.microsoft.com/office/powerpoint/2010/main" val="1549277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572493" y="12243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214173" y="5586241"/>
            <a:ext cx="777658" cy="1027328"/>
          </a:xfrm>
          <a:prstGeom prst="rect">
            <a:avLst/>
          </a:prstGeom>
        </p:spPr>
      </p:pic>
      <p:sp>
        <p:nvSpPr>
          <p:cNvPr id="7" name="TextBox 6">
            <a:extLst>
              <a:ext uri="{FF2B5EF4-FFF2-40B4-BE49-F238E27FC236}">
                <a16:creationId xmlns:a16="http://schemas.microsoft.com/office/drawing/2014/main" id="{C5B19DF1-C4CE-B49E-E399-F39EE0E7293A}"/>
              </a:ext>
            </a:extLst>
          </p:cNvPr>
          <p:cNvSpPr txBox="1">
            <a:spLocks noChangeArrowheads="1"/>
          </p:cNvSpPr>
          <p:nvPr/>
        </p:nvSpPr>
        <p:spPr bwMode="auto">
          <a:xfrm>
            <a:off x="1377950" y="2238297"/>
            <a:ext cx="29527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rPr>
            </a:br>
            <a:endPar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8" name="TextBox 7">
            <a:extLst>
              <a:ext uri="{FF2B5EF4-FFF2-40B4-BE49-F238E27FC236}">
                <a16:creationId xmlns:a16="http://schemas.microsoft.com/office/drawing/2014/main" id="{EF9F5771-6189-FDAD-2BA5-7FF72270E9BB}"/>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itle 1">
            <a:extLst>
              <a:ext uri="{FF2B5EF4-FFF2-40B4-BE49-F238E27FC236}">
                <a16:creationId xmlns:a16="http://schemas.microsoft.com/office/drawing/2014/main" id="{F91B496A-7CFE-DC8D-58B8-C58561D172DD}"/>
              </a:ext>
            </a:extLst>
          </p:cNvPr>
          <p:cNvSpPr>
            <a:spLocks noGrp="1"/>
          </p:cNvSpPr>
          <p:nvPr>
            <p:ph type="title"/>
          </p:nvPr>
        </p:nvSpPr>
        <p:spPr>
          <a:xfrm>
            <a:off x="527050" y="387350"/>
            <a:ext cx="11018838" cy="755650"/>
          </a:xfrm>
        </p:spPr>
        <p:txBody>
          <a:bodyPr vert="horz" lIns="91440" tIns="45720" rIns="91440" bIns="45720" rtlCol="0" anchor="b">
            <a:normAutofit fontScale="90000"/>
          </a:bodyPr>
          <a:lstStyle/>
          <a:p>
            <a:r>
              <a:rPr lang="en-US" sz="5400" dirty="0"/>
              <a:t>Look after your head!</a:t>
            </a:r>
          </a:p>
        </p:txBody>
      </p:sp>
      <p:sp>
        <p:nvSpPr>
          <p:cNvPr id="5" name="TextBox 4">
            <a:extLst>
              <a:ext uri="{FF2B5EF4-FFF2-40B4-BE49-F238E27FC236}">
                <a16:creationId xmlns:a16="http://schemas.microsoft.com/office/drawing/2014/main" id="{4ABA8766-9374-EC57-FDF6-C2BDA3F9A894}"/>
              </a:ext>
            </a:extLst>
          </p:cNvPr>
          <p:cNvSpPr txBox="1"/>
          <p:nvPr/>
        </p:nvSpPr>
        <p:spPr>
          <a:xfrm>
            <a:off x="4917948" y="1702732"/>
            <a:ext cx="6201310" cy="3452536"/>
          </a:xfrm>
          <a:prstGeom prst="rect">
            <a:avLst/>
          </a:prstGeom>
        </p:spPr>
        <p:txBody>
          <a:bodyPr vert="horz" lIns="91440" tIns="45720" rIns="91440" bIns="45720" rtlCol="0" anchor="t">
            <a:normAutofit/>
          </a:bodyPr>
          <a:lstStyle/>
          <a:p>
            <a:pPr eaLnBrk="1" hangingPunct="1">
              <a:lnSpc>
                <a:spcPct val="90000"/>
              </a:lnSpc>
              <a:spcAft>
                <a:spcPts val="600"/>
              </a:spcAft>
            </a:pPr>
            <a:r>
              <a:rPr lang="en-GB" sz="2400" b="0" i="0" dirty="0">
                <a:solidFill>
                  <a:srgbClr val="111111"/>
                </a:solidFill>
                <a:effectLst/>
                <a:latin typeface="Roboto" panose="02000000000000000000" pitchFamily="2" charset="0"/>
              </a:rPr>
              <a:t>How can you look after the most precious computer you will ever own?  (your brain!)</a:t>
            </a:r>
            <a:br>
              <a:rPr lang="en-GB" sz="2400" b="0" i="0" dirty="0">
                <a:solidFill>
                  <a:srgbClr val="111111"/>
                </a:solidFill>
                <a:effectLst/>
                <a:latin typeface="Roboto" panose="02000000000000000000" pitchFamily="2" charset="0"/>
              </a:rPr>
            </a:br>
            <a:endParaRPr lang="en-GB" sz="2400" b="0" i="0" dirty="0">
              <a:solidFill>
                <a:srgbClr val="111111"/>
              </a:solidFill>
              <a:effectLst/>
              <a:latin typeface="Roboto" panose="02000000000000000000" pitchFamily="2" charset="0"/>
            </a:endParaRPr>
          </a:p>
          <a:p>
            <a:pPr eaLnBrk="1" hangingPunct="1">
              <a:lnSpc>
                <a:spcPct val="90000"/>
              </a:lnSpc>
              <a:spcAft>
                <a:spcPts val="600"/>
              </a:spcAft>
            </a:pPr>
            <a:r>
              <a:rPr lang="en-GB" sz="2400" b="0" i="0" dirty="0">
                <a:solidFill>
                  <a:srgbClr val="111111"/>
                </a:solidFill>
                <a:effectLst/>
                <a:latin typeface="Roboto" panose="02000000000000000000" pitchFamily="2" charset="0"/>
              </a:rPr>
              <a:t>Put it in a case (like your laptop and phone!) </a:t>
            </a:r>
          </a:p>
          <a:p>
            <a:pPr eaLnBrk="1" hangingPunct="1">
              <a:lnSpc>
                <a:spcPct val="90000"/>
              </a:lnSpc>
              <a:spcAft>
                <a:spcPts val="600"/>
              </a:spcAft>
            </a:pPr>
            <a:endParaRPr lang="en-GB" sz="2400" dirty="0">
              <a:solidFill>
                <a:srgbClr val="111111"/>
              </a:solidFill>
              <a:latin typeface="Roboto" panose="02000000000000000000" pitchFamily="2" charset="0"/>
            </a:endParaRPr>
          </a:p>
          <a:p>
            <a:pPr eaLnBrk="1" hangingPunct="1">
              <a:lnSpc>
                <a:spcPct val="90000"/>
              </a:lnSpc>
              <a:spcAft>
                <a:spcPts val="600"/>
              </a:spcAft>
            </a:pPr>
            <a:endParaRPr lang="en-GB" sz="2400" b="0" i="0" dirty="0">
              <a:solidFill>
                <a:srgbClr val="111111"/>
              </a:solidFill>
              <a:effectLst/>
              <a:latin typeface="Roboto" panose="02000000000000000000" pitchFamily="2" charset="0"/>
            </a:endParaRPr>
          </a:p>
          <a:p>
            <a:pPr eaLnBrk="1" hangingPunct="1">
              <a:lnSpc>
                <a:spcPct val="90000"/>
              </a:lnSpc>
              <a:spcAft>
                <a:spcPts val="600"/>
              </a:spcAft>
            </a:pPr>
            <a:endParaRPr lang="en-GB" sz="2400" dirty="0">
              <a:solidFill>
                <a:srgbClr val="111111"/>
              </a:solidFill>
              <a:latin typeface="Roboto" panose="02000000000000000000" pitchFamily="2" charset="0"/>
            </a:endParaRPr>
          </a:p>
          <a:p>
            <a:pPr eaLnBrk="1" hangingPunct="1">
              <a:lnSpc>
                <a:spcPct val="90000"/>
              </a:lnSpc>
              <a:spcAft>
                <a:spcPts val="600"/>
              </a:spcAft>
            </a:pPr>
            <a:endParaRPr lang="en-GB" sz="2400" b="0" i="0" dirty="0">
              <a:solidFill>
                <a:srgbClr val="111111"/>
              </a:solidFill>
              <a:effectLst/>
              <a:latin typeface="Roboto" panose="02000000000000000000" pitchFamily="2" charset="0"/>
            </a:endParaRPr>
          </a:p>
          <a:p>
            <a:pPr eaLnBrk="1" hangingPunct="1">
              <a:lnSpc>
                <a:spcPct val="90000"/>
              </a:lnSpc>
              <a:spcAft>
                <a:spcPts val="600"/>
              </a:spcAft>
            </a:pPr>
            <a:endParaRPr lang="en-GB" sz="2400" b="0" i="0" dirty="0">
              <a:solidFill>
                <a:srgbClr val="111111"/>
              </a:solidFill>
              <a:effectLst/>
              <a:latin typeface="Roboto" panose="02000000000000000000" pitchFamily="2" charset="0"/>
            </a:endParaRPr>
          </a:p>
          <a:p>
            <a:pPr eaLnBrk="1" hangingPunct="1">
              <a:lnSpc>
                <a:spcPct val="90000"/>
              </a:lnSpc>
              <a:spcAft>
                <a:spcPts val="600"/>
              </a:spcAft>
            </a:pPr>
            <a:endParaRPr lang="en-GB" sz="2400" b="0" i="0" dirty="0">
              <a:solidFill>
                <a:srgbClr val="111111"/>
              </a:solidFill>
              <a:effectLst/>
              <a:latin typeface="Roboto" panose="02000000000000000000" pitchFamily="2" charset="0"/>
            </a:endParaRPr>
          </a:p>
          <a:p>
            <a:pPr eaLnBrk="1" hangingPunct="1">
              <a:lnSpc>
                <a:spcPct val="90000"/>
              </a:lnSpc>
              <a:spcAft>
                <a:spcPts val="600"/>
              </a:spcAft>
            </a:pPr>
            <a:endParaRPr lang="en-GB" sz="2400" b="0" i="0" dirty="0">
              <a:solidFill>
                <a:srgbClr val="111111"/>
              </a:solidFill>
              <a:effectLst/>
              <a:latin typeface="Roboto" panose="02000000000000000000" pitchFamily="2" charset="0"/>
            </a:endParaRPr>
          </a:p>
          <a:p>
            <a:pPr indent="-228600" eaLnBrk="1" hangingPunct="1">
              <a:lnSpc>
                <a:spcPct val="90000"/>
              </a:lnSpc>
              <a:spcAft>
                <a:spcPts val="600"/>
              </a:spcAft>
              <a:buFont typeface="Arial" panose="020B0604020202020204" pitchFamily="34" charset="0"/>
              <a:buChar char="•"/>
            </a:pPr>
            <a:endParaRPr lang="en-GB" sz="2400" dirty="0">
              <a:solidFill>
                <a:srgbClr val="111111"/>
              </a:solidFill>
              <a:latin typeface="Roboto" panose="02000000000000000000" pitchFamily="2" charset="0"/>
            </a:endParaRPr>
          </a:p>
          <a:p>
            <a:pPr eaLnBrk="1" hangingPunct="1">
              <a:lnSpc>
                <a:spcPct val="90000"/>
              </a:lnSpc>
              <a:spcAft>
                <a:spcPts val="600"/>
              </a:spcAft>
            </a:pPr>
            <a:endParaRPr lang="en-GB" sz="2400" b="0" i="0" dirty="0">
              <a:solidFill>
                <a:srgbClr val="111111"/>
              </a:solidFill>
              <a:effectLst/>
              <a:latin typeface="Roboto" panose="02000000000000000000" pitchFamily="2" charset="0"/>
            </a:endParaRPr>
          </a:p>
          <a:p>
            <a:pPr indent="-228600" eaLnBrk="1" hangingPunct="1">
              <a:lnSpc>
                <a:spcPct val="90000"/>
              </a:lnSpc>
              <a:spcAft>
                <a:spcPts val="600"/>
              </a:spcAft>
              <a:buFont typeface="Arial" panose="020B0604020202020204" pitchFamily="34" charset="0"/>
              <a:buChar char="•"/>
            </a:pPr>
            <a:endParaRPr lang="en-US" sz="2200" dirty="0">
              <a:latin typeface="+mn-lt"/>
            </a:endParaRPr>
          </a:p>
        </p:txBody>
      </p:sp>
      <p:pic>
        <p:nvPicPr>
          <p:cNvPr id="9" name="Picture 8">
            <a:extLst>
              <a:ext uri="{FF2B5EF4-FFF2-40B4-BE49-F238E27FC236}">
                <a16:creationId xmlns:a16="http://schemas.microsoft.com/office/drawing/2014/main" id="{AC233770-A4DB-D510-78CE-6A036451C8BD}"/>
              </a:ext>
            </a:extLst>
          </p:cNvPr>
          <p:cNvPicPr>
            <a:picLocks noChangeAspect="1"/>
          </p:cNvPicPr>
          <p:nvPr/>
        </p:nvPicPr>
        <p:blipFill rotWithShape="1">
          <a:blip r:embed="rId3"/>
          <a:srcRect l="23968" t="5154" r="2435" b="7781"/>
          <a:stretch/>
        </p:blipFill>
        <p:spPr>
          <a:xfrm>
            <a:off x="516857" y="1699829"/>
            <a:ext cx="4227750" cy="3524060"/>
          </a:xfrm>
          <a:prstGeom prst="rect">
            <a:avLst/>
          </a:prstGeom>
          <a:effectLst/>
        </p:spPr>
      </p:pic>
      <p:pic>
        <p:nvPicPr>
          <p:cNvPr id="10" name="Picture 9">
            <a:extLst>
              <a:ext uri="{FF2B5EF4-FFF2-40B4-BE49-F238E27FC236}">
                <a16:creationId xmlns:a16="http://schemas.microsoft.com/office/drawing/2014/main" id="{677B77F9-656E-1752-02A7-B8CB2D517168}"/>
              </a:ext>
            </a:extLst>
          </p:cNvPr>
          <p:cNvPicPr>
            <a:picLocks noChangeAspect="1"/>
          </p:cNvPicPr>
          <p:nvPr/>
        </p:nvPicPr>
        <p:blipFill>
          <a:blip r:embed="rId4"/>
          <a:stretch>
            <a:fillRect/>
          </a:stretch>
        </p:blipFill>
        <p:spPr>
          <a:xfrm>
            <a:off x="4966339" y="3161627"/>
            <a:ext cx="2340381" cy="2424919"/>
          </a:xfrm>
          <a:prstGeom prst="rect">
            <a:avLst/>
          </a:prstGeom>
        </p:spPr>
      </p:pic>
      <p:sp>
        <p:nvSpPr>
          <p:cNvPr id="12" name="TextBox 11">
            <a:extLst>
              <a:ext uri="{FF2B5EF4-FFF2-40B4-BE49-F238E27FC236}">
                <a16:creationId xmlns:a16="http://schemas.microsoft.com/office/drawing/2014/main" id="{AA52101D-C90C-4855-AD80-51A9BC10A136}"/>
              </a:ext>
            </a:extLst>
          </p:cNvPr>
          <p:cNvSpPr txBox="1"/>
          <p:nvPr/>
        </p:nvSpPr>
        <p:spPr>
          <a:xfrm>
            <a:off x="1673352" y="5486609"/>
            <a:ext cx="9345168" cy="877163"/>
          </a:xfrm>
          <a:prstGeom prst="rect">
            <a:avLst/>
          </a:prstGeom>
          <a:noFill/>
        </p:spPr>
        <p:txBody>
          <a:bodyPr wrap="square" rtlCol="0">
            <a:spAutoFit/>
          </a:bodyPr>
          <a:lstStyle/>
          <a:p>
            <a:pPr eaLnBrk="1" hangingPunct="1">
              <a:lnSpc>
                <a:spcPct val="150000"/>
              </a:lnSpc>
              <a:spcAft>
                <a:spcPts val="600"/>
              </a:spcAft>
            </a:pPr>
            <a:r>
              <a:rPr lang="en-GB" sz="1800" b="1" dirty="0">
                <a:solidFill>
                  <a:srgbClr val="00B050"/>
                </a:solidFill>
                <a:latin typeface="Roboto" panose="02000000000000000000" pitchFamily="2" charset="0"/>
              </a:rPr>
              <a:t>Please wear a cycle helmet to reduce your risk of serious head injury and make a pact with your friends to always wear one.</a:t>
            </a:r>
          </a:p>
        </p:txBody>
      </p:sp>
    </p:spTree>
    <p:extLst>
      <p:ext uri="{BB962C8B-B14F-4D97-AF65-F5344CB8AC3E}">
        <p14:creationId xmlns:p14="http://schemas.microsoft.com/office/powerpoint/2010/main" val="2374032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297</TotalTime>
  <Words>1097</Words>
  <Application>Microsoft Office PowerPoint</Application>
  <PresentationFormat>Widescreen</PresentationFormat>
  <Paragraphs>121</Paragraphs>
  <Slides>16</Slides>
  <Notes>0</Notes>
  <HiddenSlides>0</HiddenSlides>
  <MMClips>1</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16</vt:i4>
      </vt:variant>
    </vt:vector>
  </HeadingPairs>
  <TitlesOfParts>
    <vt:vector size="22" baseType="lpstr">
      <vt:lpstr>Arial</vt:lpstr>
      <vt:lpstr>Calibri</vt:lpstr>
      <vt:lpstr>Calibri Light</vt:lpstr>
      <vt:lpstr>Roboto</vt:lpstr>
      <vt:lpstr>1_Office Theme</vt:lpstr>
      <vt:lpstr>2_Office Theme</vt:lpstr>
      <vt:lpstr>Cycle Safety</vt:lpstr>
      <vt:lpstr>Welcome to the I.M.P.S. team! </vt:lpstr>
      <vt:lpstr>Cycle safety</vt:lpstr>
      <vt:lpstr>Getting on your bike</vt:lpstr>
      <vt:lpstr>Things to do</vt:lpstr>
      <vt:lpstr>PowerPoint Presentation</vt:lpstr>
      <vt:lpstr>PowerPoint Presentation</vt:lpstr>
      <vt:lpstr>Be seen!</vt:lpstr>
      <vt:lpstr>Look after your head!</vt:lpstr>
      <vt:lpstr>Highway code for bikes</vt:lpstr>
      <vt:lpstr>Highway code</vt:lpstr>
      <vt:lpstr>Have you heard about The Dutch Reach?</vt:lpstr>
      <vt:lpstr>PowerPoint Presentation</vt:lpstr>
      <vt:lpstr>Quiz</vt:lpstr>
      <vt:lpstr>Thank you</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Pilgrim, Lynn (RTH) OUH</dc:creator>
  <cp:lastModifiedBy>Pilgrim, Lynn (RTH) OUH</cp:lastModifiedBy>
  <cp:revision>3</cp:revision>
  <dcterms:created xsi:type="dcterms:W3CDTF">2022-11-14T14:09:49Z</dcterms:created>
  <dcterms:modified xsi:type="dcterms:W3CDTF">2023-03-06T12:46:54Z</dcterms:modified>
</cp:coreProperties>
</file>