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5"/>
  </p:notesMasterIdLst>
  <p:sldIdLst>
    <p:sldId id="280" r:id="rId3"/>
    <p:sldId id="257" r:id="rId4"/>
    <p:sldId id="307" r:id="rId5"/>
    <p:sldId id="315" r:id="rId6"/>
    <p:sldId id="292" r:id="rId7"/>
    <p:sldId id="316" r:id="rId8"/>
    <p:sldId id="320" r:id="rId9"/>
    <p:sldId id="318" r:id="rId10"/>
    <p:sldId id="309" r:id="rId11"/>
    <p:sldId id="31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99106-B39E-4F9F-AD93-64DD3CE62331}"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CB401-237F-4375-803E-AA095532E07E}" type="slidenum">
              <a:rPr lang="en-GB" smtClean="0"/>
              <a:t>‹#›</a:t>
            </a:fld>
            <a:endParaRPr lang="en-GB"/>
          </a:p>
        </p:txBody>
      </p:sp>
    </p:spTree>
    <p:extLst>
      <p:ext uri="{BB962C8B-B14F-4D97-AF65-F5344CB8AC3E}">
        <p14:creationId xmlns:p14="http://schemas.microsoft.com/office/powerpoint/2010/main" val="11278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18/04/2024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18/04/2024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18/04/2024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18/04/2024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imps@ouh.nhs.uk"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impsweb.co.uk/kidszone/firstpoi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mpsweb.co.uk/kidszone/firstpoint/"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impsweb.co.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imps@ouh.nhs.u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506058"/>
            <a:ext cx="6894576" cy="783246"/>
          </a:xfrm>
        </p:spPr>
        <p:txBody>
          <a:bodyPr vert="horz" wrap="square" lIns="91440" tIns="45720" rIns="91440" bIns="45720" numCol="1" rtlCol="0" anchor="b" anchorCtr="0" compatLnSpc="1">
            <a:prstTxWarp prst="textNoShape">
              <a:avLst/>
            </a:prstTxWarp>
            <a:normAutofit fontScale="90000"/>
          </a:bodyPr>
          <a:lstStyle/>
          <a:p>
            <a:r>
              <a:rPr lang="en-US" sz="5400" dirty="0"/>
              <a:t>Design an advice centre</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4458" y="14275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4487" y="2079723"/>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97593" y="320035"/>
            <a:ext cx="6251110" cy="886754"/>
          </a:xfrm>
        </p:spPr>
        <p:txBody>
          <a:bodyPr vert="horz" lIns="91440" tIns="45720" rIns="91440" bIns="45720" numCol="1" rtlCol="0" anchor="b" anchorCtr="0" compatLnSpc="1">
            <a:prstTxWarp prst="textNoShape">
              <a:avLst/>
            </a:prstTxWarp>
            <a:normAutofit/>
          </a:bodyPr>
          <a:lstStyle/>
          <a:p>
            <a:r>
              <a:rPr lang="en-US" sz="5400" dirty="0"/>
              <a:t>Ask for help!</a:t>
            </a:r>
          </a:p>
        </p:txBody>
      </p:sp>
      <p:pic>
        <p:nvPicPr>
          <p:cNvPr id="7" name="Picture 6" descr="Portrait of boy">
            <a:extLst>
              <a:ext uri="{FF2B5EF4-FFF2-40B4-BE49-F238E27FC236}">
                <a16:creationId xmlns:a16="http://schemas.microsoft.com/office/drawing/2014/main" id="{98558481-F680-2D55-3F20-BAD5EB78F1F1}"/>
              </a:ext>
            </a:extLst>
          </p:cNvPr>
          <p:cNvPicPr>
            <a:picLocks noChangeAspect="1"/>
          </p:cNvPicPr>
          <p:nvPr/>
        </p:nvPicPr>
        <p:blipFill rotWithShape="1">
          <a:blip r:embed="rId2">
            <a:extLst>
              <a:ext uri="{28A0092B-C50C-407E-A947-70E740481C1C}">
                <a14:useLocalDpi xmlns:a14="http://schemas.microsoft.com/office/drawing/2010/main" val="0"/>
              </a:ext>
            </a:extLst>
          </a:blip>
          <a:srcRect l="25210" r="294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97592" y="120678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0BBA44-52CA-BECB-84AD-49466EE2D35F}"/>
              </a:ext>
            </a:extLst>
          </p:cNvPr>
          <p:cNvSpPr txBox="1"/>
          <p:nvPr/>
        </p:nvSpPr>
        <p:spPr>
          <a:xfrm>
            <a:off x="4657345" y="1390113"/>
            <a:ext cx="7320482" cy="3483864"/>
          </a:xfrm>
          <a:prstGeom prst="rect">
            <a:avLst/>
          </a:prstGeom>
        </p:spPr>
        <p:txBody>
          <a:bodyPr vert="horz" lIns="91440" tIns="45720" rIns="91440" bIns="45720" rtlCol="0">
            <a:noAutofit/>
          </a:bodyPr>
          <a:lstStyle/>
          <a:p>
            <a:pPr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Don’t forget to ask for help if you are worried or  frightened about anything or if you think one of your friends is having problems.</a:t>
            </a:r>
          </a:p>
          <a:p>
            <a:pPr fontAlgn="auto">
              <a:lnSpc>
                <a:spcPct val="90000"/>
              </a:lnSpc>
              <a:spcBef>
                <a:spcPts val="0"/>
              </a:spcBef>
              <a:spcAft>
                <a:spcPts val="600"/>
              </a:spcAft>
              <a:defRPr/>
            </a:pPr>
            <a:endParaRPr lang="en-US" sz="2000" b="1" dirty="0">
              <a:latin typeface="Calibri Light" panose="020F0302020204030204" pitchFamily="34" charset="0"/>
              <a:cs typeface="Calibri Light" panose="020F0302020204030204" pitchFamily="34" charset="0"/>
            </a:endParaRPr>
          </a:p>
          <a:p>
            <a:pPr fontAlgn="auto">
              <a:lnSpc>
                <a:spcPct val="90000"/>
              </a:lnSpc>
              <a:spcBef>
                <a:spcPts val="0"/>
              </a:spcBef>
              <a:spcAft>
                <a:spcPts val="600"/>
              </a:spcAft>
              <a:defRPr/>
            </a:pPr>
            <a:r>
              <a:rPr lang="en-US" sz="2000" b="1" dirty="0">
                <a:latin typeface="Calibri Light" panose="020F0302020204030204" pitchFamily="34" charset="0"/>
                <a:cs typeface="Calibri Light" panose="020F0302020204030204" pitchFamily="34" charset="0"/>
              </a:rPr>
              <a:t>Places to go for help:</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Talk to your teacher or a trusted adult. </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Go to </a:t>
            </a:r>
            <a:r>
              <a:rPr lang="en-US" sz="2000" dirty="0" err="1">
                <a:latin typeface="Calibri Light" panose="020F0302020204030204" pitchFamily="34" charset="0"/>
                <a:cs typeface="Calibri Light" panose="020F0302020204030204" pitchFamily="34" charset="0"/>
              </a:rPr>
              <a:t>FirstPoint</a:t>
            </a:r>
            <a:r>
              <a:rPr lang="en-US" sz="2000" dirty="0">
                <a:latin typeface="Calibri Light" panose="020F0302020204030204" pitchFamily="34" charset="0"/>
                <a:cs typeface="Calibri Light" panose="020F0302020204030204" pitchFamily="34" charset="0"/>
              </a:rPr>
              <a:t>  for advice and support.</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Talk to the school nurse.</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Telephone or chat to a helpline (details found on </a:t>
            </a:r>
            <a:r>
              <a:rPr lang="en-US" sz="2000" dirty="0" err="1">
                <a:latin typeface="Calibri Light" panose="020F0302020204030204" pitchFamily="34" charset="0"/>
                <a:cs typeface="Calibri Light" panose="020F0302020204030204" pitchFamily="34" charset="0"/>
              </a:rPr>
              <a:t>FirstPoint</a:t>
            </a:r>
            <a:r>
              <a:rPr lang="en-US" sz="2000" dirty="0">
                <a:latin typeface="Calibri Light" panose="020F0302020204030204" pitchFamily="34" charset="0"/>
                <a:cs typeface="Calibri Light" panose="020F0302020204030204" pitchFamily="34" charset="0"/>
              </a:rPr>
              <a:t>)</a:t>
            </a:r>
          </a:p>
          <a:p>
            <a:pPr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The most important thing to remember is that you are not the only person to be worried by this issue. It has happened to someone else before.</a:t>
            </a:r>
          </a:p>
          <a:p>
            <a:pPr fontAlgn="auto">
              <a:lnSpc>
                <a:spcPct val="90000"/>
              </a:lnSpc>
              <a:spcBef>
                <a:spcPts val="0"/>
              </a:spcBef>
              <a:spcAft>
                <a:spcPts val="600"/>
              </a:spcAft>
              <a:defRPr/>
            </a:pPr>
            <a:br>
              <a:rPr lang="en-US" dirty="0">
                <a:latin typeface="+mj-lt"/>
              </a:rPr>
            </a:br>
            <a:endParaRPr lang="en-US" dirty="0">
              <a:latin typeface="+mj-lt"/>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9" name="TextBox 8">
            <a:extLst>
              <a:ext uri="{FF2B5EF4-FFF2-40B4-BE49-F238E27FC236}">
                <a16:creationId xmlns:a16="http://schemas.microsoft.com/office/drawing/2014/main" id="{8D0C285E-7A0F-67EC-6612-40194320932C}"/>
              </a:ext>
            </a:extLst>
          </p:cNvPr>
          <p:cNvSpPr txBox="1"/>
          <p:nvPr/>
        </p:nvSpPr>
        <p:spPr>
          <a:xfrm>
            <a:off x="214173" y="4385912"/>
            <a:ext cx="4097851" cy="1200329"/>
          </a:xfrm>
          <a:prstGeom prst="rect">
            <a:avLst/>
          </a:prstGeom>
          <a:noFill/>
        </p:spPr>
        <p:txBody>
          <a:bodyPr wrap="square" rtlCol="0">
            <a:spAutoFit/>
          </a:bodyPr>
          <a:lstStyle/>
          <a:p>
            <a:r>
              <a:rPr lang="en-US" sz="3600" b="1" dirty="0">
                <a:solidFill>
                  <a:schemeClr val="bg1"/>
                </a:solidFill>
                <a:latin typeface="+mj-lt"/>
              </a:rPr>
              <a:t>Talk to someone and share your worries.</a:t>
            </a:r>
            <a:endParaRPr lang="en-GB" sz="3600" b="1" dirty="0">
              <a:solidFill>
                <a:schemeClr val="bg1"/>
              </a:solidFill>
            </a:endParaRPr>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9">
                                            <p:txEl>
                                              <p:pRg st="0" end="0"/>
                                            </p:txEl>
                                          </p:spTgt>
                                        </p:tgtEl>
                                      </p:cBhvr>
                                    </p:animEffect>
                                    <p:animScale>
                                      <p:cBhvr>
                                        <p:cTn id="33"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640080" y="3127246"/>
            <a:ext cx="8493572"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r>
              <a:rPr lang="en-GB" altLang="en-US" sz="3600" dirty="0">
                <a:solidFill>
                  <a:prstClr val="black"/>
                </a:solidFill>
                <a:latin typeface="Calibri" panose="020F0502020204030204"/>
              </a:rPr>
              <a:t>e</a:t>
            </a: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mail: </a:t>
            </a:r>
            <a:r>
              <a:rPr kumimoji="0" lang="en-GB" altLang="en-US" sz="3600" b="0" i="0" u="none" strike="noStrike" kern="1200" cap="none" spc="0" normalizeH="0" baseline="0" noProof="0" dirty="0" err="1">
                <a:ln>
                  <a:noFill/>
                </a:ln>
                <a:solidFill>
                  <a:prstClr val="black"/>
                </a:solidFill>
                <a:effectLst/>
                <a:uLnTx/>
                <a:uFillTx/>
                <a:latin typeface="Calibri" panose="020F0502020204030204"/>
                <a:hlinkClick r:id="rId3"/>
              </a:rPr>
              <a:t>im</a:t>
            </a:r>
            <a:r>
              <a:rPr lang="en-GB" altLang="en-US" sz="3600" dirty="0">
                <a:solidFill>
                  <a:prstClr val="black"/>
                </a:solidFill>
                <a:latin typeface="Calibri" panose="020F0502020204030204"/>
                <a:hlinkClick r:id="rId3"/>
              </a:rPr>
              <a:t>ps@ouh.nhs.uk</a:t>
            </a:r>
            <a:r>
              <a:rPr lang="en-GB" altLang="en-US" sz="3600" dirty="0">
                <a:solidFill>
                  <a:prstClr val="black"/>
                </a:solidFill>
                <a:latin typeface="Calibri" panose="020F0502020204030204"/>
              </a:rPr>
              <a:t> </a:t>
            </a:r>
            <a:endPar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Do you know about </a:t>
            </a:r>
            <a:r>
              <a:rPr lang="en-US" sz="4000" dirty="0" err="1"/>
              <a:t>FirstPoint</a:t>
            </a:r>
            <a:r>
              <a:rPr lang="en-US" sz="4000" dirty="0"/>
              <a:t>?</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138263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4E6EA11-3F3B-DFF8-9570-E129CD961566}"/>
              </a:ext>
            </a:extLst>
          </p:cNvPr>
          <p:cNvPicPr>
            <a:picLocks noChangeAspect="1"/>
          </p:cNvPicPr>
          <p:nvPr/>
        </p:nvPicPr>
        <p:blipFill>
          <a:blip r:embed="rId3"/>
          <a:stretch>
            <a:fillRect/>
          </a:stretch>
        </p:blipFill>
        <p:spPr>
          <a:xfrm>
            <a:off x="1068160" y="1591321"/>
            <a:ext cx="9935746" cy="4696064"/>
          </a:xfrm>
          <a:prstGeom prst="rect">
            <a:avLst/>
          </a:prstGeom>
        </p:spPr>
      </p:pic>
      <p:sp>
        <p:nvSpPr>
          <p:cNvPr id="3" name="TextBox 2">
            <a:extLst>
              <a:ext uri="{FF2B5EF4-FFF2-40B4-BE49-F238E27FC236}">
                <a16:creationId xmlns:a16="http://schemas.microsoft.com/office/drawing/2014/main" id="{31FEAA8B-1760-E9BB-0740-C5CD2D672922}"/>
              </a:ext>
            </a:extLst>
          </p:cNvPr>
          <p:cNvSpPr txBox="1"/>
          <p:nvPr/>
        </p:nvSpPr>
        <p:spPr>
          <a:xfrm>
            <a:off x="4662562" y="6287385"/>
            <a:ext cx="2617694" cy="369332"/>
          </a:xfrm>
          <a:prstGeom prst="rect">
            <a:avLst/>
          </a:prstGeom>
          <a:noFill/>
        </p:spPr>
        <p:txBody>
          <a:bodyPr wrap="square" rtlCol="0">
            <a:spAutoFit/>
          </a:bodyPr>
          <a:lstStyle/>
          <a:p>
            <a:r>
              <a:rPr lang="en-GB" dirty="0">
                <a:hlinkClick r:id="rId4"/>
              </a:rPr>
              <a:t>www.impsweb.co.uk</a:t>
            </a:r>
            <a:endParaRPr lang="en-GB" dirty="0"/>
          </a:p>
        </p:txBody>
      </p:sp>
    </p:spTree>
    <p:extLst>
      <p:ext uri="{BB962C8B-B14F-4D97-AF65-F5344CB8AC3E}">
        <p14:creationId xmlns:p14="http://schemas.microsoft.com/office/powerpoint/2010/main" val="15895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err="1"/>
              <a:t>FirstPoint</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71104" y="121085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E65B991-82F7-C01A-D910-62C017FD6F11}"/>
              </a:ext>
            </a:extLst>
          </p:cNvPr>
          <p:cNvSpPr txBox="1">
            <a:spLocks noChangeArrowheads="1"/>
          </p:cNvSpPr>
          <p:nvPr/>
        </p:nvSpPr>
        <p:spPr bwMode="auto">
          <a:xfrm>
            <a:off x="603002" y="1511869"/>
            <a:ext cx="11040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GB" altLang="en-US" sz="2400" dirty="0" err="1">
                <a:latin typeface="+mj-lt"/>
              </a:rPr>
              <a:t>FirstPoint</a:t>
            </a:r>
            <a:r>
              <a:rPr lang="en-GB" altLang="en-US" sz="2400" dirty="0">
                <a:latin typeface="+mj-lt"/>
              </a:rPr>
              <a:t> is an online advice centre where you can go </a:t>
            </a:r>
            <a:r>
              <a:rPr lang="en-GB" altLang="en-US" sz="2400" dirty="0" err="1">
                <a:latin typeface="+mj-lt"/>
              </a:rPr>
              <a:t>i</a:t>
            </a:r>
            <a:r>
              <a:rPr lang="en-US" altLang="en-US" sz="2400" dirty="0">
                <a:latin typeface="+mj-lt"/>
              </a:rPr>
              <a:t>f you are ever worried or frightened about something that is happening to you, your friend or your body.  </a:t>
            </a:r>
          </a:p>
          <a:p>
            <a:r>
              <a:rPr lang="en-GB" altLang="en-US" dirty="0">
                <a:latin typeface="+mn-lt"/>
              </a:rPr>
              <a:t> </a:t>
            </a:r>
          </a:p>
        </p:txBody>
      </p:sp>
      <p:sp>
        <p:nvSpPr>
          <p:cNvPr id="5" name="TextBox 3">
            <a:extLst>
              <a:ext uri="{FF2B5EF4-FFF2-40B4-BE49-F238E27FC236}">
                <a16:creationId xmlns:a16="http://schemas.microsoft.com/office/drawing/2014/main" id="{45036226-8CA8-3EFA-1C50-1C5835495FDE}"/>
              </a:ext>
            </a:extLst>
          </p:cNvPr>
          <p:cNvSpPr txBox="1">
            <a:spLocks noChangeArrowheads="1"/>
          </p:cNvSpPr>
          <p:nvPr/>
        </p:nvSpPr>
        <p:spPr bwMode="auto">
          <a:xfrm>
            <a:off x="643463" y="2929257"/>
            <a:ext cx="11000441" cy="114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2400" dirty="0">
                <a:latin typeface="+mj-lt"/>
              </a:rPr>
              <a:t>The I.M.P.S. </a:t>
            </a:r>
            <a:r>
              <a:rPr lang="en-US" altLang="en-US" sz="2400" dirty="0" err="1">
                <a:latin typeface="+mj-lt"/>
              </a:rPr>
              <a:t>FirstPoint</a:t>
            </a:r>
            <a:r>
              <a:rPr lang="en-US" altLang="en-US" sz="2400" dirty="0">
                <a:latin typeface="+mj-lt"/>
              </a:rPr>
              <a:t> link will signpost you to websites that will give you help, advice and support connected with feeling safe and well.</a:t>
            </a:r>
          </a:p>
        </p:txBody>
      </p:sp>
      <p:pic>
        <p:nvPicPr>
          <p:cNvPr id="6" name="Picture 5">
            <a:hlinkClick r:id="rId3"/>
            <a:extLst>
              <a:ext uri="{FF2B5EF4-FFF2-40B4-BE49-F238E27FC236}">
                <a16:creationId xmlns:a16="http://schemas.microsoft.com/office/drawing/2014/main" id="{D5AE2F5D-37B4-9E87-2513-BAF089E95E9E}"/>
              </a:ext>
            </a:extLst>
          </p:cNvPr>
          <p:cNvPicPr>
            <a:picLocks noChangeAspect="1"/>
          </p:cNvPicPr>
          <p:nvPr/>
        </p:nvPicPr>
        <p:blipFill>
          <a:blip r:embed="rId4"/>
          <a:stretch>
            <a:fillRect/>
          </a:stretch>
        </p:blipFill>
        <p:spPr>
          <a:xfrm>
            <a:off x="3948712" y="4346623"/>
            <a:ext cx="2641679" cy="1762495"/>
          </a:xfrm>
          <a:prstGeom prst="rect">
            <a:avLst/>
          </a:prstGeom>
        </p:spPr>
      </p:pic>
      <p:sp>
        <p:nvSpPr>
          <p:cNvPr id="7" name="TextBox 6">
            <a:extLst>
              <a:ext uri="{FF2B5EF4-FFF2-40B4-BE49-F238E27FC236}">
                <a16:creationId xmlns:a16="http://schemas.microsoft.com/office/drawing/2014/main" id="{16D7B885-E106-1E7F-A95A-B761AD1F51F0}"/>
              </a:ext>
            </a:extLst>
          </p:cNvPr>
          <p:cNvSpPr txBox="1"/>
          <p:nvPr/>
        </p:nvSpPr>
        <p:spPr>
          <a:xfrm>
            <a:off x="6920916" y="4853290"/>
            <a:ext cx="3816991" cy="646331"/>
          </a:xfrm>
          <a:prstGeom prst="rect">
            <a:avLst/>
          </a:prstGeom>
          <a:noFill/>
        </p:spPr>
        <p:txBody>
          <a:bodyPr wrap="square" rtlCol="0">
            <a:spAutoFit/>
          </a:bodyPr>
          <a:lstStyle/>
          <a:p>
            <a:r>
              <a:rPr lang="en-GB" dirty="0">
                <a:hlinkClick r:id="rId3"/>
              </a:rPr>
              <a:t>This is the link from the I.M.P.S. website home page.</a:t>
            </a:r>
            <a:endParaRPr lang="en-GB" dirty="0"/>
          </a:p>
        </p:txBody>
      </p:sp>
    </p:spTree>
    <p:extLst>
      <p:ext uri="{BB962C8B-B14F-4D97-AF65-F5344CB8AC3E}">
        <p14:creationId xmlns:p14="http://schemas.microsoft.com/office/powerpoint/2010/main" val="4914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509587C7-C71A-44BB-023F-2207FBC4FB80}"/>
              </a:ext>
            </a:extLst>
          </p:cNvPr>
          <p:cNvSpPr txBox="1">
            <a:spLocks noGrp="1" noChangeArrowheads="1"/>
          </p:cNvSpPr>
          <p:nvPr>
            <p:ph idx="1"/>
          </p:nvPr>
        </p:nvSpPr>
        <p:spPr bwMode="auto">
          <a:xfrm>
            <a:off x="609600" y="1600200"/>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buNone/>
            </a:pPr>
            <a:r>
              <a:rPr lang="en-GB" altLang="en-US" sz="2400" dirty="0">
                <a:latin typeface="Calibri Light" panose="020F0302020204030204" pitchFamily="34" charset="0"/>
                <a:cs typeface="Calibri Light" panose="020F0302020204030204" pitchFamily="34" charset="0"/>
              </a:rPr>
              <a:t>You are going to make an advice centre for children who move up to year 6 next September.</a:t>
            </a:r>
            <a:endParaRPr lang="en-GB" altLang="en-US"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99C44037-A009-96C7-5D9B-BB6A2911AF1E}"/>
              </a:ext>
            </a:extLst>
          </p:cNvPr>
          <p:cNvSpPr txBox="1">
            <a:spLocks noChangeArrowheads="1"/>
          </p:cNvSpPr>
          <p:nvPr/>
        </p:nvSpPr>
        <p:spPr bwMode="auto">
          <a:xfrm>
            <a:off x="609600" y="2777752"/>
            <a:ext cx="10778149"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As a class, go to </a:t>
            </a:r>
            <a:r>
              <a:rPr lang="en-GB" altLang="en-US" sz="2400" dirty="0">
                <a:latin typeface="Calibri Light" panose="020F0302020204030204" pitchFamily="34" charset="0"/>
                <a:cs typeface="Calibri Light" panose="020F0302020204030204" pitchFamily="34" charset="0"/>
                <a:hlinkClick r:id="rId3"/>
              </a:rPr>
              <a:t>www.impsweb.co.uk</a:t>
            </a:r>
            <a:r>
              <a:rPr lang="en-GB" altLang="en-US" sz="2400" dirty="0">
                <a:latin typeface="Calibri Light" panose="020F0302020204030204" pitchFamily="34" charset="0"/>
                <a:cs typeface="Calibri Light" panose="020F0302020204030204" pitchFamily="34" charset="0"/>
              </a:rPr>
              <a:t> and follow the links to </a:t>
            </a:r>
            <a:r>
              <a:rPr lang="en-GB" altLang="en-US" sz="2400" dirty="0" err="1">
                <a:latin typeface="Calibri Light" panose="020F0302020204030204" pitchFamily="34" charset="0"/>
                <a:cs typeface="Calibri Light" panose="020F0302020204030204" pitchFamily="34" charset="0"/>
              </a:rPr>
              <a:t>FirstPoint</a:t>
            </a:r>
            <a:r>
              <a:rPr lang="en-GB" altLang="en-US" sz="2400" dirty="0">
                <a:latin typeface="Calibri Light" panose="020F0302020204030204" pitchFamily="34" charset="0"/>
                <a:cs typeface="Calibri Light" panose="020F0302020204030204" pitchFamily="34" charset="0"/>
              </a:rPr>
              <a:t>. Have a look at what issues are discussed.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Decide what the most common worries for new year 6’s might be and make a list of them.</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298495"/>
            <a:ext cx="11018520" cy="755921"/>
          </a:xfrm>
        </p:spPr>
        <p:txBody>
          <a:bodyPr vert="horz" wrap="square" lIns="91440" tIns="45720" rIns="91440" bIns="45720" numCol="1" rtlCol="0" anchor="b" anchorCtr="0" compatLnSpc="1">
            <a:prstTxWarp prst="textNoShape">
              <a:avLst/>
            </a:prstTxWarp>
            <a:normAutofit/>
          </a:bodyPr>
          <a:lstStyle/>
          <a:p>
            <a:r>
              <a:rPr lang="en-US" sz="4000" dirty="0"/>
              <a:t>Activity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9080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445FE0C4-200B-6012-BADA-9539077B6016}"/>
              </a:ext>
            </a:extLst>
          </p:cNvPr>
          <p:cNvSpPr txBox="1">
            <a:spLocks noChangeArrowheads="1"/>
          </p:cNvSpPr>
          <p:nvPr/>
        </p:nvSpPr>
        <p:spPr bwMode="auto">
          <a:xfrm>
            <a:off x="526774" y="1199878"/>
            <a:ext cx="4815649"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150000"/>
              </a:lnSpc>
            </a:pPr>
            <a:r>
              <a:rPr lang="en-GB" altLang="en-US" sz="2400" dirty="0">
                <a:latin typeface="Calibri Light" panose="020F0302020204030204" pitchFamily="34" charset="0"/>
                <a:cs typeface="Calibri Light" panose="020F0302020204030204" pitchFamily="34" charset="0"/>
              </a:rPr>
              <a:t>As a class, discuss  how you want your advice centre to look and how it may be accessed by pupils.</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p:txBody>
      </p:sp>
      <p:pic>
        <p:nvPicPr>
          <p:cNvPr id="10" name="Picture 9" descr="A group of children in a classroom&#10;&#10;Description automatically generated">
            <a:extLst>
              <a:ext uri="{FF2B5EF4-FFF2-40B4-BE49-F238E27FC236}">
                <a16:creationId xmlns:a16="http://schemas.microsoft.com/office/drawing/2014/main" id="{A4425881-1E8B-B3F2-A831-1B232D366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604" y="1438513"/>
            <a:ext cx="6186690" cy="4129440"/>
          </a:xfrm>
          <a:prstGeom prst="rect">
            <a:avLst/>
          </a:prstGeom>
        </p:spPr>
      </p:pic>
      <p:sp>
        <p:nvSpPr>
          <p:cNvPr id="12" name="TextBox 11">
            <a:extLst>
              <a:ext uri="{FF2B5EF4-FFF2-40B4-BE49-F238E27FC236}">
                <a16:creationId xmlns:a16="http://schemas.microsoft.com/office/drawing/2014/main" id="{8A0EB9A0-C8DF-FAA4-49A2-07343B8BF0C1}"/>
              </a:ext>
            </a:extLst>
          </p:cNvPr>
          <p:cNvSpPr txBox="1"/>
          <p:nvPr/>
        </p:nvSpPr>
        <p:spPr>
          <a:xfrm>
            <a:off x="526773" y="2887058"/>
            <a:ext cx="4815650" cy="3359061"/>
          </a:xfrm>
          <a:prstGeom prst="rect">
            <a:avLst/>
          </a:prstGeom>
          <a:noFill/>
        </p:spPr>
        <p:txBody>
          <a:bodyPr wrap="square" rtlCol="0">
            <a:spAutoFit/>
          </a:bodyPr>
          <a:lstStyle/>
          <a:p>
            <a:pPr>
              <a:lnSpc>
                <a:spcPct val="150000"/>
              </a:lnSpc>
            </a:pPr>
            <a:r>
              <a:rPr lang="en-GB" altLang="en-US" sz="2400" dirty="0">
                <a:latin typeface="Calibri Light" panose="020F0302020204030204" pitchFamily="34" charset="0"/>
                <a:cs typeface="Calibri Light" panose="020F0302020204030204" pitchFamily="34" charset="0"/>
              </a:rPr>
              <a:t>e.g. Are you going to collect the advice into a folder?  </a:t>
            </a: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Are you going to use a notice board? </a:t>
            </a: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Will it be displayed in your school library or in the classroom?</a:t>
            </a:r>
            <a:br>
              <a:rPr lang="en-GB" altLang="en-US" sz="2400" dirty="0">
                <a:latin typeface="Calibri Light" panose="020F0302020204030204" pitchFamily="34" charset="0"/>
                <a:cs typeface="Calibri Light" panose="020F0302020204030204" pitchFamily="34" charset="0"/>
              </a:rPr>
            </a:br>
            <a:endParaRPr lang="en-GB" sz="2400" dirty="0"/>
          </a:p>
        </p:txBody>
      </p:sp>
    </p:spTree>
    <p:extLst>
      <p:ext uri="{BB962C8B-B14F-4D97-AF65-F5344CB8AC3E}">
        <p14:creationId xmlns:p14="http://schemas.microsoft.com/office/powerpoint/2010/main" val="3258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Activity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118174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F608E6C0-6CBE-A0DF-126E-C010AF5DCB8E}"/>
              </a:ext>
            </a:extLst>
          </p:cNvPr>
          <p:cNvSpPr txBox="1">
            <a:spLocks noChangeArrowheads="1"/>
          </p:cNvSpPr>
          <p:nvPr/>
        </p:nvSpPr>
        <p:spPr bwMode="auto">
          <a:xfrm>
            <a:off x="603002" y="1530237"/>
            <a:ext cx="10408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r>
              <a:rPr lang="en-GB" altLang="en-US" sz="2400" dirty="0">
                <a:latin typeface="Calibri Light" panose="020F0302020204030204" pitchFamily="34" charset="0"/>
                <a:cs typeface="Calibri Light" panose="020F0302020204030204" pitchFamily="34" charset="0"/>
              </a:rPr>
              <a:t>In groups of two or three, choose a subject from those you put on your list.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marL="0" indent="0"/>
            <a:r>
              <a:rPr lang="en-GB" altLang="en-US" sz="2400" dirty="0">
                <a:latin typeface="Calibri Light" panose="020F0302020204030204" pitchFamily="34" charset="0"/>
                <a:cs typeface="Calibri Light" panose="020F0302020204030204" pitchFamily="34" charset="0"/>
              </a:rPr>
              <a:t>As there is a lot of information about each subject it is important to choose just one topic to work with.*</a:t>
            </a:r>
            <a:br>
              <a:rPr lang="en-GB" altLang="en-US" sz="2400" dirty="0">
                <a:latin typeface="Calibri Light" panose="020F0302020204030204" pitchFamily="34" charset="0"/>
                <a:cs typeface="Calibri Light" panose="020F0302020204030204" pitchFamily="34" charset="0"/>
              </a:rPr>
            </a:b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p:txBody>
      </p:sp>
      <p:sp>
        <p:nvSpPr>
          <p:cNvPr id="5" name="TextBox 2">
            <a:extLst>
              <a:ext uri="{FF2B5EF4-FFF2-40B4-BE49-F238E27FC236}">
                <a16:creationId xmlns:a16="http://schemas.microsoft.com/office/drawing/2014/main" id="{925C9267-67F9-1196-8960-4CBEE184619B}"/>
              </a:ext>
            </a:extLst>
          </p:cNvPr>
          <p:cNvSpPr txBox="1">
            <a:spLocks noChangeArrowheads="1"/>
          </p:cNvSpPr>
          <p:nvPr/>
        </p:nvSpPr>
        <p:spPr bwMode="auto">
          <a:xfrm>
            <a:off x="1919288" y="5661026"/>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b="1" dirty="0">
                <a:latin typeface="+mj-lt"/>
              </a:rPr>
              <a:t>* Your teacher may give you a list the topics to research to make sure that you do not all chose the same one!</a:t>
            </a:r>
          </a:p>
        </p:txBody>
      </p:sp>
      <p:sp>
        <p:nvSpPr>
          <p:cNvPr id="9" name="TextBox 8">
            <a:extLst>
              <a:ext uri="{FF2B5EF4-FFF2-40B4-BE49-F238E27FC236}">
                <a16:creationId xmlns:a16="http://schemas.microsoft.com/office/drawing/2014/main" id="{DFD35F52-4833-B66C-9AC1-F8AAFFDCD5C1}"/>
              </a:ext>
            </a:extLst>
          </p:cNvPr>
          <p:cNvSpPr txBox="1"/>
          <p:nvPr/>
        </p:nvSpPr>
        <p:spPr>
          <a:xfrm>
            <a:off x="603002" y="3412273"/>
            <a:ext cx="10570636" cy="1569660"/>
          </a:xfrm>
          <a:prstGeom prst="rect">
            <a:avLst/>
          </a:prstGeom>
          <a:noFill/>
        </p:spPr>
        <p:txBody>
          <a:bodyPr wrap="square" rtlCol="0">
            <a:spAutoFit/>
          </a:bodyPr>
          <a:lstStyle/>
          <a:p>
            <a:r>
              <a:rPr lang="en-GB" altLang="en-US" sz="2400" dirty="0">
                <a:latin typeface="Calibri Light" panose="020F0302020204030204" pitchFamily="34" charset="0"/>
                <a:cs typeface="Calibri Light" panose="020F0302020204030204" pitchFamily="34" charset="0"/>
              </a:rPr>
              <a:t>e.g. if you decide to pick “Bullying” then choose cyberbullying or bullying at school.</a:t>
            </a:r>
            <a:br>
              <a:rPr lang="en-GB" altLang="en-US" sz="2400" dirty="0">
                <a:latin typeface="Calibri Light" panose="020F0302020204030204" pitchFamily="34" charset="0"/>
                <a:cs typeface="Calibri Light" panose="020F0302020204030204" pitchFamily="34" charset="0"/>
              </a:rPr>
            </a:b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e.g. If you choose “Getting fitter” chose 3 reasons girls should play sports or why it is important to have enough sleep.</a:t>
            </a:r>
            <a:endParaRPr lang="en-GB" sz="2400" dirty="0"/>
          </a:p>
        </p:txBody>
      </p:sp>
    </p:spTree>
    <p:extLst>
      <p:ext uri="{BB962C8B-B14F-4D97-AF65-F5344CB8AC3E}">
        <p14:creationId xmlns:p14="http://schemas.microsoft.com/office/powerpoint/2010/main" val="29885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Things to do.</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8076" y="123786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16FEA6-955E-BC29-7448-FC0222382F4A}"/>
              </a:ext>
            </a:extLst>
          </p:cNvPr>
          <p:cNvSpPr>
            <a:spLocks noGrp="1"/>
          </p:cNvSpPr>
          <p:nvPr>
            <p:ph idx="1"/>
          </p:nvPr>
        </p:nvSpPr>
        <p:spPr>
          <a:xfrm>
            <a:off x="672353" y="1530237"/>
            <a:ext cx="10872940" cy="1569661"/>
          </a:xfrm>
        </p:spPr>
        <p:txBody>
          <a:bodyPr/>
          <a:lstStyle/>
          <a:p>
            <a:pPr marL="0" indent="0">
              <a:lnSpc>
                <a:spcPct val="150000"/>
              </a:lnSpc>
              <a:buNone/>
            </a:pPr>
            <a:r>
              <a:rPr lang="en-GB" altLang="en-US" sz="2400" dirty="0">
                <a:latin typeface="Calibri Light" panose="020F0302020204030204" pitchFamily="34" charset="0"/>
                <a:cs typeface="Calibri Light" panose="020F0302020204030204" pitchFamily="34" charset="0"/>
              </a:rPr>
              <a:t>When you have chosen your topic, make a poster or a leaflet with information and advice for new year 6’s. Make sure you keep it simple with a maximum of 3 pieces of advice and links.</a:t>
            </a:r>
            <a:br>
              <a:rPr lang="en-GB" altLang="en-US" sz="2400" dirty="0">
                <a:latin typeface="Calibri Light" panose="020F0302020204030204" pitchFamily="34" charset="0"/>
                <a:cs typeface="Calibri Light" panose="020F0302020204030204" pitchFamily="34" charset="0"/>
              </a:rPr>
            </a:br>
            <a:endParaRPr lang="en-GB" altLang="en-US" sz="22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0F4B6E4-19FC-F73F-7DCD-A9B389F068EE}"/>
              </a:ext>
            </a:extLst>
          </p:cNvPr>
          <p:cNvSpPr txBox="1"/>
          <p:nvPr/>
        </p:nvSpPr>
        <p:spPr>
          <a:xfrm>
            <a:off x="711308" y="4146352"/>
            <a:ext cx="10795030" cy="1569660"/>
          </a:xfrm>
          <a:prstGeom prst="rect">
            <a:avLst/>
          </a:prstGeom>
          <a:noFill/>
        </p:spPr>
        <p:txBody>
          <a:bodyPr wrap="square" rtlCol="0">
            <a:spAutoFit/>
          </a:bodyPr>
          <a:lstStyle/>
          <a:p>
            <a:pPr marL="0" indent="0">
              <a:buNone/>
            </a:pPr>
            <a:r>
              <a:rPr lang="en-GB" altLang="en-US" sz="2400" dirty="0">
                <a:latin typeface="Calibri Light" panose="020F0302020204030204" pitchFamily="34" charset="0"/>
                <a:cs typeface="Calibri Light" panose="020F0302020204030204" pitchFamily="34" charset="0"/>
              </a:rPr>
              <a:t>Spend some time looking at all the information each group has contributed.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marL="0" indent="0">
              <a:buNone/>
            </a:pPr>
            <a:r>
              <a:rPr lang="en-GB" altLang="en-US" sz="2400" dirty="0">
                <a:latin typeface="Calibri Light" panose="020F0302020204030204" pitchFamily="34" charset="0"/>
                <a:cs typeface="Calibri Light" panose="020F0302020204030204" pitchFamily="34" charset="0"/>
              </a:rPr>
              <a:t>Talk about your advice centre to the year 5 ‘s so they know how to find the information</a:t>
            </a:r>
            <a:r>
              <a:rPr lang="en-GB" altLang="en-US" sz="1800" dirty="0">
                <a:latin typeface="Calibri Light" panose="020F0302020204030204" pitchFamily="34" charset="0"/>
                <a:cs typeface="Calibri Light" panose="020F0302020204030204" pitchFamily="34" charset="0"/>
              </a:rPr>
              <a:t>.  </a:t>
            </a:r>
          </a:p>
        </p:txBody>
      </p:sp>
      <p:sp>
        <p:nvSpPr>
          <p:cNvPr id="6" name="TextBox 5">
            <a:extLst>
              <a:ext uri="{FF2B5EF4-FFF2-40B4-BE49-F238E27FC236}">
                <a16:creationId xmlns:a16="http://schemas.microsoft.com/office/drawing/2014/main" id="{180E51FA-913C-5A01-A59F-9F2FC485B17D}"/>
              </a:ext>
            </a:extLst>
          </p:cNvPr>
          <p:cNvSpPr txBox="1"/>
          <p:nvPr/>
        </p:nvSpPr>
        <p:spPr>
          <a:xfrm>
            <a:off x="672353" y="3272245"/>
            <a:ext cx="10908523" cy="589072"/>
          </a:xfrm>
          <a:prstGeom prst="rect">
            <a:avLst/>
          </a:prstGeom>
          <a:noFill/>
        </p:spPr>
        <p:txBody>
          <a:bodyPr wrap="square" rtlCol="0">
            <a:spAutoFit/>
          </a:bodyPr>
          <a:lstStyle/>
          <a:p>
            <a:pPr marL="0" indent="0">
              <a:lnSpc>
                <a:spcPct val="150000"/>
              </a:lnSpc>
              <a:buNone/>
            </a:pPr>
            <a:r>
              <a:rPr lang="en-GB" altLang="en-US" sz="2400" dirty="0">
                <a:latin typeface="Calibri Light" panose="020F0302020204030204" pitchFamily="34" charset="0"/>
                <a:cs typeface="Calibri Light" panose="020F0302020204030204" pitchFamily="34" charset="0"/>
              </a:rPr>
              <a:t>Display this information in your advice centre.</a:t>
            </a:r>
          </a:p>
        </p:txBody>
      </p:sp>
    </p:spTree>
    <p:extLst>
      <p:ext uri="{BB962C8B-B14F-4D97-AF65-F5344CB8AC3E}">
        <p14:creationId xmlns:p14="http://schemas.microsoft.com/office/powerpoint/2010/main" val="492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Conclusion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8398F391-2132-3AC4-D561-0C0130A2DF75}"/>
              </a:ext>
            </a:extLst>
          </p:cNvPr>
          <p:cNvSpPr txBox="1">
            <a:spLocks noChangeArrowheads="1"/>
          </p:cNvSpPr>
          <p:nvPr/>
        </p:nvSpPr>
        <p:spPr bwMode="auto">
          <a:xfrm>
            <a:off x="755649" y="2133600"/>
            <a:ext cx="10504021"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Write a newspaper report about your advice centre and take some photographs. Add some quotes from year 5’s and teachers.</a:t>
            </a: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Send the report and images to I.M.P.S. to put on their website.</a:t>
            </a: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Write and let I.M.P.S. know if you think of another subject that should be added to </a:t>
            </a:r>
            <a:r>
              <a:rPr lang="en-GB" altLang="en-US" sz="2400" dirty="0" err="1">
                <a:latin typeface="Calibri Light" panose="020F0302020204030204" pitchFamily="34" charset="0"/>
                <a:cs typeface="Calibri Light" panose="020F0302020204030204" pitchFamily="34" charset="0"/>
              </a:rPr>
              <a:t>FirstPoint</a:t>
            </a:r>
            <a:r>
              <a:rPr lang="en-GB" altLang="en-US" sz="2400" dirty="0">
                <a:latin typeface="Calibri Light" panose="020F0302020204030204" pitchFamily="34" charset="0"/>
                <a:cs typeface="Calibri Light" panose="020F0302020204030204" pitchFamily="34" charset="0"/>
              </a:rPr>
              <a:t>. Email: </a:t>
            </a:r>
            <a:r>
              <a:rPr lang="en-GB" altLang="en-US" sz="2400" dirty="0">
                <a:latin typeface="Calibri Light" panose="020F0302020204030204" pitchFamily="34" charset="0"/>
                <a:cs typeface="Calibri Light" panose="020F0302020204030204" pitchFamily="34" charset="0"/>
                <a:hlinkClick r:id="rId3"/>
              </a:rPr>
              <a:t>imps@ouh.nhs.uk</a:t>
            </a:r>
            <a:r>
              <a:rPr lang="en-GB" altLang="en-US" sz="24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841</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1_Office Theme</vt:lpstr>
      <vt:lpstr>2_Office Theme</vt:lpstr>
      <vt:lpstr>Design an advice centre</vt:lpstr>
      <vt:lpstr>Welcome to the I.M.P.S. team! </vt:lpstr>
      <vt:lpstr>Do you know about FirstPoint?</vt:lpstr>
      <vt:lpstr>FirstPoint</vt:lpstr>
      <vt:lpstr>PowerPoint Presentation</vt:lpstr>
      <vt:lpstr>Activity</vt:lpstr>
      <vt:lpstr>Activity</vt:lpstr>
      <vt:lpstr>Things to do.</vt:lpstr>
      <vt:lpstr>Conclusion</vt:lpstr>
      <vt:lpstr>Ask for help!</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4</cp:revision>
  <dcterms:created xsi:type="dcterms:W3CDTF">2022-11-14T14:09:49Z</dcterms:created>
  <dcterms:modified xsi:type="dcterms:W3CDTF">2024-04-18T08:58:23Z</dcterms:modified>
</cp:coreProperties>
</file>