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07" r:id="rId5"/>
    <p:sldId id="309" r:id="rId6"/>
    <p:sldId id="319" r:id="rId7"/>
    <p:sldId id="317" r:id="rId8"/>
    <p:sldId id="318" r:id="rId9"/>
    <p:sldId id="314" r:id="rId10"/>
    <p:sldId id="292" r:id="rId11"/>
    <p:sldId id="308"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727"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05/12/2023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05/12/2023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05/12/2023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05/12/2023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15.jpg"/><Relationship Id="rId5" Type="http://schemas.openxmlformats.org/officeDocument/2006/relationships/image" Target="../media/image10.jpg"/><Relationship Id="rId10" Type="http://schemas.openxmlformats.org/officeDocument/2006/relationships/image" Target="../media/image14.jpg"/><Relationship Id="rId4" Type="http://schemas.openxmlformats.org/officeDocument/2006/relationships/image" Target="../media/image9.jp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79" y="684012"/>
            <a:ext cx="9979635" cy="783932"/>
          </a:xfrm>
        </p:spPr>
        <p:txBody>
          <a:bodyPr vert="horz" wrap="square" lIns="91440" tIns="45720" rIns="91440" bIns="45720" numCol="1" rtlCol="0" anchor="b" anchorCtr="0" compatLnSpc="1">
            <a:prstTxWarp prst="textNoShape">
              <a:avLst/>
            </a:prstTxWarp>
            <a:normAutofit fontScale="90000"/>
          </a:bodyPr>
          <a:lstStyle/>
          <a:p>
            <a:r>
              <a:rPr lang="en-US" sz="5400" dirty="0"/>
              <a:t>E scooter and hoverboard safety</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58952" y="157276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212848"/>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panose="020F0502020204030204"/>
                <a:ea typeface="+mn-ea"/>
                <a:cs typeface="+mn-cs"/>
              </a:rPr>
              <a:t>#safetoys</a:t>
            </a:r>
            <a:endPar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165234"/>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94441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11156464" y="559573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04880B-71E0-BF70-0F96-6037B1A385F9}"/>
              </a:ext>
            </a:extLst>
          </p:cNvPr>
          <p:cNvSpPr>
            <a:spLocks noGrp="1"/>
          </p:cNvSpPr>
          <p:nvPr>
            <p:ph idx="1"/>
          </p:nvPr>
        </p:nvSpPr>
        <p:spPr>
          <a:xfrm>
            <a:off x="572492" y="1232095"/>
            <a:ext cx="11072111" cy="886755"/>
          </a:xfrm>
        </p:spPr>
        <p:txBody>
          <a:bodyPr anchor="t">
            <a:noAutofit/>
          </a:bodyPr>
          <a:lstStyle/>
          <a:p>
            <a:pPr marL="0" indent="0">
              <a:buNone/>
            </a:pPr>
            <a:r>
              <a:rPr lang="en-GB" sz="1800" b="1" dirty="0"/>
              <a:t>See if you can answer these questions.</a:t>
            </a:r>
          </a:p>
          <a:p>
            <a:pPr marL="0" indent="0">
              <a:lnSpc>
                <a:spcPct val="160000"/>
              </a:lnSpc>
              <a:buNone/>
            </a:pPr>
            <a:r>
              <a:rPr lang="en-GB" sz="1800" dirty="0"/>
              <a:t>When can you ride an e scooter on the road?</a:t>
            </a:r>
          </a:p>
          <a:p>
            <a:pPr marL="0" indent="0">
              <a:lnSpc>
                <a:spcPct val="160000"/>
              </a:lnSpc>
              <a:buNone/>
            </a:pPr>
            <a:r>
              <a:rPr lang="en-GB" sz="1800" dirty="0">
                <a:solidFill>
                  <a:srgbClr val="0070C0"/>
                </a:solidFill>
              </a:rPr>
              <a:t>You can only ride a </a:t>
            </a:r>
            <a:r>
              <a:rPr lang="en-GB" sz="1800" b="1" dirty="0">
                <a:solidFill>
                  <a:srgbClr val="0070C0"/>
                </a:solidFill>
              </a:rPr>
              <a:t>rented</a:t>
            </a:r>
            <a:r>
              <a:rPr lang="en-GB" sz="1800" dirty="0">
                <a:solidFill>
                  <a:srgbClr val="0070C0"/>
                </a:solidFill>
              </a:rPr>
              <a:t> e-scooter on the public road or cycle path. You must have a provisional or full driving licence so you must be 17 or over.</a:t>
            </a:r>
          </a:p>
          <a:p>
            <a:pPr marL="0" indent="0">
              <a:lnSpc>
                <a:spcPct val="170000"/>
              </a:lnSpc>
              <a:buNone/>
            </a:pPr>
            <a:r>
              <a:rPr lang="en-GB" sz="1800" dirty="0"/>
              <a:t>Can you ride a hoverboard on the road or pavement?</a:t>
            </a:r>
          </a:p>
          <a:p>
            <a:pPr marL="0" indent="0">
              <a:lnSpc>
                <a:spcPct val="170000"/>
              </a:lnSpc>
              <a:buNone/>
            </a:pPr>
            <a:r>
              <a:rPr lang="en-GB" sz="1800" dirty="0">
                <a:solidFill>
                  <a:srgbClr val="0070C0"/>
                </a:solidFill>
              </a:rPr>
              <a:t>The answer is No. You can only ride on a hoverboard at home, in the garden or on private property with permission.</a:t>
            </a:r>
          </a:p>
          <a:p>
            <a:pPr marL="0" indent="0">
              <a:lnSpc>
                <a:spcPct val="170000"/>
              </a:lnSpc>
              <a:buNone/>
            </a:pPr>
            <a:r>
              <a:rPr lang="en-GB" sz="1800" dirty="0"/>
              <a:t>What are the most common injuries that happen if you fall from an e scooter or hoverboard?</a:t>
            </a:r>
          </a:p>
          <a:p>
            <a:pPr marL="0" indent="0">
              <a:lnSpc>
                <a:spcPct val="170000"/>
              </a:lnSpc>
              <a:buNone/>
            </a:pPr>
            <a:r>
              <a:rPr lang="en-GB" sz="1800" dirty="0">
                <a:solidFill>
                  <a:srgbClr val="0070C0"/>
                </a:solidFill>
              </a:rPr>
              <a:t>Head injury, fractures of wrists, ankles, ribs and dislocated joints. Cuts to toes and feet. </a:t>
            </a:r>
            <a:endParaRPr lang="en-GB" sz="1800" dirty="0">
              <a:solidFill>
                <a:srgbClr val="FF0000"/>
              </a:solidFill>
            </a:endParaRPr>
          </a:p>
          <a:p>
            <a:pPr marL="0" indent="0">
              <a:lnSpc>
                <a:spcPct val="170000"/>
              </a:lnSpc>
              <a:buNone/>
            </a:pPr>
            <a:r>
              <a:rPr lang="en-GB" sz="1800" dirty="0"/>
              <a:t>How  can you make yourself safer on an e scooter or hoverboard?</a:t>
            </a:r>
          </a:p>
          <a:p>
            <a:pPr marL="0" indent="0">
              <a:lnSpc>
                <a:spcPct val="170000"/>
              </a:lnSpc>
              <a:buNone/>
            </a:pPr>
            <a:r>
              <a:rPr lang="en-GB" sz="1800" dirty="0">
                <a:solidFill>
                  <a:srgbClr val="0070C0"/>
                </a:solidFill>
              </a:rPr>
              <a:t>Wear protective clothing and a helmet and follow the rules!</a:t>
            </a:r>
            <a:endParaRPr lang="en-GB" sz="1800" dirty="0"/>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484404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a:t>
            </a:r>
            <a:r>
              <a:rPr kumimoji="0" lang="en-GB" alt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E scooter safety. 3 questions.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18776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7454321" y="1569273"/>
            <a:ext cx="4210906" cy="1022289"/>
          </a:xfrm>
        </p:spPr>
        <p:txBody>
          <a:bodyPr/>
          <a:lstStyle/>
          <a:p>
            <a:pPr marL="0" indent="0">
              <a:lnSpc>
                <a:spcPct val="150000"/>
              </a:lnSpc>
              <a:buNone/>
            </a:pPr>
            <a:r>
              <a:rPr lang="en-GB" sz="1800" dirty="0"/>
              <a:t>Do you know anyone who had an e-scooter for Christmas?</a:t>
            </a:r>
          </a:p>
          <a:p>
            <a:pPr marL="0" indent="0">
              <a:lnSpc>
                <a:spcPct val="150000"/>
              </a:lnSpc>
              <a:buNone/>
            </a:pPr>
            <a:endParaRPr lang="en-GB" altLang="en-US" sz="1800" dirty="0"/>
          </a:p>
          <a:p>
            <a:pPr marL="0" indent="0">
              <a:lnSpc>
                <a:spcPct val="150000"/>
              </a:lnSpc>
              <a:buNone/>
            </a:pPr>
            <a:r>
              <a:rPr lang="en-GB" altLang="en-US" sz="1800" dirty="0"/>
              <a:t>Do you know the rules about riding e-scooters?</a:t>
            </a:r>
          </a:p>
          <a:p>
            <a:pPr marL="0" indent="0">
              <a:lnSpc>
                <a:spcPct val="150000"/>
              </a:lnSpc>
              <a:buNone/>
            </a:pPr>
            <a:endParaRPr lang="en-GB" altLang="en-US" sz="1800" dirty="0"/>
          </a:p>
          <a:p>
            <a:pPr marL="0" indent="0">
              <a:lnSpc>
                <a:spcPct val="150000"/>
              </a:lnSpc>
              <a:buNone/>
            </a:pPr>
            <a:r>
              <a:rPr lang="en-GB" altLang="en-US" sz="1800" dirty="0"/>
              <a:t>Can you ride an e-scooter on the road?</a:t>
            </a:r>
          </a:p>
          <a:p>
            <a:pPr marL="0" indent="0">
              <a:lnSpc>
                <a:spcPct val="150000"/>
              </a:lnSpc>
              <a:buNone/>
            </a:pPr>
            <a:endParaRPr lang="en-GB" altLang="en-US" sz="1800" dirty="0"/>
          </a:p>
          <a:p>
            <a:pPr marL="0" indent="0">
              <a:lnSpc>
                <a:spcPct val="150000"/>
              </a:lnSpc>
              <a:buNone/>
            </a:pPr>
            <a:endParaRPr lang="en-GB" altLang="en-US" sz="1800" dirty="0"/>
          </a:p>
        </p:txBody>
      </p:sp>
      <p:pic>
        <p:nvPicPr>
          <p:cNvPr id="3" name="Picture 2">
            <a:extLst>
              <a:ext uri="{FF2B5EF4-FFF2-40B4-BE49-F238E27FC236}">
                <a16:creationId xmlns:a16="http://schemas.microsoft.com/office/drawing/2014/main" id="{B6029971-7C53-FA43-DEEF-C1301F4459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3014" y="1569273"/>
            <a:ext cx="6381303" cy="425420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12" name="TextBox 11">
            <a:extLst>
              <a:ext uri="{FF2B5EF4-FFF2-40B4-BE49-F238E27FC236}">
                <a16:creationId xmlns:a16="http://schemas.microsoft.com/office/drawing/2014/main" id="{3AD0BB7F-9A5D-35D5-5459-3D4D33461C23}"/>
              </a:ext>
            </a:extLst>
          </p:cNvPr>
          <p:cNvSpPr txBox="1"/>
          <p:nvPr/>
        </p:nvSpPr>
        <p:spPr>
          <a:xfrm>
            <a:off x="1349804" y="2067936"/>
            <a:ext cx="4834550" cy="923330"/>
          </a:xfrm>
          <a:prstGeom prst="rect">
            <a:avLst/>
          </a:prstGeom>
          <a:solidFill>
            <a:srgbClr val="FFFF00"/>
          </a:solidFill>
        </p:spPr>
        <p:txBody>
          <a:bodyPr wrap="square" rtlCol="0">
            <a:spAutoFit/>
          </a:bodyPr>
          <a:lstStyle/>
          <a:p>
            <a:r>
              <a:rPr lang="en-GB" dirty="0"/>
              <a:t>It is illegal to ride a privately owned e scooter on the public road, cycle path, pavement or in public spaces. </a:t>
            </a:r>
          </a:p>
        </p:txBody>
      </p:sp>
      <p:sp>
        <p:nvSpPr>
          <p:cNvPr id="13" name="TextBox 12">
            <a:extLst>
              <a:ext uri="{FF2B5EF4-FFF2-40B4-BE49-F238E27FC236}">
                <a16:creationId xmlns:a16="http://schemas.microsoft.com/office/drawing/2014/main" id="{06CFEC04-CE91-00BD-FC2B-352FCA421B35}"/>
              </a:ext>
            </a:extLst>
          </p:cNvPr>
          <p:cNvSpPr txBox="1"/>
          <p:nvPr/>
        </p:nvSpPr>
        <p:spPr>
          <a:xfrm>
            <a:off x="1377950" y="3500244"/>
            <a:ext cx="4806404" cy="1477328"/>
          </a:xfrm>
          <a:prstGeom prst="rect">
            <a:avLst/>
          </a:prstGeom>
          <a:solidFill>
            <a:srgbClr val="FFFF00"/>
          </a:solidFill>
        </p:spPr>
        <p:txBody>
          <a:bodyPr wrap="square" rtlCol="0">
            <a:spAutoFit/>
          </a:bodyPr>
          <a:lstStyle/>
          <a:p>
            <a:r>
              <a:rPr lang="en-GB" dirty="0"/>
              <a:t>You can ride a </a:t>
            </a:r>
            <a:r>
              <a:rPr lang="en-GB" b="1" dirty="0"/>
              <a:t>rented</a:t>
            </a:r>
            <a:r>
              <a:rPr lang="en-GB" dirty="0"/>
              <a:t> e-scooter on the road or cycle path.</a:t>
            </a:r>
          </a:p>
          <a:p>
            <a:r>
              <a:rPr lang="en-GB" dirty="0"/>
              <a:t>You must have a provisional or full driving licence.</a:t>
            </a:r>
          </a:p>
          <a:p>
            <a:endParaRPr lang="en-GB" dirty="0"/>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Hoverboards. 3 more questions.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243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DB3252AC-B1FA-CAC4-B47A-273B7F540A8E}"/>
              </a:ext>
            </a:extLst>
          </p:cNvPr>
          <p:cNvSpPr txBox="1"/>
          <p:nvPr/>
        </p:nvSpPr>
        <p:spPr>
          <a:xfrm>
            <a:off x="7253762" y="1900372"/>
            <a:ext cx="4335236" cy="646331"/>
          </a:xfrm>
          <a:prstGeom prst="rect">
            <a:avLst/>
          </a:prstGeom>
          <a:noFill/>
        </p:spPr>
        <p:txBody>
          <a:bodyPr wrap="square" rtlCol="0">
            <a:spAutoFit/>
          </a:bodyPr>
          <a:lstStyle/>
          <a:p>
            <a:r>
              <a:rPr lang="en-GB" dirty="0"/>
              <a:t>Do you know anyone who had a hoverboard for Christmas?</a:t>
            </a:r>
          </a:p>
        </p:txBody>
      </p:sp>
      <p:sp>
        <p:nvSpPr>
          <p:cNvPr id="10" name="TextBox 9">
            <a:extLst>
              <a:ext uri="{FF2B5EF4-FFF2-40B4-BE49-F238E27FC236}">
                <a16:creationId xmlns:a16="http://schemas.microsoft.com/office/drawing/2014/main" id="{3A12D098-C765-C261-DB63-416E38AD4F50}"/>
              </a:ext>
            </a:extLst>
          </p:cNvPr>
          <p:cNvSpPr txBox="1"/>
          <p:nvPr/>
        </p:nvSpPr>
        <p:spPr>
          <a:xfrm>
            <a:off x="7188204" y="2744729"/>
            <a:ext cx="4335236" cy="369332"/>
          </a:xfrm>
          <a:prstGeom prst="rect">
            <a:avLst/>
          </a:prstGeom>
          <a:noFill/>
        </p:spPr>
        <p:txBody>
          <a:bodyPr wrap="square" rtlCol="0">
            <a:spAutoFit/>
          </a:bodyPr>
          <a:lstStyle/>
          <a:p>
            <a:r>
              <a:rPr lang="en-GB" dirty="0"/>
              <a:t>Where can you ride on a hoverboard?</a:t>
            </a:r>
            <a:endParaRPr lang="en-GB" b="1" dirty="0">
              <a:solidFill>
                <a:srgbClr val="00B050"/>
              </a:solidFill>
            </a:endParaRPr>
          </a:p>
        </p:txBody>
      </p:sp>
      <p:sp>
        <p:nvSpPr>
          <p:cNvPr id="12" name="TextBox 11">
            <a:extLst>
              <a:ext uri="{FF2B5EF4-FFF2-40B4-BE49-F238E27FC236}">
                <a16:creationId xmlns:a16="http://schemas.microsoft.com/office/drawing/2014/main" id="{19A6D6D7-AFD4-3489-FFB3-8D7036D7D168}"/>
              </a:ext>
            </a:extLst>
          </p:cNvPr>
          <p:cNvSpPr txBox="1"/>
          <p:nvPr/>
        </p:nvSpPr>
        <p:spPr>
          <a:xfrm>
            <a:off x="7253762" y="3303996"/>
            <a:ext cx="4291531" cy="369332"/>
          </a:xfrm>
          <a:prstGeom prst="rect">
            <a:avLst/>
          </a:prstGeom>
          <a:noFill/>
        </p:spPr>
        <p:txBody>
          <a:bodyPr wrap="square" rtlCol="0">
            <a:spAutoFit/>
          </a:bodyPr>
          <a:lstStyle/>
          <a:p>
            <a:r>
              <a:rPr lang="en-GB" dirty="0"/>
              <a:t>Can you ride a hoverboard outside?</a:t>
            </a:r>
          </a:p>
        </p:txBody>
      </p:sp>
      <p:pic>
        <p:nvPicPr>
          <p:cNvPr id="13" name="Content Placeholder 12" descr="A black hover board with blue lights&#10;&#10;Description automatically generated">
            <a:extLst>
              <a:ext uri="{FF2B5EF4-FFF2-40B4-BE49-F238E27FC236}">
                <a16:creationId xmlns:a16="http://schemas.microsoft.com/office/drawing/2014/main" id="{B93D789A-9CE5-A179-F18C-5FB96484EF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534" y="1478206"/>
            <a:ext cx="2572109" cy="2572109"/>
          </a:xfrm>
        </p:spPr>
      </p:pic>
      <p:pic>
        <p:nvPicPr>
          <p:cNvPr id="15" name="Picture 14" descr="A pink hover board with black wheels&#10;&#10;Description automatically generated">
            <a:extLst>
              <a:ext uri="{FF2B5EF4-FFF2-40B4-BE49-F238E27FC236}">
                <a16:creationId xmlns:a16="http://schemas.microsoft.com/office/drawing/2014/main" id="{264736DA-49A2-D35B-D185-A6E26026A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755" y="3805258"/>
            <a:ext cx="2536422" cy="2536422"/>
          </a:xfrm>
          <a:prstGeom prst="rect">
            <a:avLst/>
          </a:prstGeom>
        </p:spPr>
      </p:pic>
      <p:pic>
        <p:nvPicPr>
          <p:cNvPr id="5" name="Picture 4" descr="A person riding a hover board&#10;&#10;Description automatically generated">
            <a:extLst>
              <a:ext uri="{FF2B5EF4-FFF2-40B4-BE49-F238E27FC236}">
                <a16:creationId xmlns:a16="http://schemas.microsoft.com/office/drawing/2014/main" id="{8FC32DF6-6A8A-A16C-CCEE-15CDAB19F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6104" y="1615894"/>
            <a:ext cx="2472121" cy="3713984"/>
          </a:xfrm>
          <a:prstGeom prst="ellipse">
            <a:avLst/>
          </a:prstGeom>
        </p:spPr>
      </p:pic>
      <p:sp>
        <p:nvSpPr>
          <p:cNvPr id="16" name="TextBox 15">
            <a:extLst>
              <a:ext uri="{FF2B5EF4-FFF2-40B4-BE49-F238E27FC236}">
                <a16:creationId xmlns:a16="http://schemas.microsoft.com/office/drawing/2014/main" id="{07303C6A-7064-38BA-E67A-1051AC4CAC15}"/>
              </a:ext>
            </a:extLst>
          </p:cNvPr>
          <p:cNvSpPr txBox="1"/>
          <p:nvPr/>
        </p:nvSpPr>
        <p:spPr>
          <a:xfrm>
            <a:off x="5619982" y="4426578"/>
            <a:ext cx="6083329" cy="1711366"/>
          </a:xfrm>
          <a:prstGeom prst="rect">
            <a:avLst/>
          </a:prstGeom>
          <a:solidFill>
            <a:srgbClr val="FFFF00"/>
          </a:solidFill>
        </p:spPr>
        <p:txBody>
          <a:bodyPr wrap="square" rtlCol="0">
            <a:spAutoFit/>
          </a:bodyPr>
          <a:lstStyle/>
          <a:p>
            <a:pPr>
              <a:lnSpc>
                <a:spcPct val="150000"/>
              </a:lnSpc>
            </a:pPr>
            <a:r>
              <a:rPr lang="en-GB" dirty="0"/>
              <a:t>You can only ride a hoverboard in your house or garden or on private property with permission.</a:t>
            </a:r>
          </a:p>
          <a:p>
            <a:pPr>
              <a:lnSpc>
                <a:spcPct val="150000"/>
              </a:lnSpc>
            </a:pPr>
            <a:r>
              <a:rPr lang="en-GB" dirty="0"/>
              <a:t>It is illegal to ride one on the public road, cycle path, pavement or in public spaces. </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1520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D34B1FA-931E-3642-F36E-D271B2D84CBF}"/>
              </a:ext>
            </a:extLst>
          </p:cNvPr>
          <p:cNvSpPr>
            <a:spLocks noGrp="1"/>
          </p:cNvSpPr>
          <p:nvPr>
            <p:ph type="title"/>
          </p:nvPr>
        </p:nvSpPr>
        <p:spPr>
          <a:xfrm>
            <a:off x="527050" y="387350"/>
            <a:ext cx="11018838" cy="755650"/>
          </a:xfrm>
        </p:spPr>
        <p:txBody>
          <a:bodyPr vert="horz" lIns="91440" tIns="45720" rIns="91440" bIns="45720" rtlCol="0" anchor="b">
            <a:normAutofit fontScale="90000"/>
          </a:bodyPr>
          <a:lstStyle/>
          <a:p>
            <a:r>
              <a:rPr lang="en-US" sz="5400" dirty="0"/>
              <a:t>It looks like fun! </a:t>
            </a:r>
          </a:p>
        </p:txBody>
      </p:sp>
      <p:sp>
        <p:nvSpPr>
          <p:cNvPr id="5" name="TextBox 4">
            <a:extLst>
              <a:ext uri="{FF2B5EF4-FFF2-40B4-BE49-F238E27FC236}">
                <a16:creationId xmlns:a16="http://schemas.microsoft.com/office/drawing/2014/main" id="{7D51E9C1-6536-1F44-8DAD-80A47270542A}"/>
              </a:ext>
            </a:extLst>
          </p:cNvPr>
          <p:cNvSpPr txBox="1"/>
          <p:nvPr/>
        </p:nvSpPr>
        <p:spPr>
          <a:xfrm>
            <a:off x="578786" y="1553120"/>
            <a:ext cx="10584865" cy="4119172"/>
          </a:xfrm>
          <a:prstGeom prst="rect">
            <a:avLst/>
          </a:prstGeom>
        </p:spPr>
        <p:txBody>
          <a:bodyPr vert="horz" lIns="91440" tIns="45720" rIns="91440" bIns="45720" rtlCol="0" anchor="t">
            <a:normAutofit/>
          </a:bodyPr>
          <a:lstStyle/>
          <a:p>
            <a:pPr eaLnBrk="1" hangingPunct="1">
              <a:lnSpc>
                <a:spcPct val="90000"/>
              </a:lnSpc>
              <a:spcAft>
                <a:spcPts val="600"/>
              </a:spcAft>
            </a:pPr>
            <a:endParaRPr lang="en-US" sz="2200" dirty="0">
              <a:latin typeface="+mn-lt"/>
            </a:endParaRPr>
          </a:p>
        </p:txBody>
      </p:sp>
      <p:pic>
        <p:nvPicPr>
          <p:cNvPr id="27" name="Picture 26" descr="A person riding a scooter&#10;&#10;Description automatically generated">
            <a:extLst>
              <a:ext uri="{FF2B5EF4-FFF2-40B4-BE49-F238E27FC236}">
                <a16:creationId xmlns:a16="http://schemas.microsoft.com/office/drawing/2014/main" id="{E44C741C-EB68-593E-FBE2-AD8239D60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469" y="1318526"/>
            <a:ext cx="3324227" cy="2217883"/>
          </a:xfrm>
          <a:prstGeom prst="ellipse">
            <a:avLst/>
          </a:prstGeom>
        </p:spPr>
      </p:pic>
      <p:pic>
        <p:nvPicPr>
          <p:cNvPr id="29" name="Picture 28" descr="A child riding a skateboard on the sidewalk&#10;&#10;Description automatically generated">
            <a:extLst>
              <a:ext uri="{FF2B5EF4-FFF2-40B4-BE49-F238E27FC236}">
                <a16:creationId xmlns:a16="http://schemas.microsoft.com/office/drawing/2014/main" id="{A3DE5250-EFBC-A171-652D-6065949A1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325" y="2966295"/>
            <a:ext cx="1915115" cy="2953429"/>
          </a:xfrm>
          <a:prstGeom prst="ellipse">
            <a:avLst/>
          </a:prstGeom>
        </p:spPr>
      </p:pic>
      <p:pic>
        <p:nvPicPr>
          <p:cNvPr id="33" name="Picture 32" descr="A group of men riding scooters&#10;&#10;Description automatically generated">
            <a:extLst>
              <a:ext uri="{FF2B5EF4-FFF2-40B4-BE49-F238E27FC236}">
                <a16:creationId xmlns:a16="http://schemas.microsoft.com/office/drawing/2014/main" id="{87A19F6A-FA82-DAB3-93BC-BB0940A63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49" y="1250650"/>
            <a:ext cx="3604497" cy="2703373"/>
          </a:xfrm>
          <a:prstGeom prst="ellipse">
            <a:avLst/>
          </a:prstGeom>
        </p:spPr>
      </p:pic>
      <p:pic>
        <p:nvPicPr>
          <p:cNvPr id="35" name="Picture 34" descr="A person riding a scooter&#10;&#10;Description automatically generated">
            <a:extLst>
              <a:ext uri="{FF2B5EF4-FFF2-40B4-BE49-F238E27FC236}">
                <a16:creationId xmlns:a16="http://schemas.microsoft.com/office/drawing/2014/main" id="{502AA7F8-B78C-2511-2B77-3796C7F093CB}"/>
              </a:ext>
            </a:extLst>
          </p:cNvPr>
          <p:cNvPicPr>
            <a:picLocks noChangeAspect="1"/>
          </p:cNvPicPr>
          <p:nvPr/>
        </p:nvPicPr>
        <p:blipFill rotWithShape="1">
          <a:blip r:embed="rId6">
            <a:extLst>
              <a:ext uri="{28A0092B-C50C-407E-A947-70E740481C1C}">
                <a14:useLocalDpi xmlns:a14="http://schemas.microsoft.com/office/drawing/2010/main" val="0"/>
              </a:ext>
            </a:extLst>
          </a:blip>
          <a:srcRect l="19246" r="21471"/>
          <a:stretch/>
        </p:blipFill>
        <p:spPr>
          <a:xfrm>
            <a:off x="2509936" y="3601353"/>
            <a:ext cx="1906169" cy="2145279"/>
          </a:xfrm>
          <a:prstGeom prst="ellipse">
            <a:avLst/>
          </a:prstGeom>
        </p:spPr>
      </p:pic>
      <p:pic>
        <p:nvPicPr>
          <p:cNvPr id="37" name="Picture 36" descr="A group of people riding scooters on a street&#10;&#10;Description automatically generated">
            <a:extLst>
              <a:ext uri="{FF2B5EF4-FFF2-40B4-BE49-F238E27FC236}">
                <a16:creationId xmlns:a16="http://schemas.microsoft.com/office/drawing/2014/main" id="{C214DF4B-B12C-175F-B0EE-E5D016D841C6}"/>
              </a:ext>
            </a:extLst>
          </p:cNvPr>
          <p:cNvPicPr>
            <a:picLocks noChangeAspect="1"/>
          </p:cNvPicPr>
          <p:nvPr/>
        </p:nvPicPr>
        <p:blipFill rotWithShape="1">
          <a:blip r:embed="rId7">
            <a:extLst>
              <a:ext uri="{28A0092B-C50C-407E-A947-70E740481C1C}">
                <a14:useLocalDpi xmlns:a14="http://schemas.microsoft.com/office/drawing/2010/main" val="0"/>
              </a:ext>
            </a:extLst>
          </a:blip>
          <a:srcRect l="20644" r="16757" b="17357"/>
          <a:stretch/>
        </p:blipFill>
        <p:spPr>
          <a:xfrm>
            <a:off x="6745697" y="1305688"/>
            <a:ext cx="2183553" cy="1923314"/>
          </a:xfrm>
          <a:prstGeom prst="ellipse">
            <a:avLst/>
          </a:prstGeom>
        </p:spPr>
      </p:pic>
      <p:pic>
        <p:nvPicPr>
          <p:cNvPr id="31" name="Picture 30" descr="A person riding a scooter on a sidewalk">
            <a:extLst>
              <a:ext uri="{FF2B5EF4-FFF2-40B4-BE49-F238E27FC236}">
                <a16:creationId xmlns:a16="http://schemas.microsoft.com/office/drawing/2014/main" id="{4037D4B6-894C-73B6-0F47-0F218A1CF630}"/>
              </a:ext>
            </a:extLst>
          </p:cNvPr>
          <p:cNvPicPr>
            <a:picLocks noChangeAspect="1"/>
          </p:cNvPicPr>
          <p:nvPr/>
        </p:nvPicPr>
        <p:blipFill rotWithShape="1">
          <a:blip r:embed="rId8">
            <a:extLst>
              <a:ext uri="{28A0092B-C50C-407E-A947-70E740481C1C}">
                <a14:useLocalDpi xmlns:a14="http://schemas.microsoft.com/office/drawing/2010/main" val="0"/>
              </a:ext>
            </a:extLst>
          </a:blip>
          <a:srcRect l="36931" t="30302" r="31800"/>
          <a:stretch/>
        </p:blipFill>
        <p:spPr>
          <a:xfrm>
            <a:off x="1092896" y="3798741"/>
            <a:ext cx="1906169" cy="2814828"/>
          </a:xfrm>
          <a:prstGeom prst="ellipse">
            <a:avLst/>
          </a:prstGeom>
        </p:spPr>
      </p:pic>
      <p:pic>
        <p:nvPicPr>
          <p:cNvPr id="39" name="Picture 38" descr="A person riding a hover board&#10;&#10;Description automatically generated">
            <a:extLst>
              <a:ext uri="{FF2B5EF4-FFF2-40B4-BE49-F238E27FC236}">
                <a16:creationId xmlns:a16="http://schemas.microsoft.com/office/drawing/2014/main" id="{D16ABE02-BC89-41EA-9581-3FA0BED98A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9722" y="1224344"/>
            <a:ext cx="1544399" cy="2320225"/>
          </a:xfrm>
          <a:prstGeom prst="ellipse">
            <a:avLst/>
          </a:prstGeom>
        </p:spPr>
      </p:pic>
      <p:pic>
        <p:nvPicPr>
          <p:cNvPr id="41" name="Picture 40" descr="A person walking on a sidewalk&#10;&#10;Description automatically generated">
            <a:extLst>
              <a:ext uri="{FF2B5EF4-FFF2-40B4-BE49-F238E27FC236}">
                <a16:creationId xmlns:a16="http://schemas.microsoft.com/office/drawing/2014/main" id="{9FED4F42-3C6C-4ED0-7FDB-E187466C1623}"/>
              </a:ext>
            </a:extLst>
          </p:cNvPr>
          <p:cNvPicPr>
            <a:picLocks noChangeAspect="1"/>
          </p:cNvPicPr>
          <p:nvPr/>
        </p:nvPicPr>
        <p:blipFill rotWithShape="1">
          <a:blip r:embed="rId10">
            <a:extLst>
              <a:ext uri="{28A0092B-C50C-407E-A947-70E740481C1C}">
                <a14:useLocalDpi xmlns:a14="http://schemas.microsoft.com/office/drawing/2010/main" val="0"/>
              </a:ext>
            </a:extLst>
          </a:blip>
          <a:srcRect l="33361" t="212" r="23038" b="-212"/>
          <a:stretch/>
        </p:blipFill>
        <p:spPr>
          <a:xfrm>
            <a:off x="6892294" y="3267051"/>
            <a:ext cx="2019614" cy="3090418"/>
          </a:xfrm>
          <a:prstGeom prst="ellipse">
            <a:avLst/>
          </a:prstGeom>
        </p:spPr>
      </p:pic>
      <p:pic>
        <p:nvPicPr>
          <p:cNvPr id="43" name="Picture 42" descr="A person riding a scooter on a sidewalk&#10;&#10;Description automatically generated">
            <a:extLst>
              <a:ext uri="{FF2B5EF4-FFF2-40B4-BE49-F238E27FC236}">
                <a16:creationId xmlns:a16="http://schemas.microsoft.com/office/drawing/2014/main" id="{E87F7B33-7423-9031-F196-9F7BC45139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1660" y="3243294"/>
            <a:ext cx="1699786" cy="2547689"/>
          </a:xfrm>
          <a:prstGeom prst="ellipse">
            <a:avLst/>
          </a:prstGeom>
        </p:spPr>
      </p:pic>
      <p:pic>
        <p:nvPicPr>
          <p:cNvPr id="47" name="Picture 46" descr="A person riding a scooter&#10;&#10;Description automatically generated">
            <a:extLst>
              <a:ext uri="{FF2B5EF4-FFF2-40B4-BE49-F238E27FC236}">
                <a16:creationId xmlns:a16="http://schemas.microsoft.com/office/drawing/2014/main" id="{C49D1A0B-D0E9-6D68-F35F-2B5AC5C10A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39253" y="3315964"/>
            <a:ext cx="1773917" cy="2658798"/>
          </a:xfrm>
          <a:prstGeom prst="ellipse">
            <a:avLst/>
          </a:prstGeom>
        </p:spPr>
      </p:pic>
      <p:sp>
        <p:nvSpPr>
          <p:cNvPr id="48" name="TextBox 47">
            <a:extLst>
              <a:ext uri="{FF2B5EF4-FFF2-40B4-BE49-F238E27FC236}">
                <a16:creationId xmlns:a16="http://schemas.microsoft.com/office/drawing/2014/main" id="{3945CF57-B7D1-B5D9-1105-3D15AF377EEA}"/>
              </a:ext>
            </a:extLst>
          </p:cNvPr>
          <p:cNvSpPr txBox="1"/>
          <p:nvPr/>
        </p:nvSpPr>
        <p:spPr>
          <a:xfrm>
            <a:off x="352649" y="2966295"/>
            <a:ext cx="11379103" cy="830997"/>
          </a:xfrm>
          <a:prstGeom prst="rect">
            <a:avLst/>
          </a:prstGeom>
          <a:solidFill>
            <a:srgbClr val="FFFF00"/>
          </a:solidFill>
        </p:spPr>
        <p:txBody>
          <a:bodyPr wrap="square" rtlCol="0">
            <a:spAutoFit/>
          </a:bodyPr>
          <a:lstStyle/>
          <a:p>
            <a:pPr algn="ctr"/>
            <a:r>
              <a:rPr lang="en-GB" sz="4800" dirty="0"/>
              <a:t>What have all these people got in common?</a:t>
            </a:r>
          </a:p>
        </p:txBody>
      </p:sp>
    </p:spTree>
    <p:extLst>
      <p:ext uri="{BB962C8B-B14F-4D97-AF65-F5344CB8AC3E}">
        <p14:creationId xmlns:p14="http://schemas.microsoft.com/office/powerpoint/2010/main" val="15492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95A8670-4B6F-99C7-865C-1D54D82BBEAB}"/>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None of the people are wearing a helmet.</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a helmet and riding a scooter&#10;&#10;Description automatically generated">
            <a:extLst>
              <a:ext uri="{FF2B5EF4-FFF2-40B4-BE49-F238E27FC236}">
                <a16:creationId xmlns:a16="http://schemas.microsoft.com/office/drawing/2014/main" id="{347A4864-64E8-CCC5-E7F6-DE9F1125936D}"/>
              </a:ext>
            </a:extLst>
          </p:cNvPr>
          <p:cNvPicPr>
            <a:picLocks noChangeAspect="1"/>
          </p:cNvPicPr>
          <p:nvPr/>
        </p:nvPicPr>
        <p:blipFill rotWithShape="1">
          <a:blip r:embed="rId2">
            <a:extLst>
              <a:ext uri="{28A0092B-C50C-407E-A947-70E740481C1C}">
                <a14:useLocalDpi xmlns:a14="http://schemas.microsoft.com/office/drawing/2010/main" val="0"/>
              </a:ext>
            </a:extLst>
          </a:blip>
          <a:srcRect l="12521" r="2052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90B6105A-9D48-298C-5A65-77120BEA9A20}"/>
              </a:ext>
            </a:extLst>
          </p:cNvPr>
          <p:cNvSpPr txBox="1">
            <a:spLocks/>
          </p:cNvSpPr>
          <p:nvPr/>
        </p:nvSpPr>
        <p:spPr bwMode="auto">
          <a:xfrm>
            <a:off x="527050" y="1530350"/>
            <a:ext cx="10710701" cy="411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p>
        </p:txBody>
      </p:sp>
      <p:sp>
        <p:nvSpPr>
          <p:cNvPr id="9" name="TextBox 8">
            <a:extLst>
              <a:ext uri="{FF2B5EF4-FFF2-40B4-BE49-F238E27FC236}">
                <a16:creationId xmlns:a16="http://schemas.microsoft.com/office/drawing/2014/main" id="{8DB6C310-020B-FEA7-B316-8ED84BF55CBC}"/>
              </a:ext>
            </a:extLst>
          </p:cNvPr>
          <p:cNvSpPr txBox="1"/>
          <p:nvPr/>
        </p:nvSpPr>
        <p:spPr>
          <a:xfrm>
            <a:off x="8864082" y="1334278"/>
            <a:ext cx="2900719" cy="3539430"/>
          </a:xfrm>
          <a:prstGeom prst="rect">
            <a:avLst/>
          </a:prstGeom>
          <a:solidFill>
            <a:srgbClr val="FFFF00"/>
          </a:solidFill>
        </p:spPr>
        <p:txBody>
          <a:bodyPr wrap="square" rtlCol="0">
            <a:spAutoFit/>
          </a:bodyPr>
          <a:lstStyle/>
          <a:p>
            <a:r>
              <a:rPr lang="en-GB" sz="3200" dirty="0"/>
              <a:t>Fun can quickly change to injury and pain if you don’t follow the rules to keep yourself and others safe.</a:t>
            </a:r>
          </a:p>
        </p:txBody>
      </p:sp>
    </p:spTree>
    <p:extLst>
      <p:ext uri="{BB962C8B-B14F-4D97-AF65-F5344CB8AC3E}">
        <p14:creationId xmlns:p14="http://schemas.microsoft.com/office/powerpoint/2010/main" val="55756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243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91B496A-7CFE-DC8D-58B8-C58561D172DD}"/>
              </a:ext>
            </a:extLst>
          </p:cNvPr>
          <p:cNvSpPr>
            <a:spLocks noGrp="1"/>
          </p:cNvSpPr>
          <p:nvPr>
            <p:ph type="title"/>
          </p:nvPr>
        </p:nvSpPr>
        <p:spPr>
          <a:xfrm>
            <a:off x="527050" y="387350"/>
            <a:ext cx="11018838" cy="755650"/>
          </a:xfrm>
        </p:spPr>
        <p:txBody>
          <a:bodyPr vert="horz" lIns="91440" tIns="45720" rIns="91440" bIns="45720" rtlCol="0" anchor="b">
            <a:normAutofit fontScale="90000"/>
          </a:bodyPr>
          <a:lstStyle/>
          <a:p>
            <a:r>
              <a:rPr lang="en-US" sz="5400" dirty="0"/>
              <a:t>Look after your head!</a:t>
            </a:r>
          </a:p>
        </p:txBody>
      </p:sp>
      <p:sp>
        <p:nvSpPr>
          <p:cNvPr id="5" name="TextBox 4">
            <a:extLst>
              <a:ext uri="{FF2B5EF4-FFF2-40B4-BE49-F238E27FC236}">
                <a16:creationId xmlns:a16="http://schemas.microsoft.com/office/drawing/2014/main" id="{4ABA8766-9374-EC57-FDF6-C2BDA3F9A894}"/>
              </a:ext>
            </a:extLst>
          </p:cNvPr>
          <p:cNvSpPr txBox="1"/>
          <p:nvPr/>
        </p:nvSpPr>
        <p:spPr>
          <a:xfrm>
            <a:off x="4917948" y="1702732"/>
            <a:ext cx="6201310" cy="3452536"/>
          </a:xfrm>
          <a:prstGeom prst="rect">
            <a:avLst/>
          </a:prstGeom>
        </p:spPr>
        <p:txBody>
          <a:bodyPr vert="horz" lIns="91440" tIns="45720" rIns="91440" bIns="45720" rtlCol="0" anchor="t">
            <a:normAutofit/>
          </a:bodyPr>
          <a:lstStyle/>
          <a:p>
            <a:pPr eaLnBrk="1" hangingPunct="1">
              <a:lnSpc>
                <a:spcPct val="90000"/>
              </a:lnSpc>
              <a:spcAft>
                <a:spcPts val="600"/>
              </a:spcAft>
            </a:pPr>
            <a:r>
              <a:rPr lang="en-GB" sz="2400" b="0" i="0" dirty="0">
                <a:solidFill>
                  <a:srgbClr val="111111"/>
                </a:solidFill>
                <a:effectLst/>
                <a:latin typeface="Roboto" panose="02000000000000000000" pitchFamily="2" charset="0"/>
              </a:rPr>
              <a:t>How can you look after the most precious computer you will ever own?  (your brain!)</a:t>
            </a:r>
            <a:br>
              <a:rPr lang="en-GB" sz="2400" b="0" i="0" dirty="0">
                <a:solidFill>
                  <a:srgbClr val="111111"/>
                </a:solidFill>
                <a:effectLst/>
                <a:latin typeface="Roboto" panose="02000000000000000000" pitchFamily="2" charset="0"/>
              </a:rPr>
            </a:br>
            <a:endParaRPr lang="en-GB" sz="2400" b="0" i="0" dirty="0">
              <a:solidFill>
                <a:srgbClr val="111111"/>
              </a:solidFill>
              <a:effectLst/>
              <a:latin typeface="Roboto" panose="02000000000000000000" pitchFamily="2" charset="0"/>
            </a:endParaRPr>
          </a:p>
          <a:p>
            <a:pPr eaLnBrk="1" hangingPunct="1">
              <a:lnSpc>
                <a:spcPct val="90000"/>
              </a:lnSpc>
              <a:spcAft>
                <a:spcPts val="600"/>
              </a:spcAft>
            </a:pPr>
            <a:r>
              <a:rPr lang="en-GB" sz="2400" b="0" i="0" dirty="0">
                <a:solidFill>
                  <a:srgbClr val="111111"/>
                </a:solidFill>
                <a:effectLst/>
                <a:latin typeface="Roboto" panose="02000000000000000000" pitchFamily="2" charset="0"/>
              </a:rPr>
              <a:t>Put it in a case (like your laptop and phone!) </a:t>
            </a:r>
          </a:p>
          <a:p>
            <a:pPr eaLnBrk="1" hangingPunct="1">
              <a:lnSpc>
                <a:spcPct val="90000"/>
              </a:lnSpc>
              <a:spcAft>
                <a:spcPts val="600"/>
              </a:spcAft>
            </a:pPr>
            <a:endParaRPr lang="en-GB" sz="2400" dirty="0">
              <a:solidFill>
                <a:srgbClr val="111111"/>
              </a:solidFill>
              <a:latin typeface="Roboto" panose="02000000000000000000" pitchFamily="2" charset="0"/>
            </a:endParaRPr>
          </a:p>
          <a:p>
            <a:pPr eaLnBrk="1" hangingPunct="1">
              <a:lnSpc>
                <a:spcPct val="90000"/>
              </a:lnSpc>
              <a:spcAft>
                <a:spcPts val="600"/>
              </a:spcAft>
            </a:pPr>
            <a:endParaRPr lang="en-GB" sz="2400" b="0" i="0" dirty="0">
              <a:solidFill>
                <a:srgbClr val="111111"/>
              </a:solidFill>
              <a:effectLst/>
              <a:latin typeface="Roboto" panose="02000000000000000000" pitchFamily="2" charset="0"/>
            </a:endParaRPr>
          </a:p>
          <a:p>
            <a:pPr eaLnBrk="1" hangingPunct="1">
              <a:lnSpc>
                <a:spcPct val="90000"/>
              </a:lnSpc>
              <a:spcAft>
                <a:spcPts val="600"/>
              </a:spcAft>
            </a:pPr>
            <a:endParaRPr lang="en-GB" sz="2400" dirty="0">
              <a:solidFill>
                <a:srgbClr val="111111"/>
              </a:solidFill>
              <a:latin typeface="Roboto" panose="02000000000000000000" pitchFamily="2" charset="0"/>
            </a:endParaRPr>
          </a:p>
          <a:p>
            <a:pPr eaLnBrk="1" hangingPunct="1">
              <a:lnSpc>
                <a:spcPct val="90000"/>
              </a:lnSpc>
              <a:spcAft>
                <a:spcPts val="600"/>
              </a:spcAft>
            </a:pPr>
            <a:endParaRPr lang="en-GB" sz="2400" b="0" i="0" dirty="0">
              <a:solidFill>
                <a:srgbClr val="111111"/>
              </a:solidFill>
              <a:effectLst/>
              <a:latin typeface="Roboto" panose="02000000000000000000" pitchFamily="2" charset="0"/>
            </a:endParaRPr>
          </a:p>
          <a:p>
            <a:pPr eaLnBrk="1" hangingPunct="1">
              <a:lnSpc>
                <a:spcPct val="90000"/>
              </a:lnSpc>
              <a:spcAft>
                <a:spcPts val="600"/>
              </a:spcAft>
            </a:pPr>
            <a:endParaRPr lang="en-GB" sz="2400" b="0" i="0" dirty="0">
              <a:solidFill>
                <a:srgbClr val="111111"/>
              </a:solidFill>
              <a:effectLst/>
              <a:latin typeface="Roboto" panose="02000000000000000000" pitchFamily="2" charset="0"/>
            </a:endParaRPr>
          </a:p>
          <a:p>
            <a:pPr eaLnBrk="1" hangingPunct="1">
              <a:lnSpc>
                <a:spcPct val="90000"/>
              </a:lnSpc>
              <a:spcAft>
                <a:spcPts val="600"/>
              </a:spcAft>
            </a:pPr>
            <a:endParaRPr lang="en-GB" sz="2400" b="0" i="0" dirty="0">
              <a:solidFill>
                <a:srgbClr val="111111"/>
              </a:solidFill>
              <a:effectLst/>
              <a:latin typeface="Roboto" panose="02000000000000000000" pitchFamily="2" charset="0"/>
            </a:endParaRPr>
          </a:p>
          <a:p>
            <a:pPr eaLnBrk="1" hangingPunct="1">
              <a:lnSpc>
                <a:spcPct val="90000"/>
              </a:lnSpc>
              <a:spcAft>
                <a:spcPts val="600"/>
              </a:spcAft>
            </a:pPr>
            <a:endParaRPr lang="en-GB" sz="2400" b="0" i="0" dirty="0">
              <a:solidFill>
                <a:srgbClr val="111111"/>
              </a:solidFill>
              <a:effectLst/>
              <a:latin typeface="Roboto" panose="02000000000000000000" pitchFamily="2" charset="0"/>
            </a:endParaRPr>
          </a:p>
          <a:p>
            <a:pPr indent="-228600" eaLnBrk="1" hangingPunct="1">
              <a:lnSpc>
                <a:spcPct val="90000"/>
              </a:lnSpc>
              <a:spcAft>
                <a:spcPts val="600"/>
              </a:spcAft>
              <a:buFont typeface="Arial" panose="020B0604020202020204" pitchFamily="34" charset="0"/>
              <a:buChar char="•"/>
            </a:pPr>
            <a:endParaRPr lang="en-GB" sz="2400" dirty="0">
              <a:solidFill>
                <a:srgbClr val="111111"/>
              </a:solidFill>
              <a:latin typeface="Roboto" panose="02000000000000000000" pitchFamily="2" charset="0"/>
            </a:endParaRPr>
          </a:p>
          <a:p>
            <a:pPr eaLnBrk="1" hangingPunct="1">
              <a:lnSpc>
                <a:spcPct val="90000"/>
              </a:lnSpc>
              <a:spcAft>
                <a:spcPts val="600"/>
              </a:spcAft>
            </a:pPr>
            <a:endParaRPr lang="en-GB" sz="2400" b="0" i="0" dirty="0">
              <a:solidFill>
                <a:srgbClr val="111111"/>
              </a:solidFill>
              <a:effectLst/>
              <a:latin typeface="Roboto" panose="02000000000000000000" pitchFamily="2" charset="0"/>
            </a:endParaRPr>
          </a:p>
          <a:p>
            <a:pPr indent="-228600" eaLnBrk="1" hangingPunct="1">
              <a:lnSpc>
                <a:spcPct val="90000"/>
              </a:lnSpc>
              <a:spcAft>
                <a:spcPts val="600"/>
              </a:spcAft>
              <a:buFont typeface="Arial" panose="020B0604020202020204" pitchFamily="34" charset="0"/>
              <a:buChar char="•"/>
            </a:pPr>
            <a:endParaRPr lang="en-US" sz="2200" dirty="0">
              <a:latin typeface="+mn-lt"/>
            </a:endParaRPr>
          </a:p>
        </p:txBody>
      </p:sp>
      <p:pic>
        <p:nvPicPr>
          <p:cNvPr id="9" name="Picture 8">
            <a:extLst>
              <a:ext uri="{FF2B5EF4-FFF2-40B4-BE49-F238E27FC236}">
                <a16:creationId xmlns:a16="http://schemas.microsoft.com/office/drawing/2014/main" id="{AC233770-A4DB-D510-78CE-6A036451C8BD}"/>
              </a:ext>
            </a:extLst>
          </p:cNvPr>
          <p:cNvPicPr>
            <a:picLocks noChangeAspect="1"/>
          </p:cNvPicPr>
          <p:nvPr/>
        </p:nvPicPr>
        <p:blipFill rotWithShape="1">
          <a:blip r:embed="rId3"/>
          <a:srcRect l="23968" t="5154" r="2435" b="7781"/>
          <a:stretch/>
        </p:blipFill>
        <p:spPr>
          <a:xfrm>
            <a:off x="516857" y="1699829"/>
            <a:ext cx="4227750" cy="3524060"/>
          </a:xfrm>
          <a:prstGeom prst="rect">
            <a:avLst/>
          </a:prstGeom>
          <a:effectLst/>
        </p:spPr>
      </p:pic>
      <p:pic>
        <p:nvPicPr>
          <p:cNvPr id="10" name="Picture 9">
            <a:extLst>
              <a:ext uri="{FF2B5EF4-FFF2-40B4-BE49-F238E27FC236}">
                <a16:creationId xmlns:a16="http://schemas.microsoft.com/office/drawing/2014/main" id="{677B77F9-656E-1752-02A7-B8CB2D517168}"/>
              </a:ext>
            </a:extLst>
          </p:cNvPr>
          <p:cNvPicPr>
            <a:picLocks noChangeAspect="1"/>
          </p:cNvPicPr>
          <p:nvPr/>
        </p:nvPicPr>
        <p:blipFill>
          <a:blip r:embed="rId4"/>
          <a:stretch>
            <a:fillRect/>
          </a:stretch>
        </p:blipFill>
        <p:spPr>
          <a:xfrm>
            <a:off x="4966339" y="3161627"/>
            <a:ext cx="2340381" cy="2424919"/>
          </a:xfrm>
          <a:prstGeom prst="rect">
            <a:avLst/>
          </a:prstGeom>
        </p:spPr>
      </p:pic>
      <p:sp>
        <p:nvSpPr>
          <p:cNvPr id="12" name="TextBox 11">
            <a:extLst>
              <a:ext uri="{FF2B5EF4-FFF2-40B4-BE49-F238E27FC236}">
                <a16:creationId xmlns:a16="http://schemas.microsoft.com/office/drawing/2014/main" id="{AA52101D-C90C-4855-AD80-51A9BC10A136}"/>
              </a:ext>
            </a:extLst>
          </p:cNvPr>
          <p:cNvSpPr txBox="1"/>
          <p:nvPr/>
        </p:nvSpPr>
        <p:spPr>
          <a:xfrm>
            <a:off x="1673352" y="5486609"/>
            <a:ext cx="9345168" cy="877163"/>
          </a:xfrm>
          <a:prstGeom prst="rect">
            <a:avLst/>
          </a:prstGeom>
          <a:solidFill>
            <a:srgbClr val="FFFF00"/>
          </a:solidFill>
        </p:spPr>
        <p:txBody>
          <a:bodyPr wrap="square" rtlCol="0">
            <a:spAutoFit/>
          </a:bodyPr>
          <a:lstStyle/>
          <a:p>
            <a:pPr eaLnBrk="1" hangingPunct="1">
              <a:lnSpc>
                <a:spcPct val="150000"/>
              </a:lnSpc>
              <a:spcAft>
                <a:spcPts val="600"/>
              </a:spcAft>
            </a:pPr>
            <a:r>
              <a:rPr lang="en-GB" sz="1800" b="1" dirty="0">
                <a:latin typeface="Roboto" panose="02000000000000000000" pitchFamily="2" charset="0"/>
              </a:rPr>
              <a:t>Please wear a protective helmet to reduce your risk of serious head injury and make a pact with your friends to always wear one.</a:t>
            </a:r>
          </a:p>
        </p:txBody>
      </p:sp>
    </p:spTree>
    <p:extLst>
      <p:ext uri="{BB962C8B-B14F-4D97-AF65-F5344CB8AC3E}">
        <p14:creationId xmlns:p14="http://schemas.microsoft.com/office/powerpoint/2010/main" val="237403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591324" y="227580"/>
            <a:ext cx="3847428" cy="1018561"/>
          </a:xfrm>
        </p:spPr>
        <p:txBody>
          <a:bodyPr vert="horz" lIns="91440" tIns="45720" rIns="91440" bIns="45720" numCol="1" rtlCol="0" anchor="t" anchorCtr="0" compatLnSpc="1">
            <a:prstTxWarp prst="textNoShape">
              <a:avLst/>
            </a:prstTxWarp>
            <a:noAutofit/>
          </a:bodyPr>
          <a:lstStyle/>
          <a:p>
            <a:pPr algn="ctr"/>
            <a:r>
              <a:rPr lang="en-US" sz="4800" dirty="0"/>
              <a:t>Things to do</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336759" y="2027666"/>
            <a:ext cx="42687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5D3351B-DE5C-2726-09E5-9EBD65B42338}"/>
              </a:ext>
            </a:extLst>
          </p:cNvPr>
          <p:cNvSpPr txBox="1"/>
          <p:nvPr/>
        </p:nvSpPr>
        <p:spPr>
          <a:xfrm>
            <a:off x="5203358" y="1272545"/>
            <a:ext cx="6375932" cy="4661276"/>
          </a:xfrm>
          <a:prstGeom prst="rect">
            <a:avLst/>
          </a:prstGeom>
          <a:noFill/>
        </p:spPr>
        <p:txBody>
          <a:bodyPr wrap="square" rtlCol="0">
            <a:spAutoFit/>
          </a:bodyPr>
          <a:lstStyle/>
          <a:p>
            <a:pPr>
              <a:lnSpc>
                <a:spcPct val="150000"/>
              </a:lnSpc>
            </a:pPr>
            <a:r>
              <a:rPr lang="en-US" sz="2000" dirty="0"/>
              <a:t>Hoverboards and e scooters might sound like fun, but they can be extremely dangerous if you don’t follow the rules. </a:t>
            </a:r>
          </a:p>
          <a:p>
            <a:pPr>
              <a:lnSpc>
                <a:spcPct val="150000"/>
              </a:lnSpc>
            </a:pPr>
            <a:r>
              <a:rPr lang="en-US" sz="2000" b="1" dirty="0"/>
              <a:t>Get into small groups and have a discussion about e-scooters and hoverboards.</a:t>
            </a:r>
            <a:br>
              <a:rPr lang="en-US" sz="2000" b="1" dirty="0"/>
            </a:br>
            <a:r>
              <a:rPr lang="en-US" sz="2000" b="1" dirty="0"/>
              <a:t>These are the points to talk about:</a:t>
            </a:r>
          </a:p>
          <a:p>
            <a:pPr marL="457200" indent="-457200">
              <a:lnSpc>
                <a:spcPct val="150000"/>
              </a:lnSpc>
              <a:buFont typeface="+mj-lt"/>
              <a:buAutoNum type="arabicPeriod"/>
            </a:pPr>
            <a:r>
              <a:rPr lang="en-US" sz="2000" dirty="0"/>
              <a:t>Are hoverboards and e scooters toys?</a:t>
            </a:r>
          </a:p>
          <a:p>
            <a:pPr marL="457200" indent="-457200">
              <a:lnSpc>
                <a:spcPct val="150000"/>
              </a:lnSpc>
              <a:buFont typeface="+mj-lt"/>
              <a:buAutoNum type="arabicPeriod"/>
            </a:pPr>
            <a:r>
              <a:rPr lang="en-US" sz="2000" dirty="0"/>
              <a:t>How can you ride one safely?</a:t>
            </a:r>
          </a:p>
          <a:p>
            <a:pPr marL="457200" indent="-457200">
              <a:lnSpc>
                <a:spcPct val="150000"/>
              </a:lnSpc>
              <a:buFont typeface="+mj-lt"/>
              <a:buAutoNum type="arabicPeriod"/>
            </a:pPr>
            <a:r>
              <a:rPr lang="en-US" sz="2000" dirty="0"/>
              <a:t>What are the rules about riding e scooters and hoverboards? Are these rules clear and easy to understand?</a:t>
            </a:r>
          </a:p>
        </p:txBody>
      </p:sp>
      <p:sp>
        <p:nvSpPr>
          <p:cNvPr id="6" name="TextBox 5">
            <a:extLst>
              <a:ext uri="{FF2B5EF4-FFF2-40B4-BE49-F238E27FC236}">
                <a16:creationId xmlns:a16="http://schemas.microsoft.com/office/drawing/2014/main" id="{5E5D5676-80A5-1ADA-7148-F72C9EFEF5D3}"/>
              </a:ext>
            </a:extLst>
          </p:cNvPr>
          <p:cNvSpPr txBox="1"/>
          <p:nvPr/>
        </p:nvSpPr>
        <p:spPr>
          <a:xfrm>
            <a:off x="509660" y="2238297"/>
            <a:ext cx="3674378" cy="2308324"/>
          </a:xfrm>
          <a:prstGeom prst="rect">
            <a:avLst/>
          </a:prstGeom>
          <a:noFill/>
        </p:spPr>
        <p:txBody>
          <a:bodyPr wrap="square" rtlCol="0">
            <a:spAutoFit/>
          </a:bodyPr>
          <a:lstStyle/>
          <a:p>
            <a:pPr>
              <a:lnSpc>
                <a:spcPct val="150000"/>
              </a:lnSpc>
            </a:pPr>
            <a:r>
              <a:rPr lang="en-GB" sz="2800" b="1" dirty="0"/>
              <a:t>We want you to think about keeping yourself and others safe.</a:t>
            </a:r>
          </a:p>
          <a:p>
            <a:endParaRPr lang="en-GB" dirty="0"/>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C34E6447-55FD-0E51-D361-330E688C1821}"/>
              </a:ext>
            </a:extLst>
          </p:cNvPr>
          <p:cNvSpPr>
            <a:spLocks noGrp="1"/>
          </p:cNvSpPr>
          <p:nvPr>
            <p:ph idx="1"/>
          </p:nvPr>
        </p:nvSpPr>
        <p:spPr>
          <a:xfrm>
            <a:off x="609600" y="1600200"/>
            <a:ext cx="10972800" cy="4525963"/>
          </a:xfrm>
        </p:spPr>
        <p:txBody>
          <a:bodyPr anchor="t">
            <a:normAutofit/>
          </a:bodyPr>
          <a:lstStyle/>
          <a:p>
            <a:pPr marL="0" indent="0">
              <a:buNone/>
            </a:pPr>
            <a:r>
              <a:rPr lang="en-GB" sz="2200" b="1" dirty="0">
                <a:solidFill>
                  <a:srgbClr val="00B050"/>
                </a:solidFill>
              </a:rPr>
              <a:t> </a:t>
            </a:r>
          </a:p>
        </p:txBody>
      </p:sp>
      <p:sp>
        <p:nvSpPr>
          <p:cNvPr id="3" name="TextBox 2">
            <a:extLst>
              <a:ext uri="{FF2B5EF4-FFF2-40B4-BE49-F238E27FC236}">
                <a16:creationId xmlns:a16="http://schemas.microsoft.com/office/drawing/2014/main" id="{B9B8C6A8-9B8A-9CDA-076A-8581DCF14AD2}"/>
              </a:ext>
            </a:extLst>
          </p:cNvPr>
          <p:cNvSpPr txBox="1"/>
          <p:nvPr/>
        </p:nvSpPr>
        <p:spPr>
          <a:xfrm>
            <a:off x="1228725" y="1885950"/>
            <a:ext cx="9086850" cy="4619854"/>
          </a:xfrm>
          <a:prstGeom prst="rect">
            <a:avLst/>
          </a:prstGeom>
          <a:noFill/>
        </p:spPr>
        <p:txBody>
          <a:bodyPr wrap="square" rtlCol="0">
            <a:spAutoFit/>
          </a:bodyPr>
          <a:lstStyle/>
          <a:p>
            <a:pPr>
              <a:lnSpc>
                <a:spcPct val="150000"/>
              </a:lnSpc>
            </a:pPr>
            <a:r>
              <a:rPr lang="en-GB" dirty="0"/>
              <a:t>This month we want you to use the points that you discussed earlier to write an article for an online newspaper for young adults.  </a:t>
            </a:r>
          </a:p>
          <a:p>
            <a:pPr>
              <a:lnSpc>
                <a:spcPct val="150000"/>
              </a:lnSpc>
            </a:pPr>
            <a:endParaRPr lang="en-GB" dirty="0"/>
          </a:p>
          <a:p>
            <a:pPr>
              <a:lnSpc>
                <a:spcPct val="150000"/>
              </a:lnSpc>
            </a:pPr>
            <a:r>
              <a:rPr lang="en-GB" dirty="0"/>
              <a:t>Imagine your audience is 17-19 years old and you need to persuade them to take more care of themselves when riding an e-scooter or hoverboard.</a:t>
            </a:r>
          </a:p>
          <a:p>
            <a:pPr>
              <a:lnSpc>
                <a:spcPct val="150000"/>
              </a:lnSpc>
            </a:pPr>
            <a:endParaRPr lang="en-GB" dirty="0"/>
          </a:p>
          <a:p>
            <a:pPr>
              <a:lnSpc>
                <a:spcPct val="150000"/>
              </a:lnSpc>
            </a:pPr>
            <a:r>
              <a:rPr lang="en-GB" dirty="0"/>
              <a:t>Remember to mention these things in your article:</a:t>
            </a:r>
          </a:p>
          <a:p>
            <a:pPr>
              <a:lnSpc>
                <a:spcPct val="150000"/>
              </a:lnSpc>
            </a:pPr>
            <a:r>
              <a:rPr lang="en-GB" dirty="0"/>
              <a:t>The rules, the dangers and how to reduce the risk of injury.</a:t>
            </a:r>
          </a:p>
          <a:p>
            <a:pPr>
              <a:lnSpc>
                <a:spcPct val="150000"/>
              </a:lnSpc>
            </a:pPr>
            <a:endParaRPr lang="en-GB" dirty="0"/>
          </a:p>
          <a:p>
            <a:pPr>
              <a:lnSpc>
                <a:spcPct val="150000"/>
              </a:lnSpc>
            </a:pPr>
            <a:r>
              <a:rPr lang="en-GB" dirty="0"/>
              <a:t>Please send a copy to I.M.P.S. for us to put on our website.</a:t>
            </a:r>
          </a:p>
          <a:p>
            <a:pPr>
              <a:lnSpc>
                <a:spcPct val="150000"/>
              </a:lnSpc>
            </a:pPr>
            <a:endParaRPr lang="en-GB" dirty="0"/>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836</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Roboto</vt:lpstr>
      <vt:lpstr>1_Office Theme</vt:lpstr>
      <vt:lpstr>2_Office Theme</vt:lpstr>
      <vt:lpstr>E scooter and hoverboard safety</vt:lpstr>
      <vt:lpstr>Welcome to the I.M.P.S. team! </vt:lpstr>
      <vt:lpstr>E scooter safety. 3 questions.</vt:lpstr>
      <vt:lpstr>Hoverboards. 3 more questions.</vt:lpstr>
      <vt:lpstr>It looks like fun! </vt:lpstr>
      <vt:lpstr>None of the people are wearing a helmet.</vt:lpstr>
      <vt:lpstr>Look after your head!</vt:lpstr>
      <vt:lpstr>Things to do</vt:lpstr>
      <vt:lpstr>PowerPoint Presentation</vt:lpstr>
      <vt:lpstr>Quiz</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12</cp:revision>
  <dcterms:created xsi:type="dcterms:W3CDTF">2022-11-14T14:09:49Z</dcterms:created>
  <dcterms:modified xsi:type="dcterms:W3CDTF">2023-12-05T12:55:34Z</dcterms:modified>
</cp:coreProperties>
</file>