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80" r:id="rId3"/>
    <p:sldId id="257" r:id="rId4"/>
    <p:sldId id="309" r:id="rId5"/>
    <p:sldId id="263" r:id="rId6"/>
    <p:sldId id="307" r:id="rId7"/>
    <p:sldId id="311" r:id="rId8"/>
    <p:sldId id="292" r:id="rId9"/>
    <p:sldId id="29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07/05/2025</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07/05/2025</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07/05/2025</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07/05/2025</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mpsweb.co.uk/kidszone/firstpoint/"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impsweb.co.uk/kidszone/"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err="1"/>
              <a:t>FirstPoint</a:t>
            </a:r>
            <a:br>
              <a:rPr lang="en-US" sz="5400" dirty="0"/>
            </a:br>
            <a:endParaRPr lang="en-US" sz="5400" dirty="0"/>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#safetoys</a:t>
            </a:r>
          </a:p>
        </p:txBody>
      </p:sp>
      <p:pic>
        <p:nvPicPr>
          <p:cNvPr id="5" name="Picture 4" descr="A group of children posing for a photo&#10;&#10;Description automatically generated with medium confidence">
            <a:extLst>
              <a:ext uri="{FF2B5EF4-FFF2-40B4-BE49-F238E27FC236}">
                <a16:creationId xmlns:a16="http://schemas.microsoft.com/office/drawing/2014/main" id="{5D5C6276-E82F-B952-274D-171872F2D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749" y="2395728"/>
            <a:ext cx="5640466" cy="3752850"/>
          </a:xfrm>
          <a:prstGeom prst="rect">
            <a:avLst/>
          </a:prstGeom>
        </p:spPr>
      </p:pic>
    </p:spTree>
    <p:extLst>
      <p:ext uri="{BB962C8B-B14F-4D97-AF65-F5344CB8AC3E}">
        <p14:creationId xmlns:p14="http://schemas.microsoft.com/office/powerpoint/2010/main" val="5045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98202" y="428465"/>
            <a:ext cx="11018520" cy="824615"/>
          </a:xfrm>
        </p:spPr>
        <p:txBody>
          <a:bodyPr vert="horz" lIns="91440" tIns="45720" rIns="91440" bIns="45720" numCol="1" rtlCol="0" anchor="b" anchorCtr="0" compatLnSpc="1">
            <a:prstTxWarp prst="textNoShape">
              <a:avLst/>
            </a:prstTxWarp>
            <a:normAutofit fontScale="90000"/>
          </a:bodyPr>
          <a:lstStyle/>
          <a:p>
            <a:r>
              <a:rPr lang="en-US" sz="5400"/>
              <a:t>What’s going on?</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08485" y="132862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575278" y="1657871"/>
            <a:ext cx="6713552" cy="41191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nSpc>
                <a:spcPct val="90000"/>
              </a:lnSpc>
              <a:spcAft>
                <a:spcPts val="600"/>
              </a:spcAft>
            </a:pPr>
            <a:r>
              <a:rPr lang="en-US" altLang="en-US" sz="2200" dirty="0">
                <a:latin typeface="+mn-lt"/>
              </a:rPr>
              <a:t>We know that when you are 10 &amp; 11 years old, it can be a confusing and anxious time.</a:t>
            </a:r>
            <a:br>
              <a:rPr lang="en-US" altLang="en-US" sz="2200" dirty="0">
                <a:latin typeface="+mn-lt"/>
              </a:rPr>
            </a:br>
            <a:endParaRPr lang="en-US" altLang="en-US" sz="2200" dirty="0">
              <a:latin typeface="+mn-lt"/>
            </a:endParaRPr>
          </a:p>
          <a:p>
            <a:pPr marL="0" indent="0">
              <a:lnSpc>
                <a:spcPct val="90000"/>
              </a:lnSpc>
              <a:spcAft>
                <a:spcPts val="600"/>
              </a:spcAft>
            </a:pPr>
            <a:r>
              <a:rPr lang="en-US" altLang="en-US" sz="2200" dirty="0">
                <a:latin typeface="+mn-lt"/>
              </a:rPr>
              <a:t>You aren’t a small child and you aren’t a teenager.</a:t>
            </a:r>
            <a:br>
              <a:rPr lang="en-US" altLang="en-US" sz="2200" dirty="0">
                <a:latin typeface="+mn-lt"/>
              </a:rPr>
            </a:br>
            <a:endParaRPr lang="en-US" altLang="en-US" sz="2200" dirty="0">
              <a:latin typeface="+mn-lt"/>
            </a:endParaRPr>
          </a:p>
          <a:p>
            <a:pPr marL="0" indent="0">
              <a:lnSpc>
                <a:spcPct val="90000"/>
              </a:lnSpc>
              <a:spcAft>
                <a:spcPts val="600"/>
              </a:spcAft>
            </a:pPr>
            <a:r>
              <a:rPr lang="en-US" altLang="en-US" sz="2200" dirty="0">
                <a:latin typeface="+mn-lt"/>
              </a:rPr>
              <a:t>You have lots of questions; your body is changing, you might be frightened at home, worried about a friend, feeling unwell, sad or anxious.</a:t>
            </a:r>
            <a:br>
              <a:rPr lang="en-US" altLang="en-US" sz="2200" dirty="0">
                <a:latin typeface="+mn-lt"/>
              </a:rPr>
            </a:br>
            <a:endParaRPr lang="en-US" altLang="en-US" sz="2200" dirty="0">
              <a:latin typeface="+mn-lt"/>
            </a:endParaRPr>
          </a:p>
          <a:p>
            <a:pPr marL="0" indent="0">
              <a:lnSpc>
                <a:spcPct val="90000"/>
              </a:lnSpc>
              <a:spcAft>
                <a:spcPts val="600"/>
              </a:spcAft>
            </a:pPr>
            <a:r>
              <a:rPr lang="en-US" altLang="en-US" sz="2200" dirty="0">
                <a:latin typeface="+mn-lt"/>
              </a:rPr>
              <a:t>You might want to know more about using the internet safely or you may want to know more about avoiding accidents.</a:t>
            </a:r>
          </a:p>
        </p:txBody>
      </p:sp>
      <p:pic>
        <p:nvPicPr>
          <p:cNvPr id="3" name="Picture 2">
            <a:extLst>
              <a:ext uri="{FF2B5EF4-FFF2-40B4-BE49-F238E27FC236}">
                <a16:creationId xmlns:a16="http://schemas.microsoft.com/office/drawing/2014/main" id="{0EA28F19-4F6F-720B-622E-E5C27CF3D2FF}"/>
              </a:ext>
            </a:extLst>
          </p:cNvPr>
          <p:cNvPicPr>
            <a:picLocks noChangeAspect="1"/>
          </p:cNvPicPr>
          <p:nvPr/>
        </p:nvPicPr>
        <p:blipFill rotWithShape="1">
          <a:blip r:embed="rId2"/>
          <a:srcRect l="12935" r="-3" b="-3"/>
          <a:stretch/>
        </p:blipFill>
        <p:spPr>
          <a:xfrm>
            <a:off x="7675658" y="2139696"/>
            <a:ext cx="3941064" cy="409651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9" name="Rectangle 8208">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1" name="Freeform: Shape 8210">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E6672A">
              <a:alpha val="94000"/>
            </a:srgbClr>
          </a:solidFill>
          <a:ln>
            <a:solidFill>
              <a:srgbClr val="E667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4" name="Title 1">
            <a:extLst>
              <a:ext uri="{FF2B5EF4-FFF2-40B4-BE49-F238E27FC236}">
                <a16:creationId xmlns:a16="http://schemas.microsoft.com/office/drawing/2014/main" id="{6E68C9C2-6021-93A0-51FC-829DCA2C406B}"/>
              </a:ext>
            </a:extLst>
          </p:cNvPr>
          <p:cNvSpPr>
            <a:spLocks noGrp="1" noChangeArrowheads="1"/>
          </p:cNvSpPr>
          <p:nvPr>
            <p:ph type="title"/>
          </p:nvPr>
        </p:nvSpPr>
        <p:spPr>
          <a:xfrm>
            <a:off x="1137034" y="609599"/>
            <a:ext cx="6836927" cy="1322888"/>
          </a:xfrm>
        </p:spPr>
        <p:txBody>
          <a:bodyPr vert="horz" lIns="91440" tIns="45720" rIns="91440" bIns="45720" rtlCol="0" anchor="ctr">
            <a:normAutofit/>
          </a:bodyPr>
          <a:lstStyle/>
          <a:p>
            <a:r>
              <a:rPr lang="en-US" altLang="en-US" sz="5400" dirty="0" err="1">
                <a:solidFill>
                  <a:schemeClr val="bg1"/>
                </a:solidFill>
              </a:rPr>
              <a:t>FirstPoint</a:t>
            </a:r>
            <a:endParaRPr lang="en-US" altLang="en-US" sz="5400" dirty="0">
              <a:solidFill>
                <a:schemeClr val="bg1"/>
              </a:solidFill>
            </a:endParaRPr>
          </a:p>
        </p:txBody>
      </p:sp>
      <p:sp>
        <p:nvSpPr>
          <p:cNvPr id="8196" name="TextBox 6">
            <a:extLst>
              <a:ext uri="{FF2B5EF4-FFF2-40B4-BE49-F238E27FC236}">
                <a16:creationId xmlns:a16="http://schemas.microsoft.com/office/drawing/2014/main" id="{860D3771-5291-ACBC-D954-7F7D92BA00B5}"/>
              </a:ext>
            </a:extLst>
          </p:cNvPr>
          <p:cNvSpPr txBox="1">
            <a:spLocks noChangeArrowheads="1"/>
          </p:cNvSpPr>
          <p:nvPr/>
        </p:nvSpPr>
        <p:spPr bwMode="auto">
          <a:xfrm>
            <a:off x="1137034" y="2194101"/>
            <a:ext cx="6433805" cy="39085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spcAft>
                <a:spcPts val="600"/>
              </a:spcAft>
            </a:pPr>
            <a:r>
              <a:rPr lang="en-US" altLang="en-US" sz="2000" dirty="0" err="1">
                <a:solidFill>
                  <a:schemeClr val="bg1"/>
                </a:solidFill>
                <a:latin typeface="+mn-lt"/>
              </a:rPr>
              <a:t>FirstPoint</a:t>
            </a:r>
            <a:r>
              <a:rPr lang="en-US" altLang="en-US" sz="2000" dirty="0">
                <a:solidFill>
                  <a:schemeClr val="bg1"/>
                </a:solidFill>
                <a:latin typeface="+mn-lt"/>
              </a:rPr>
              <a:t> signposts you to expert advice from the </a:t>
            </a:r>
            <a:r>
              <a:rPr lang="en-US" altLang="en-US" sz="2000" dirty="0" err="1">
                <a:solidFill>
                  <a:schemeClr val="bg1"/>
                </a:solidFill>
                <a:latin typeface="+mn-lt"/>
              </a:rPr>
              <a:t>Kidszone</a:t>
            </a:r>
            <a:r>
              <a:rPr lang="en-US" altLang="en-US" sz="2000" dirty="0">
                <a:solidFill>
                  <a:schemeClr val="bg1"/>
                </a:solidFill>
                <a:latin typeface="+mn-lt"/>
              </a:rPr>
              <a:t> pages of the I.M.P.S. website.</a:t>
            </a:r>
          </a:p>
          <a:p>
            <a:pPr>
              <a:lnSpc>
                <a:spcPct val="90000"/>
              </a:lnSpc>
              <a:spcAft>
                <a:spcPts val="600"/>
              </a:spcAft>
            </a:pPr>
            <a:endParaRPr lang="en-US" altLang="en-US" sz="2000" dirty="0">
              <a:solidFill>
                <a:schemeClr val="bg1"/>
              </a:solidFill>
              <a:latin typeface="+mn-lt"/>
            </a:endParaRPr>
          </a:p>
          <a:p>
            <a:pPr indent="-228600">
              <a:lnSpc>
                <a:spcPct val="90000"/>
              </a:lnSpc>
              <a:spcAft>
                <a:spcPts val="600"/>
              </a:spcAft>
              <a:buFont typeface="Arial" panose="020B0604020202020204" pitchFamily="34" charset="0"/>
              <a:buChar char="•"/>
            </a:pPr>
            <a:endParaRPr lang="en-US" altLang="en-US" sz="2000" dirty="0">
              <a:solidFill>
                <a:schemeClr val="bg1"/>
              </a:solidFill>
              <a:latin typeface="+mn-lt"/>
            </a:endParaRPr>
          </a:p>
          <a:p>
            <a:pPr>
              <a:lnSpc>
                <a:spcPct val="90000"/>
              </a:lnSpc>
              <a:spcAft>
                <a:spcPts val="600"/>
              </a:spcAft>
            </a:pPr>
            <a:r>
              <a:rPr lang="en-US" altLang="en-US" sz="2000" dirty="0">
                <a:solidFill>
                  <a:schemeClr val="bg1"/>
                </a:solidFill>
                <a:latin typeface="+mn-lt"/>
              </a:rPr>
              <a:t>You can see what </a:t>
            </a:r>
            <a:r>
              <a:rPr lang="en-US" altLang="en-US" sz="2000" dirty="0" err="1">
                <a:solidFill>
                  <a:schemeClr val="bg1"/>
                </a:solidFill>
                <a:latin typeface="+mn-lt"/>
              </a:rPr>
              <a:t>FirstPoint</a:t>
            </a:r>
            <a:r>
              <a:rPr lang="en-US" altLang="en-US" sz="2000" dirty="0">
                <a:solidFill>
                  <a:schemeClr val="bg1"/>
                </a:solidFill>
                <a:latin typeface="+mn-lt"/>
              </a:rPr>
              <a:t> looks like on the next slide.  </a:t>
            </a:r>
          </a:p>
        </p:txBody>
      </p:sp>
      <p:pic>
        <p:nvPicPr>
          <p:cNvPr id="8197" name="Content Placeholder 9">
            <a:extLst>
              <a:ext uri="{FF2B5EF4-FFF2-40B4-BE49-F238E27FC236}">
                <a16:creationId xmlns:a16="http://schemas.microsoft.com/office/drawing/2014/main" id="{F88FC5AA-F418-B7C4-3A20-AA8387E129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90285" y="4733924"/>
            <a:ext cx="1293497" cy="1698793"/>
          </a:xfrm>
          <a:prstGeom prst="rect">
            <a:avLst/>
          </a:prstGeom>
        </p:spPr>
      </p:pic>
      <p:pic>
        <p:nvPicPr>
          <p:cNvPr id="3" name="Picture 2" descr="A cartoon of a person holding a sign&#10;&#10;Description automatically generated with low confidence">
            <a:hlinkClick r:id="rId3"/>
            <a:extLst>
              <a:ext uri="{FF2B5EF4-FFF2-40B4-BE49-F238E27FC236}">
                <a16:creationId xmlns:a16="http://schemas.microsoft.com/office/drawing/2014/main" id="{3B8B7CC0-0CAF-8488-69E2-A6B21FAF33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7873" y="1844286"/>
            <a:ext cx="2961856" cy="2680480"/>
          </a:xfrm>
          <a:prstGeom prst="rect">
            <a:avLst/>
          </a:prstGeom>
        </p:spPr>
      </p:pic>
      <p:sp>
        <p:nvSpPr>
          <p:cNvPr id="2" name="TextBox 1">
            <a:extLst>
              <a:ext uri="{FF2B5EF4-FFF2-40B4-BE49-F238E27FC236}">
                <a16:creationId xmlns:a16="http://schemas.microsoft.com/office/drawing/2014/main" id="{2889F891-07CF-8001-C03E-0B42FB759ABA}"/>
              </a:ext>
            </a:extLst>
          </p:cNvPr>
          <p:cNvSpPr txBox="1"/>
          <p:nvPr/>
        </p:nvSpPr>
        <p:spPr>
          <a:xfrm>
            <a:off x="8833104" y="5065776"/>
            <a:ext cx="2961856" cy="424732"/>
          </a:xfrm>
          <a:prstGeom prst="rect">
            <a:avLst/>
          </a:prstGeom>
          <a:noFill/>
        </p:spPr>
        <p:txBody>
          <a:bodyPr wrap="square" rtlCol="0">
            <a:spAutoFit/>
          </a:bodyPr>
          <a:lstStyle/>
          <a:p>
            <a:pPr>
              <a:lnSpc>
                <a:spcPct val="90000"/>
              </a:lnSpc>
              <a:spcAft>
                <a:spcPts val="600"/>
              </a:spcAft>
            </a:pPr>
            <a:r>
              <a:rPr lang="en-US" altLang="en-US" sz="2400" b="1" dirty="0">
                <a:latin typeface="+mn-lt"/>
                <a:hlinkClick r:id="rId3"/>
              </a:rPr>
              <a:t>www.impsweb.co.uk</a:t>
            </a:r>
            <a:endParaRPr lang="en-US" altLang="en-US" sz="2400" b="1"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This is what </a:t>
            </a:r>
            <a:r>
              <a:rPr lang="en-US" sz="4000" dirty="0" err="1"/>
              <a:t>FirstPoint</a:t>
            </a:r>
            <a:r>
              <a:rPr lang="en-US" sz="4000" dirty="0"/>
              <a:t> looks like</a:t>
            </a: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pic>
        <p:nvPicPr>
          <p:cNvPr id="3" name="Picture 2">
            <a:extLst>
              <a:ext uri="{FF2B5EF4-FFF2-40B4-BE49-F238E27FC236}">
                <a16:creationId xmlns:a16="http://schemas.microsoft.com/office/drawing/2014/main" id="{C590CD73-F211-1B35-00C7-E8F612322AC3}"/>
              </a:ext>
            </a:extLst>
          </p:cNvPr>
          <p:cNvPicPr>
            <a:picLocks noChangeAspect="1"/>
          </p:cNvPicPr>
          <p:nvPr/>
        </p:nvPicPr>
        <p:blipFill>
          <a:blip r:embed="rId3"/>
          <a:stretch>
            <a:fillRect/>
          </a:stretch>
        </p:blipFill>
        <p:spPr>
          <a:xfrm>
            <a:off x="2102265" y="1142934"/>
            <a:ext cx="9875562" cy="5470635"/>
          </a:xfrm>
          <a:prstGeom prst="rect">
            <a:avLst/>
          </a:prstGeom>
          <a:ln w="57150">
            <a:solidFill>
              <a:schemeClr val="tx1"/>
            </a:solidFill>
          </a:ln>
        </p:spPr>
      </p:pic>
    </p:spTree>
    <p:extLst>
      <p:ext uri="{BB962C8B-B14F-4D97-AF65-F5344CB8AC3E}">
        <p14:creationId xmlns:p14="http://schemas.microsoft.com/office/powerpoint/2010/main" val="158950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Navigate </a:t>
            </a:r>
            <a:r>
              <a:rPr lang="en-US" sz="4000" dirty="0" err="1"/>
              <a:t>FirstPoint</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8D324B9-E61A-6A41-0216-17CDFF4A57E2}"/>
              </a:ext>
            </a:extLst>
          </p:cNvPr>
          <p:cNvSpPr txBox="1"/>
          <p:nvPr/>
        </p:nvSpPr>
        <p:spPr>
          <a:xfrm>
            <a:off x="1078992" y="2238297"/>
            <a:ext cx="8668512" cy="3139321"/>
          </a:xfrm>
          <a:prstGeom prst="rect">
            <a:avLst/>
          </a:prstGeom>
          <a:noFill/>
        </p:spPr>
        <p:txBody>
          <a:bodyPr wrap="square" rtlCol="0">
            <a:spAutoFit/>
          </a:bodyPr>
          <a:lstStyle/>
          <a:p>
            <a:pPr>
              <a:lnSpc>
                <a:spcPct val="200000"/>
              </a:lnSpc>
            </a:pPr>
            <a:r>
              <a:rPr lang="en-GB" dirty="0"/>
              <a:t>From the </a:t>
            </a:r>
            <a:r>
              <a:rPr lang="en-GB" dirty="0" err="1"/>
              <a:t>FirstPoint</a:t>
            </a:r>
            <a:r>
              <a:rPr lang="en-GB" dirty="0"/>
              <a:t> home page you can navigate to expert advice that may answer some of your questions.</a:t>
            </a:r>
          </a:p>
          <a:p>
            <a:pPr>
              <a:lnSpc>
                <a:spcPct val="200000"/>
              </a:lnSpc>
            </a:pPr>
            <a:r>
              <a:rPr lang="en-GB" dirty="0"/>
              <a:t>Remember it is always best to talk to an adult you trust if you have anything that is worrying you.</a:t>
            </a:r>
          </a:p>
          <a:p>
            <a:pPr>
              <a:lnSpc>
                <a:spcPct val="200000"/>
              </a:lnSpc>
            </a:pPr>
            <a:r>
              <a:rPr lang="en-GB" dirty="0"/>
              <a:t>Adults used to be young too and they can remember how difficult it is sometimes.</a:t>
            </a:r>
          </a:p>
          <a:p>
            <a:endParaRPr lang="en-GB" dirty="0"/>
          </a:p>
        </p:txBody>
      </p:sp>
      <p:pic>
        <p:nvPicPr>
          <p:cNvPr id="5" name="Picture 4">
            <a:extLst>
              <a:ext uri="{FF2B5EF4-FFF2-40B4-BE49-F238E27FC236}">
                <a16:creationId xmlns:a16="http://schemas.microsoft.com/office/drawing/2014/main" id="{D6EB3990-4964-F206-A828-B0A8628D8BA2}"/>
              </a:ext>
            </a:extLst>
          </p:cNvPr>
          <p:cNvPicPr>
            <a:picLocks noChangeAspect="1"/>
          </p:cNvPicPr>
          <p:nvPr/>
        </p:nvPicPr>
        <p:blipFill>
          <a:blip r:embed="rId3"/>
          <a:stretch>
            <a:fillRect/>
          </a:stretch>
        </p:blipFill>
        <p:spPr>
          <a:xfrm>
            <a:off x="9996846" y="265787"/>
            <a:ext cx="1376681" cy="1243545"/>
          </a:xfrm>
          <a:prstGeom prst="rect">
            <a:avLst/>
          </a:prstGeom>
        </p:spPr>
      </p:pic>
    </p:spTree>
    <p:extLst>
      <p:ext uri="{BB962C8B-B14F-4D97-AF65-F5344CB8AC3E}">
        <p14:creationId xmlns:p14="http://schemas.microsoft.com/office/powerpoint/2010/main" val="4409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6">
            <a:extLst>
              <a:ext uri="{FF2B5EF4-FFF2-40B4-BE49-F238E27FC236}">
                <a16:creationId xmlns:a16="http://schemas.microsoft.com/office/drawing/2014/main" id="{F13CF8DE-0BCD-3556-0074-B5EBAD4849EC}"/>
              </a:ext>
            </a:extLst>
          </p:cNvPr>
          <p:cNvSpPr txBox="1">
            <a:spLocks/>
          </p:cNvSpPr>
          <p:nvPr/>
        </p:nvSpPr>
        <p:spPr bwMode="auto">
          <a:xfrm>
            <a:off x="1339850" y="1849438"/>
            <a:ext cx="9144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fontAlgn="base">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 would like you to look at </a:t>
            </a:r>
            <a:r>
              <a:rPr kumimoji="0" lang="en-GB"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FirstPoint</a:t>
            </a: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navigate around the site and then answer these questions.</a:t>
            </a:r>
          </a:p>
          <a:p>
            <a:pPr marL="457200" marR="0" lvl="0" indent="-457200" algn="l" defTabSz="914400" rtl="0" eaLnBrk="1" fontAlgn="auto" latinLnBrk="0" hangingPunct="1">
              <a:lnSpc>
                <a:spcPct val="170000"/>
              </a:lnSpc>
              <a:spcBef>
                <a:spcPts val="1000"/>
              </a:spcBef>
              <a:spcAft>
                <a:spcPts val="0"/>
              </a:spcAft>
              <a:buClrTx/>
              <a:buSzTx/>
              <a:buFont typeface="Arial" panose="020B0604020202020204" pitchFamily="34" charset="0"/>
              <a:buAutoNum type="arabicPeriod"/>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Is the site easy to use?</a:t>
            </a:r>
          </a:p>
          <a:p>
            <a:pPr marL="457200" marR="0" lvl="0" indent="-457200" algn="l" defTabSz="914400" rtl="0" eaLnBrk="1" fontAlgn="auto" latinLnBrk="0" hangingPunct="1">
              <a:lnSpc>
                <a:spcPct val="170000"/>
              </a:lnSpc>
              <a:spcBef>
                <a:spcPts val="1000"/>
              </a:spcBef>
              <a:spcAft>
                <a:spcPts val="0"/>
              </a:spcAft>
              <a:buClrTx/>
              <a:buSzTx/>
              <a:buFont typeface="Arial" panose="020B0604020202020204" pitchFamily="34" charset="0"/>
              <a:buAutoNum type="arabicPeriod"/>
              <a:tabLst/>
              <a:defRPr/>
            </a:pP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Think about the worries and concerns you have as a young person, are there any other </a:t>
            </a:r>
            <a:r>
              <a:rPr kumimoji="0" lang="en-GB"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FirstPoint</a:t>
            </a: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links that you think should be added?  </a:t>
            </a:r>
            <a:b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Please send us your ideas through the comments link on the </a:t>
            </a:r>
            <a:r>
              <a:rPr kumimoji="0" lang="en-GB" sz="2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hlinkClick r:id="rId3"/>
              </a:rPr>
              <a:t>KidsZone</a:t>
            </a:r>
            <a:r>
              <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page (it is anonymous.)</a:t>
            </a:r>
          </a:p>
          <a:p>
            <a:pPr marL="457200" marR="0" lvl="0" indent="-457200" algn="l" defTabSz="914400" rtl="0" eaLnBrk="1" fontAlgn="auto" latinLnBrk="0" hangingPunct="1">
              <a:lnSpc>
                <a:spcPct val="170000"/>
              </a:lnSpc>
              <a:spcBef>
                <a:spcPts val="1000"/>
              </a:spcBef>
              <a:spcAft>
                <a:spcPts val="0"/>
              </a:spcAft>
              <a:buClrTx/>
              <a:buSzTx/>
              <a:buFont typeface="Arial" panose="020B0604020202020204" pitchFamily="34" charset="0"/>
              <a:buAutoNum type="arabicPeriod"/>
              <a:tabLst/>
              <a:defRPr/>
            </a:pPr>
            <a:r>
              <a:rPr lang="en-GB" sz="2000" dirty="0">
                <a:solidFill>
                  <a:sysClr val="windowText" lastClr="000000"/>
                </a:solidFill>
                <a:latin typeface="Calibri" panose="020F0502020204030204"/>
              </a:rPr>
              <a:t>Thank you we really appreciate your feedback.</a:t>
            </a:r>
            <a:endParaRPr kumimoji="0" lang="en-GB"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1EF037D-F28F-9891-6DBB-F5B190DDFD16}"/>
              </a:ext>
            </a:extLst>
          </p:cNvPr>
          <p:cNvPicPr>
            <a:picLocks noChangeAspect="1"/>
          </p:cNvPicPr>
          <p:nvPr/>
        </p:nvPicPr>
        <p:blipFill>
          <a:blip r:embed="rId4"/>
          <a:stretch>
            <a:fillRect/>
          </a:stretch>
        </p:blipFill>
        <p:spPr>
          <a:xfrm>
            <a:off x="370108" y="193935"/>
            <a:ext cx="1397098" cy="1261988"/>
          </a:xfrm>
          <a:prstGeom prst="rect">
            <a:avLst/>
          </a:prstGeom>
        </p:spPr>
      </p:pic>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478</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1_Office Theme</vt:lpstr>
      <vt:lpstr>2_Office Theme</vt:lpstr>
      <vt:lpstr>FirstPoint </vt:lpstr>
      <vt:lpstr>Welcome to the I.M.P.S. team! </vt:lpstr>
      <vt:lpstr>What’s going on?</vt:lpstr>
      <vt:lpstr>FirstPoint</vt:lpstr>
      <vt:lpstr>This is what FirstPoint looks like</vt:lpstr>
      <vt:lpstr>Navigate FirstPoint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Hill, Claire (RTH) OUH</cp:lastModifiedBy>
  <cp:revision>7</cp:revision>
  <dcterms:created xsi:type="dcterms:W3CDTF">2022-11-14T14:09:49Z</dcterms:created>
  <dcterms:modified xsi:type="dcterms:W3CDTF">2025-05-07T10:11:02Z</dcterms:modified>
</cp:coreProperties>
</file>