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6"/>
  </p:notesMasterIdLst>
  <p:sldIdLst>
    <p:sldId id="280" r:id="rId3"/>
    <p:sldId id="257" r:id="rId4"/>
    <p:sldId id="307" r:id="rId5"/>
    <p:sldId id="309" r:id="rId6"/>
    <p:sldId id="316" r:id="rId7"/>
    <p:sldId id="317" r:id="rId8"/>
    <p:sldId id="306" r:id="rId9"/>
    <p:sldId id="319" r:id="rId10"/>
    <p:sldId id="292" r:id="rId11"/>
    <p:sldId id="321" r:id="rId12"/>
    <p:sldId id="320"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8B25F-CB43-4484-8F86-FAA5F58BAF12}"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327D3-53B1-436E-9BF2-009AC2CBCD74}" type="slidenum">
              <a:rPr lang="en-GB" smtClean="0"/>
              <a:t>‹#›</a:t>
            </a:fld>
            <a:endParaRPr lang="en-GB"/>
          </a:p>
        </p:txBody>
      </p:sp>
    </p:spTree>
    <p:extLst>
      <p:ext uri="{BB962C8B-B14F-4D97-AF65-F5344CB8AC3E}">
        <p14:creationId xmlns:p14="http://schemas.microsoft.com/office/powerpoint/2010/main" val="253943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26/02/2025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26/02/2025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26/02/2025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26/02/2025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mps@ouh.nhs.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880008"/>
            <a:ext cx="6894576" cy="783932"/>
          </a:xfrm>
        </p:spPr>
        <p:txBody>
          <a:bodyPr vert="horz" wrap="square" lIns="91440" tIns="45720" rIns="91440" bIns="45720" numCol="1" rtlCol="0" anchor="b" anchorCtr="0" compatLnSpc="1">
            <a:prstTxWarp prst="textNoShape">
              <a:avLst/>
            </a:prstTxWarp>
            <a:normAutofit fontScale="90000"/>
          </a:bodyPr>
          <a:lstStyle/>
          <a:p>
            <a:r>
              <a:rPr lang="en-GB" altLang="en-US" sz="5400" dirty="0"/>
              <a:t>Playing safely outdoors</a:t>
            </a:r>
            <a:endParaRPr lang="en-US" sz="5400" dirty="0"/>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A789-C4D5-7041-FE82-DD12A6D2A32B}"/>
            </a:ext>
          </a:extLst>
        </p:cNvPr>
        <p:cNvGrpSpPr/>
        <p:nvPr/>
      </p:nvGrpSpPr>
      <p:grpSpPr>
        <a:xfrm>
          <a:off x="0" y="0"/>
          <a:ext cx="0" cy="0"/>
          <a:chOff x="0" y="0"/>
          <a:chExt cx="0" cy="0"/>
        </a:xfrm>
      </p:grpSpPr>
      <p:sp>
        <p:nvSpPr>
          <p:cNvPr id="8197" name="TextBox 8">
            <a:extLst>
              <a:ext uri="{FF2B5EF4-FFF2-40B4-BE49-F238E27FC236}">
                <a16:creationId xmlns:a16="http://schemas.microsoft.com/office/drawing/2014/main" id="{E85969DF-B954-5C27-8F09-F0B3587B9DC6}"/>
              </a:ext>
            </a:extLst>
          </p:cNvPr>
          <p:cNvSpPr txBox="1">
            <a:spLocks noChangeArrowheads="1"/>
          </p:cNvSpPr>
          <p:nvPr/>
        </p:nvSpPr>
        <p:spPr bwMode="auto">
          <a:xfrm>
            <a:off x="2279650" y="310808"/>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Mission ideas</a:t>
            </a:r>
          </a:p>
        </p:txBody>
      </p:sp>
      <p:pic>
        <p:nvPicPr>
          <p:cNvPr id="8198" name="Picture 6">
            <a:extLst>
              <a:ext uri="{FF2B5EF4-FFF2-40B4-BE49-F238E27FC236}">
                <a16:creationId xmlns:a16="http://schemas.microsoft.com/office/drawing/2014/main" id="{324113DD-60A8-65C8-E3FD-3915DD62C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1C5A4EF-4C37-9769-3CAC-7F9ADD0301DE}"/>
              </a:ext>
            </a:extLst>
          </p:cNvPr>
          <p:cNvSpPr txBox="1"/>
          <p:nvPr/>
        </p:nvSpPr>
        <p:spPr>
          <a:xfrm>
            <a:off x="2203704" y="1683603"/>
            <a:ext cx="7564184" cy="2352952"/>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GB" altLang="en-US" sz="2000" dirty="0"/>
              <a:t>Poster</a:t>
            </a:r>
          </a:p>
          <a:p>
            <a:pPr marL="342900" indent="-342900">
              <a:lnSpc>
                <a:spcPct val="150000"/>
              </a:lnSpc>
              <a:buFont typeface="Arial" panose="020B0604020202020204" pitchFamily="34" charset="0"/>
              <a:buChar char="•"/>
            </a:pPr>
            <a:r>
              <a:rPr lang="en-GB" altLang="en-US" sz="2000" dirty="0"/>
              <a:t>Booklet/leaflet</a:t>
            </a:r>
          </a:p>
          <a:p>
            <a:pPr marL="342900" indent="-342900">
              <a:lnSpc>
                <a:spcPct val="150000"/>
              </a:lnSpc>
              <a:buFont typeface="Arial" panose="020B0604020202020204" pitchFamily="34" charset="0"/>
              <a:buChar char="•"/>
            </a:pPr>
            <a:r>
              <a:rPr lang="en-GB" altLang="en-US" sz="2000" dirty="0"/>
              <a:t>Write a rap or a poem</a:t>
            </a:r>
          </a:p>
          <a:p>
            <a:pPr marL="342900" indent="-342900">
              <a:lnSpc>
                <a:spcPct val="150000"/>
              </a:lnSpc>
              <a:buFont typeface="Arial" panose="020B0604020202020204" pitchFamily="34" charset="0"/>
              <a:buChar char="•"/>
            </a:pPr>
            <a:r>
              <a:rPr lang="en-GB" altLang="en-US" sz="2000" dirty="0"/>
              <a:t>In a list </a:t>
            </a:r>
          </a:p>
          <a:p>
            <a:pPr marL="342900" indent="-342900">
              <a:lnSpc>
                <a:spcPct val="150000"/>
              </a:lnSpc>
              <a:buFont typeface="Arial" panose="020B0604020202020204" pitchFamily="34" charset="0"/>
              <a:buChar char="•"/>
            </a:pPr>
            <a:endParaRPr lang="en-GB" altLang="en-US" sz="2000" dirty="0"/>
          </a:p>
          <a:p>
            <a:pPr marL="342900" indent="-342900">
              <a:lnSpc>
                <a:spcPct val="150000"/>
              </a:lnSpc>
              <a:buFont typeface="Arial" panose="020B0604020202020204" pitchFamily="34" charset="0"/>
              <a:buChar char="•"/>
            </a:pPr>
            <a:r>
              <a:rPr lang="en-GB" altLang="en-US" sz="2000" dirty="0"/>
              <a:t>PowerPoint presentation</a:t>
            </a:r>
          </a:p>
          <a:p>
            <a:pPr marL="342900" indent="-342900">
              <a:lnSpc>
                <a:spcPct val="150000"/>
              </a:lnSpc>
              <a:buFont typeface="Arial" panose="020B0604020202020204" pitchFamily="34" charset="0"/>
              <a:buChar char="•"/>
            </a:pPr>
            <a:r>
              <a:rPr lang="en-GB" altLang="en-US" sz="2000" dirty="0"/>
              <a:t>A film</a:t>
            </a:r>
          </a:p>
          <a:p>
            <a:pPr marL="342900" indent="-342900">
              <a:lnSpc>
                <a:spcPct val="150000"/>
              </a:lnSpc>
              <a:buFont typeface="Arial" panose="020B0604020202020204" pitchFamily="34" charset="0"/>
              <a:buChar char="•"/>
            </a:pPr>
            <a:r>
              <a:rPr lang="en-GB" altLang="en-US" sz="2000" dirty="0"/>
              <a:t>An assembly or play</a:t>
            </a:r>
          </a:p>
          <a:p>
            <a:endParaRPr lang="en-GB" altLang="en-US" dirty="0"/>
          </a:p>
        </p:txBody>
      </p:sp>
      <p:sp>
        <p:nvSpPr>
          <p:cNvPr id="4" name="TextBox 3">
            <a:extLst>
              <a:ext uri="{FF2B5EF4-FFF2-40B4-BE49-F238E27FC236}">
                <a16:creationId xmlns:a16="http://schemas.microsoft.com/office/drawing/2014/main" id="{00FFF703-36D0-E964-1085-1445892C0036}"/>
              </a:ext>
            </a:extLst>
          </p:cNvPr>
          <p:cNvSpPr txBox="1">
            <a:spLocks noChangeArrowheads="1"/>
          </p:cNvSpPr>
          <p:nvPr/>
        </p:nvSpPr>
        <p:spPr bwMode="auto">
          <a:xfrm>
            <a:off x="2279651" y="4648956"/>
            <a:ext cx="7488238" cy="14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GB" altLang="en-US" sz="2000" dirty="0"/>
              <a:t>We would love to hear about what you decide to do – please ask your teacher to contact </a:t>
            </a:r>
            <a:r>
              <a:rPr lang="en-GB" altLang="en-US" sz="2000" dirty="0">
                <a:hlinkClick r:id="rId3"/>
              </a:rPr>
              <a:t>imps@ouh.nhs.uk</a:t>
            </a:r>
            <a:r>
              <a:rPr lang="en-GB" altLang="en-US" sz="2000" dirty="0"/>
              <a:t> and we can put your ideas on our website to help other children and adults.</a:t>
            </a:r>
          </a:p>
        </p:txBody>
      </p:sp>
    </p:spTree>
    <p:extLst>
      <p:ext uri="{BB962C8B-B14F-4D97-AF65-F5344CB8AC3E}">
        <p14:creationId xmlns:p14="http://schemas.microsoft.com/office/powerpoint/2010/main" val="5283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D09F6-EA39-32CB-FDB1-503743EE58B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666628-B212-1362-7CD1-AF99C1B6A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B6CDD2-1236-4B80-54F1-8841A03BF7D4}"/>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pPr algn="ctr"/>
            <a:r>
              <a:rPr lang="en-GB" altLang="en-US" sz="4000" dirty="0"/>
              <a:t>Just a few bits more</a:t>
            </a:r>
            <a:endParaRPr lang="en-US" sz="4000" dirty="0"/>
          </a:p>
        </p:txBody>
      </p:sp>
      <p:sp>
        <p:nvSpPr>
          <p:cNvPr id="17" name="sketchy line">
            <a:extLst>
              <a:ext uri="{FF2B5EF4-FFF2-40B4-BE49-F238E27FC236}">
                <a16:creationId xmlns:a16="http://schemas.microsoft.com/office/drawing/2014/main" id="{13031192-575E-8252-5F1B-2B8F0E929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3A5C064-2BCD-4808-1963-E60E507AA6E6}"/>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FEB21D47-2DFD-18BD-21E4-1D0C5E564CBD}"/>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4">
            <a:extLst>
              <a:ext uri="{FF2B5EF4-FFF2-40B4-BE49-F238E27FC236}">
                <a16:creationId xmlns:a16="http://schemas.microsoft.com/office/drawing/2014/main" id="{C0D26B5B-35BA-000D-1336-6AD9193E6AE1}"/>
              </a:ext>
            </a:extLst>
          </p:cNvPr>
          <p:cNvSpPr txBox="1">
            <a:spLocks noChangeArrowheads="1"/>
          </p:cNvSpPr>
          <p:nvPr/>
        </p:nvSpPr>
        <p:spPr bwMode="auto">
          <a:xfrm>
            <a:off x="2269343" y="2093702"/>
            <a:ext cx="734377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Remember you don’t need to join in if your friends are doing something you don’t feel comfortable with.</a:t>
            </a:r>
          </a:p>
          <a:p>
            <a:endParaRPr lang="en-GB" altLang="en-US" sz="2000" dirty="0"/>
          </a:p>
          <a:p>
            <a:r>
              <a:rPr lang="en-GB" altLang="en-US" sz="2000" dirty="0"/>
              <a:t>Always tell someone where you are.</a:t>
            </a:r>
          </a:p>
          <a:p>
            <a:endParaRPr lang="en-GB" altLang="en-US" sz="2000" dirty="0"/>
          </a:p>
          <a:p>
            <a:r>
              <a:rPr lang="en-GB" altLang="en-US" sz="2000" dirty="0"/>
              <a:t>Always use play equipment properly and don’t cause damage.</a:t>
            </a:r>
          </a:p>
          <a:p>
            <a:endParaRPr lang="en-GB" altLang="en-US" sz="2000" dirty="0"/>
          </a:p>
          <a:p>
            <a:r>
              <a:rPr lang="en-GB" altLang="en-US" sz="2000" dirty="0"/>
              <a:t>Don’t speak to strangers.</a:t>
            </a:r>
          </a:p>
          <a:p>
            <a:endParaRPr lang="en-GB" altLang="en-US" sz="2000" dirty="0"/>
          </a:p>
          <a:p>
            <a:r>
              <a:rPr lang="en-GB" altLang="en-US" sz="2000" dirty="0"/>
              <a:t>Play where it is safe – if you’re not sure you should be playing there then you  probably shouldn’t! </a:t>
            </a:r>
          </a:p>
          <a:p>
            <a:endParaRPr lang="en-GB" altLang="en-US" sz="2000" dirty="0"/>
          </a:p>
          <a:p>
            <a:r>
              <a:rPr lang="en-GB" altLang="en-US" sz="2000" dirty="0"/>
              <a:t>Be considerate to others and the environment. </a:t>
            </a:r>
          </a:p>
          <a:p>
            <a:endParaRPr lang="en-GB" altLang="en-US" dirty="0"/>
          </a:p>
        </p:txBody>
      </p:sp>
    </p:spTree>
    <p:extLst>
      <p:ext uri="{BB962C8B-B14F-4D97-AF65-F5344CB8AC3E}">
        <p14:creationId xmlns:p14="http://schemas.microsoft.com/office/powerpoint/2010/main" val="6072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528324"/>
            <a:ext cx="6894576" cy="824988"/>
          </a:xfrm>
        </p:spPr>
        <p:txBody>
          <a:bodyPr vert="horz" wrap="square" lIns="91440" tIns="45720" rIns="91440" bIns="45720" numCol="1" rtlCol="0" anchor="b" anchorCtr="0" compatLnSpc="1">
            <a:prstTxWarp prst="textNoShape">
              <a:avLst/>
            </a:prstTxWarp>
            <a:normAutofit fontScale="90000"/>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8952" y="17099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6094476" y="2706624"/>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pic>
        <p:nvPicPr>
          <p:cNvPr id="3" name="Picture 2">
            <a:extLst>
              <a:ext uri="{FF2B5EF4-FFF2-40B4-BE49-F238E27FC236}">
                <a16:creationId xmlns:a16="http://schemas.microsoft.com/office/drawing/2014/main" id="{1BAE73CA-C34A-1801-298B-A8892D600510}"/>
              </a:ext>
            </a:extLst>
          </p:cNvPr>
          <p:cNvPicPr>
            <a:picLocks noChangeAspect="1"/>
          </p:cNvPicPr>
          <p:nvPr/>
        </p:nvPicPr>
        <p:blipFill>
          <a:blip r:embed="rId3"/>
          <a:stretch>
            <a:fillRect/>
          </a:stretch>
        </p:blipFill>
        <p:spPr>
          <a:xfrm>
            <a:off x="758952" y="2660904"/>
            <a:ext cx="4747896" cy="2867161"/>
          </a:xfrm>
          <a:prstGeom prst="rect">
            <a:avLst/>
          </a:prstGeom>
        </p:spPr>
      </p:pic>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Your teacher will do some lessons with you and book a visit with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85216" y="576004"/>
            <a:ext cx="11018520" cy="755921"/>
          </a:xfrm>
        </p:spPr>
        <p:txBody>
          <a:bodyPr vert="horz" wrap="square" lIns="91440" tIns="45720" rIns="91440" bIns="45720" numCol="1" rtlCol="0" anchor="b" anchorCtr="0" compatLnSpc="1">
            <a:prstTxWarp prst="textNoShape">
              <a:avLst/>
            </a:prstTxWarp>
            <a:noAutofit/>
          </a:bodyPr>
          <a:lstStyle/>
          <a:p>
            <a:pPr algn="ctr"/>
            <a:r>
              <a:rPr lang="en-US" sz="5400" dirty="0"/>
              <a:t>Playing safely outdoors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010297" y="2459987"/>
            <a:ext cx="5053667" cy="2754084"/>
          </a:xfrm>
        </p:spPr>
        <p:txBody>
          <a:bodyPr/>
          <a:lstStyle/>
          <a:p>
            <a:pPr marL="0" indent="0">
              <a:lnSpc>
                <a:spcPct val="150000"/>
              </a:lnSpc>
              <a:buFont typeface="Arial" panose="020B0604020202020204" pitchFamily="34" charset="0"/>
              <a:buNone/>
            </a:pPr>
            <a:r>
              <a:rPr lang="en-GB" sz="2000" dirty="0"/>
              <a:t>The summer is coming and we are all going to be spending lots more time outdoors.</a:t>
            </a:r>
          </a:p>
          <a:p>
            <a:pPr marL="0" indent="0">
              <a:lnSpc>
                <a:spcPct val="150000"/>
              </a:lnSpc>
              <a:buFont typeface="Arial" panose="020B0604020202020204" pitchFamily="34" charset="0"/>
              <a:buNone/>
            </a:pPr>
            <a:r>
              <a:rPr lang="en-GB" sz="2000" dirty="0"/>
              <a:t>It is important that you keep yourself safe while having fun, as having an injury is no fun at all! </a:t>
            </a:r>
          </a:p>
          <a:p>
            <a:pPr marL="0" indent="0">
              <a:lnSpc>
                <a:spcPct val="150000"/>
              </a:lnSpc>
              <a:buFont typeface="Arial" panose="020B0604020202020204" pitchFamily="34" charset="0"/>
              <a:buNone/>
            </a:pPr>
            <a:endParaRPr lang="en-GB" sz="2000" dirty="0"/>
          </a:p>
          <a:p>
            <a:pPr marL="0" indent="0">
              <a:lnSpc>
                <a:spcPct val="150000"/>
              </a:lnSpc>
              <a:buFont typeface="Arial" panose="020B0604020202020204" pitchFamily="34" charset="0"/>
              <a:buNone/>
            </a:pPr>
            <a:endParaRPr lang="en-GB" altLang="en-US" sz="2000" dirty="0"/>
          </a:p>
        </p:txBody>
      </p:sp>
      <p:pic>
        <p:nvPicPr>
          <p:cNvPr id="3" name="Picture 2">
            <a:extLst>
              <a:ext uri="{FF2B5EF4-FFF2-40B4-BE49-F238E27FC236}">
                <a16:creationId xmlns:a16="http://schemas.microsoft.com/office/drawing/2014/main" id="{E746067D-E93C-A8E2-A7CE-A86ADBA31906}"/>
              </a:ext>
            </a:extLst>
          </p:cNvPr>
          <p:cNvPicPr>
            <a:picLocks noChangeAspect="1"/>
          </p:cNvPicPr>
          <p:nvPr/>
        </p:nvPicPr>
        <p:blipFill>
          <a:blip r:embed="rId3"/>
          <a:srcRect l="16061"/>
          <a:stretch/>
        </p:blipFill>
        <p:spPr>
          <a:xfrm>
            <a:off x="6845181" y="2481126"/>
            <a:ext cx="4336522" cy="2620581"/>
          </a:xfrm>
          <a:prstGeom prst="rect">
            <a:avLst/>
          </a:prstGeom>
        </p:spPr>
      </p:pic>
    </p:spTree>
    <p:extLst>
      <p:ext uri="{BB962C8B-B14F-4D97-AF65-F5344CB8AC3E}">
        <p14:creationId xmlns:p14="http://schemas.microsoft.com/office/powerpoint/2010/main" val="15895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784350" y="765118"/>
            <a:ext cx="11018520" cy="755921"/>
          </a:xfrm>
        </p:spPr>
        <p:txBody>
          <a:bodyPr vert="horz" wrap="square" lIns="91440" tIns="45720" rIns="91440" bIns="45720" numCol="1" rtlCol="0" anchor="b" anchorCtr="0" compatLnSpc="1">
            <a:prstTxWarp prst="textNoShape">
              <a:avLst/>
            </a:prstTxWarp>
            <a:normAutofit fontScale="90000"/>
          </a:bodyPr>
          <a:lstStyle/>
          <a:p>
            <a:pPr algn="ctr"/>
            <a:r>
              <a:rPr lang="en-GB" sz="4000" dirty="0"/>
              <a:t>Think about the places you play outdoors </a:t>
            </a:r>
            <a:br>
              <a:rPr lang="en-GB" sz="4000" dirty="0"/>
            </a:br>
            <a:r>
              <a:rPr lang="en-GB" sz="4000" dirty="0"/>
              <a:t>and make a list of them.</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4146786" y="2286157"/>
            <a:ext cx="40059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a:pPr>
            <a:r>
              <a:rPr lang="en-GB" altLang="en-US" sz="2000" dirty="0">
                <a:cs typeface="Calibri" panose="020F0502020204030204" pitchFamily="34" charset="0"/>
              </a:rPr>
              <a:t>Park</a:t>
            </a:r>
          </a:p>
          <a:p>
            <a:pPr>
              <a:buFontTx/>
              <a:buAutoNum type="arabicPeriod"/>
            </a:pPr>
            <a:r>
              <a:rPr lang="en-GB" altLang="en-US" sz="2000" dirty="0">
                <a:cs typeface="Calibri" panose="020F0502020204030204" pitchFamily="34" charset="0"/>
              </a:rPr>
              <a:t>Garden</a:t>
            </a:r>
          </a:p>
          <a:p>
            <a:pPr>
              <a:buFontTx/>
              <a:buAutoNum type="arabicPeriod"/>
            </a:pPr>
            <a:r>
              <a:rPr lang="en-GB" altLang="en-US" sz="2000" dirty="0">
                <a:cs typeface="Calibri" panose="020F0502020204030204" pitchFamily="34" charset="0"/>
              </a:rPr>
              <a:t>Woods</a:t>
            </a:r>
          </a:p>
          <a:p>
            <a:pPr>
              <a:buFontTx/>
              <a:buAutoNum type="arabicPeriod"/>
            </a:pPr>
            <a:r>
              <a:rPr lang="en-GB" altLang="en-US" sz="2000" dirty="0">
                <a:cs typeface="Calibri" panose="020F0502020204030204" pitchFamily="34" charset="0"/>
              </a:rPr>
              <a:t>Street</a:t>
            </a:r>
          </a:p>
          <a:p>
            <a:pPr>
              <a:buFontTx/>
              <a:buAutoNum type="arabicPeriod"/>
            </a:pPr>
            <a:r>
              <a:rPr lang="en-GB" altLang="en-US" sz="2000" dirty="0">
                <a:cs typeface="Calibri" panose="020F0502020204030204" pitchFamily="34" charset="0"/>
              </a:rPr>
              <a:t>Playground</a:t>
            </a:r>
          </a:p>
          <a:p>
            <a:pPr>
              <a:buFontTx/>
              <a:buAutoNum type="arabicPeriod"/>
            </a:pPr>
            <a:r>
              <a:rPr lang="en-GB" altLang="en-US" sz="2000" dirty="0">
                <a:cs typeface="Calibri" panose="020F0502020204030204" pitchFamily="34" charset="0"/>
              </a:rPr>
              <a:t>Down by the river/canal</a:t>
            </a:r>
          </a:p>
          <a:p>
            <a:pPr>
              <a:buFontTx/>
              <a:buAutoNum type="arabicPeriod"/>
            </a:pPr>
            <a:r>
              <a:rPr lang="en-GB" altLang="en-US" sz="2000" dirty="0">
                <a:cs typeface="Calibri" panose="020F0502020204030204" pitchFamily="34" charset="0"/>
              </a:rPr>
              <a:t>Garden</a:t>
            </a:r>
          </a:p>
          <a:p>
            <a:pPr>
              <a:buFontTx/>
              <a:buAutoNum type="arabicPeriod"/>
            </a:pPr>
            <a:r>
              <a:rPr lang="en-GB" altLang="en-US" sz="2000" dirty="0">
                <a:cs typeface="Calibri" panose="020F0502020204030204" pitchFamily="34" charset="0"/>
              </a:rPr>
              <a:t>Fields</a:t>
            </a:r>
          </a:p>
          <a:p>
            <a:pPr>
              <a:buFontTx/>
              <a:buAutoNum type="arabicPeriod"/>
            </a:pPr>
            <a:r>
              <a:rPr lang="en-GB" altLang="en-US" sz="2000" dirty="0">
                <a:cs typeface="Calibri" panose="020F0502020204030204" pitchFamily="34" charset="0"/>
              </a:rPr>
              <a:t>Waste ground</a:t>
            </a:r>
          </a:p>
          <a:p>
            <a:pPr>
              <a:buFontTx/>
              <a:buAutoNum type="arabicPeriod"/>
            </a:pPr>
            <a:r>
              <a:rPr lang="en-GB" altLang="en-US" sz="2000" dirty="0">
                <a:cs typeface="Calibri" panose="020F0502020204030204" pitchFamily="34" charset="0"/>
              </a:rPr>
              <a:t>Local wild area/nature reserve</a:t>
            </a:r>
          </a:p>
        </p:txBody>
      </p:sp>
      <p:sp>
        <p:nvSpPr>
          <p:cNvPr id="3" name="TextBox 2">
            <a:extLst>
              <a:ext uri="{FF2B5EF4-FFF2-40B4-BE49-F238E27FC236}">
                <a16:creationId xmlns:a16="http://schemas.microsoft.com/office/drawing/2014/main" id="{76F7918A-EC1A-5CF1-3231-A9695497529B}"/>
              </a:ext>
            </a:extLst>
          </p:cNvPr>
          <p:cNvSpPr txBox="1"/>
          <p:nvPr/>
        </p:nvSpPr>
        <p:spPr>
          <a:xfrm>
            <a:off x="4146786" y="5802594"/>
            <a:ext cx="6091076" cy="400110"/>
          </a:xfrm>
          <a:prstGeom prst="rect">
            <a:avLst/>
          </a:prstGeom>
          <a:noFill/>
        </p:spPr>
        <p:txBody>
          <a:bodyPr wrap="square" rtlCol="0">
            <a:spAutoFit/>
          </a:bodyPr>
          <a:lstStyle/>
          <a:p>
            <a:r>
              <a:rPr lang="en-GB" sz="2000" dirty="0"/>
              <a:t>Can you think of any other places you might play?</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1E8E0D-1C90-9A56-5E4A-E660DC2B453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1BC8E91-E8F9-B6A8-7B44-FD7C6A0BC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42D378-CD4C-D0A1-F8C5-288E10AA40D8}"/>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pPr algn="ctr"/>
            <a:r>
              <a:rPr lang="en-GB" sz="4000" dirty="0"/>
              <a:t>Now think about how you get to your play area.</a:t>
            </a:r>
            <a:endParaRPr lang="en-US" sz="4000" dirty="0"/>
          </a:p>
        </p:txBody>
      </p:sp>
      <p:sp>
        <p:nvSpPr>
          <p:cNvPr id="17" name="sketchy line">
            <a:extLst>
              <a:ext uri="{FF2B5EF4-FFF2-40B4-BE49-F238E27FC236}">
                <a16:creationId xmlns:a16="http://schemas.microsoft.com/office/drawing/2014/main" id="{71E9E5D6-5E45-941A-6137-5AA580859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ABBCA37-0C5A-9EB8-8B72-2FEB064C7DA0}"/>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4F27349D-5AAB-DD2F-C619-7E8763A9C664}"/>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921453C2-F90A-5F15-AF10-16D616B55E2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38FE92A-473A-AE86-C5F8-E154ECFDA862}"/>
              </a:ext>
            </a:extLst>
          </p:cNvPr>
          <p:cNvSpPr>
            <a:spLocks noGrp="1"/>
          </p:cNvSpPr>
          <p:nvPr>
            <p:ph idx="1"/>
          </p:nvPr>
        </p:nvSpPr>
        <p:spPr>
          <a:xfrm>
            <a:off x="1279671" y="2498043"/>
            <a:ext cx="8229600" cy="1755775"/>
          </a:xfrm>
        </p:spPr>
        <p:txBody>
          <a:bodyPr/>
          <a:lstStyle/>
          <a:p>
            <a:pPr>
              <a:lnSpc>
                <a:spcPct val="150000"/>
              </a:lnSpc>
              <a:buFontTx/>
              <a:buAutoNum type="arabicPeriod"/>
            </a:pPr>
            <a:r>
              <a:rPr lang="en-GB" altLang="en-US" sz="2000" dirty="0"/>
              <a:t>Do you have to cross a road?</a:t>
            </a:r>
          </a:p>
          <a:p>
            <a:pPr>
              <a:lnSpc>
                <a:spcPct val="150000"/>
              </a:lnSpc>
              <a:buFontTx/>
              <a:buAutoNum type="arabicPeriod"/>
            </a:pPr>
            <a:r>
              <a:rPr lang="en-GB" altLang="en-US" sz="2000" dirty="0"/>
              <a:t>Do you walk there alone?</a:t>
            </a:r>
          </a:p>
          <a:p>
            <a:pPr>
              <a:lnSpc>
                <a:spcPct val="150000"/>
              </a:lnSpc>
              <a:buFontTx/>
              <a:buAutoNum type="arabicPeriod"/>
            </a:pPr>
            <a:r>
              <a:rPr lang="en-GB" altLang="en-US" sz="2000" dirty="0"/>
              <a:t>Are you in a group?</a:t>
            </a:r>
          </a:p>
          <a:p>
            <a:pPr>
              <a:lnSpc>
                <a:spcPct val="150000"/>
              </a:lnSpc>
              <a:buFontTx/>
              <a:buAutoNum type="arabicPeriod"/>
            </a:pPr>
            <a:r>
              <a:rPr lang="en-GB" altLang="en-US" sz="2000" dirty="0"/>
              <a:t>Do you cycle?</a:t>
            </a:r>
          </a:p>
          <a:p>
            <a:pPr marL="0" indent="0">
              <a:buFont typeface="Arial" panose="020B0604020202020204" pitchFamily="34" charset="0"/>
              <a:buNone/>
            </a:pPr>
            <a:endParaRPr lang="en-GB" altLang="en-US" sz="1800" dirty="0"/>
          </a:p>
        </p:txBody>
      </p:sp>
      <p:pic>
        <p:nvPicPr>
          <p:cNvPr id="3" name="Picture 2">
            <a:extLst>
              <a:ext uri="{FF2B5EF4-FFF2-40B4-BE49-F238E27FC236}">
                <a16:creationId xmlns:a16="http://schemas.microsoft.com/office/drawing/2014/main" id="{D3018CBE-AD0E-5A74-6686-AEAF35905D59}"/>
              </a:ext>
            </a:extLst>
          </p:cNvPr>
          <p:cNvPicPr>
            <a:picLocks noChangeAspect="1"/>
          </p:cNvPicPr>
          <p:nvPr/>
        </p:nvPicPr>
        <p:blipFill>
          <a:blip r:embed="rId3"/>
          <a:stretch>
            <a:fillRect/>
          </a:stretch>
        </p:blipFill>
        <p:spPr>
          <a:xfrm>
            <a:off x="6462925" y="2498043"/>
            <a:ext cx="4017612" cy="2511770"/>
          </a:xfrm>
          <a:prstGeom prst="rect">
            <a:avLst/>
          </a:prstGeom>
        </p:spPr>
      </p:pic>
    </p:spTree>
    <p:extLst>
      <p:ext uri="{BB962C8B-B14F-4D97-AF65-F5344CB8AC3E}">
        <p14:creationId xmlns:p14="http://schemas.microsoft.com/office/powerpoint/2010/main" val="33715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B232EA-665F-BF7C-7952-A31F6965FDC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A7C32BF-D160-0119-B314-696307B5B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679154-EC95-956A-B07C-6097BB0F9724}"/>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pPr algn="ctr"/>
            <a:r>
              <a:rPr lang="en-GB" sz="4000" dirty="0"/>
              <a:t>What sort of dangers might you find in your play area?</a:t>
            </a:r>
            <a:endParaRPr lang="en-US" sz="4000" dirty="0"/>
          </a:p>
        </p:txBody>
      </p:sp>
      <p:sp>
        <p:nvSpPr>
          <p:cNvPr id="17" name="sketchy line">
            <a:extLst>
              <a:ext uri="{FF2B5EF4-FFF2-40B4-BE49-F238E27FC236}">
                <a16:creationId xmlns:a16="http://schemas.microsoft.com/office/drawing/2014/main" id="{0AF0640C-A739-267B-B856-B32BF762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8BDC91-6D19-894B-B247-F68DCEEA403C}"/>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D35D01AA-AC1E-E08A-7F58-057EE75F7F78}"/>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77E367CB-FA34-60BE-DFC1-0949077B6708}"/>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6A04A9B-D98E-F495-F66D-F44C35F999A4}"/>
              </a:ext>
            </a:extLst>
          </p:cNvPr>
          <p:cNvSpPr>
            <a:spLocks noGrp="1"/>
          </p:cNvSpPr>
          <p:nvPr>
            <p:ph idx="1"/>
          </p:nvPr>
        </p:nvSpPr>
        <p:spPr>
          <a:xfrm>
            <a:off x="1979676" y="2208396"/>
            <a:ext cx="8229600" cy="1755775"/>
          </a:xfrm>
        </p:spPr>
        <p:txBody>
          <a:bodyPr numCol="2"/>
          <a:lstStyle/>
          <a:p>
            <a:pPr>
              <a:lnSpc>
                <a:spcPct val="150000"/>
              </a:lnSpc>
            </a:pPr>
            <a:r>
              <a:rPr lang="en-GB" altLang="en-US" sz="2000" dirty="0"/>
              <a:t>Electricity pylons</a:t>
            </a:r>
          </a:p>
          <a:p>
            <a:pPr>
              <a:lnSpc>
                <a:spcPct val="150000"/>
              </a:lnSpc>
            </a:pPr>
            <a:r>
              <a:rPr lang="en-GB" altLang="en-US" sz="2000" dirty="0"/>
              <a:t>Deep water</a:t>
            </a:r>
          </a:p>
          <a:p>
            <a:pPr>
              <a:lnSpc>
                <a:spcPct val="150000"/>
              </a:lnSpc>
            </a:pPr>
            <a:r>
              <a:rPr lang="en-GB" altLang="en-US" sz="2000" dirty="0"/>
              <a:t>Broken bottles</a:t>
            </a:r>
          </a:p>
          <a:p>
            <a:pPr>
              <a:lnSpc>
                <a:spcPct val="150000"/>
              </a:lnSpc>
            </a:pPr>
            <a:r>
              <a:rPr lang="en-GB" altLang="en-US" sz="2000" dirty="0"/>
              <a:t>Syringes and needles</a:t>
            </a:r>
          </a:p>
          <a:p>
            <a:pPr>
              <a:lnSpc>
                <a:spcPct val="150000"/>
              </a:lnSpc>
            </a:pPr>
            <a:r>
              <a:rPr lang="en-GB" altLang="en-US" sz="2000" dirty="0"/>
              <a:t>Broken play equipment</a:t>
            </a:r>
          </a:p>
          <a:p>
            <a:pPr>
              <a:lnSpc>
                <a:spcPct val="150000"/>
              </a:lnSpc>
            </a:pPr>
            <a:r>
              <a:rPr lang="en-GB" altLang="en-US" sz="2000" dirty="0"/>
              <a:t>Dogs</a:t>
            </a:r>
          </a:p>
          <a:p>
            <a:pPr>
              <a:lnSpc>
                <a:spcPct val="150000"/>
              </a:lnSpc>
            </a:pPr>
            <a:r>
              <a:rPr lang="en-GB" altLang="en-US" sz="2000" dirty="0"/>
              <a:t>Tripping hazards</a:t>
            </a:r>
          </a:p>
          <a:p>
            <a:pPr>
              <a:lnSpc>
                <a:spcPct val="150000"/>
              </a:lnSpc>
            </a:pPr>
            <a:r>
              <a:rPr lang="en-GB" altLang="en-US" sz="2000" dirty="0"/>
              <a:t>Moving objects (swings)</a:t>
            </a:r>
          </a:p>
          <a:p>
            <a:pPr>
              <a:lnSpc>
                <a:spcPct val="150000"/>
              </a:lnSpc>
            </a:pPr>
            <a:r>
              <a:rPr lang="en-GB" altLang="en-US" sz="2000" dirty="0"/>
              <a:t>Poisonous plants</a:t>
            </a:r>
          </a:p>
          <a:p>
            <a:pPr>
              <a:lnSpc>
                <a:spcPct val="150000"/>
              </a:lnSpc>
            </a:pPr>
            <a:r>
              <a:rPr lang="en-GB" altLang="en-US" sz="2000" dirty="0"/>
              <a:t>Plants with stings or thorns</a:t>
            </a:r>
          </a:p>
          <a:p>
            <a:pPr>
              <a:lnSpc>
                <a:spcPct val="150000"/>
              </a:lnSpc>
            </a:pPr>
            <a:r>
              <a:rPr lang="en-GB" altLang="en-US" sz="2000" dirty="0"/>
              <a:t>Litter</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6449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pPr algn="ctr"/>
            <a:r>
              <a:rPr lang="en-US" sz="4000" dirty="0"/>
              <a:t>Just something to think about</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31578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AD586C2E-7CF9-3B3E-B02C-E3070285386D}"/>
              </a:ext>
            </a:extLst>
          </p:cNvPr>
          <p:cNvSpPr txBox="1">
            <a:spLocks noChangeArrowheads="1"/>
          </p:cNvSpPr>
          <p:nvPr/>
        </p:nvSpPr>
        <p:spPr bwMode="auto">
          <a:xfrm>
            <a:off x="526773" y="1903832"/>
            <a:ext cx="5832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Are there some places you should NEVER play?</a:t>
            </a:r>
          </a:p>
          <a:p>
            <a:r>
              <a:rPr lang="en-GB" altLang="en-US" sz="2000" dirty="0"/>
              <a:t> </a:t>
            </a:r>
          </a:p>
          <a:p>
            <a:r>
              <a:rPr lang="en-GB" altLang="en-US" sz="2000" dirty="0"/>
              <a:t>Here are a few of  our ideas.</a:t>
            </a:r>
          </a:p>
        </p:txBody>
      </p:sp>
      <p:sp>
        <p:nvSpPr>
          <p:cNvPr id="5" name="Content Placeholder 4">
            <a:extLst>
              <a:ext uri="{FF2B5EF4-FFF2-40B4-BE49-F238E27FC236}">
                <a16:creationId xmlns:a16="http://schemas.microsoft.com/office/drawing/2014/main" id="{9631E607-02A6-0CC3-32C9-2D6BBD5EC052}"/>
              </a:ext>
            </a:extLst>
          </p:cNvPr>
          <p:cNvSpPr txBox="1">
            <a:spLocks noGrp="1" noChangeArrowheads="1"/>
          </p:cNvSpPr>
          <p:nvPr>
            <p:ph idx="1"/>
          </p:nvPr>
        </p:nvSpPr>
        <p:spPr bwMode="auto">
          <a:xfrm>
            <a:off x="2244448" y="3087103"/>
            <a:ext cx="8229600" cy="342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Near overhead electricity pylons or an electricity substation </a:t>
            </a:r>
          </a:p>
          <a:p>
            <a:r>
              <a:rPr lang="en-GB" altLang="en-US" sz="2000" dirty="0"/>
              <a:t>Near a weir or fast flowing water</a:t>
            </a:r>
          </a:p>
          <a:p>
            <a:r>
              <a:rPr lang="en-GB" altLang="en-US" sz="2000" dirty="0"/>
              <a:t>On a building site</a:t>
            </a:r>
          </a:p>
          <a:p>
            <a:r>
              <a:rPr lang="en-GB" altLang="en-US" sz="2000" dirty="0"/>
              <a:t>In a disused/empty building</a:t>
            </a:r>
          </a:p>
          <a:p>
            <a:r>
              <a:rPr lang="en-GB" altLang="en-US" sz="2000" dirty="0"/>
              <a:t>On or near a busy road</a:t>
            </a:r>
          </a:p>
          <a:p>
            <a:r>
              <a:rPr lang="en-GB" altLang="en-US" sz="2000" dirty="0"/>
              <a:t>Near a railway line or level crossing</a:t>
            </a:r>
          </a:p>
          <a:p>
            <a:endParaRPr lang="en-GB" altLang="en-US" dirty="0"/>
          </a:p>
          <a:p>
            <a:endParaRPr lang="en-GB" altLang="en-US" dirty="0"/>
          </a:p>
        </p:txBody>
      </p:sp>
      <p:sp>
        <p:nvSpPr>
          <p:cNvPr id="9" name="TextBox 8">
            <a:extLst>
              <a:ext uri="{FF2B5EF4-FFF2-40B4-BE49-F238E27FC236}">
                <a16:creationId xmlns:a16="http://schemas.microsoft.com/office/drawing/2014/main" id="{22039531-B971-D49A-1C31-2D81F7AD920D}"/>
              </a:ext>
            </a:extLst>
          </p:cNvPr>
          <p:cNvSpPr txBox="1">
            <a:spLocks noChangeArrowheads="1"/>
          </p:cNvSpPr>
          <p:nvPr/>
        </p:nvSpPr>
        <p:spPr bwMode="auto">
          <a:xfrm>
            <a:off x="2424114" y="5850813"/>
            <a:ext cx="6192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Discuss why these places are dangerous.</a:t>
            </a:r>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D0F07D-AB66-4E7C-989A-67C2F68A026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F26CFB1-F4ED-579B-4DB9-B985EAA60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9A41CD-8504-E2C3-2344-31A38EA48D48}"/>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pPr algn="ctr"/>
            <a:r>
              <a:rPr lang="en-US" sz="4000" dirty="0"/>
              <a:t>Set yourself some rules</a:t>
            </a:r>
          </a:p>
        </p:txBody>
      </p:sp>
      <p:sp>
        <p:nvSpPr>
          <p:cNvPr id="17" name="sketchy line">
            <a:extLst>
              <a:ext uri="{FF2B5EF4-FFF2-40B4-BE49-F238E27FC236}">
                <a16:creationId xmlns:a16="http://schemas.microsoft.com/office/drawing/2014/main" id="{E6A45EED-E6B4-A3C0-7DDB-27ED123F17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804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58FC034-A01D-164B-19C8-87D8B6868A47}"/>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09434ECD-AB0F-F23B-B4BC-E9DD17891E80}"/>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010643A0-68CB-900F-92A9-3E82B09D871F}"/>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Content Placeholder 2">
            <a:extLst>
              <a:ext uri="{FF2B5EF4-FFF2-40B4-BE49-F238E27FC236}">
                <a16:creationId xmlns:a16="http://schemas.microsoft.com/office/drawing/2014/main" id="{1690D683-B64E-8A69-764A-CD9F7A12D7AE}"/>
              </a:ext>
            </a:extLst>
          </p:cNvPr>
          <p:cNvPicPr>
            <a:picLocks noGrp="1" noChangeAspect="1"/>
          </p:cNvPicPr>
          <p:nvPr>
            <p:ph idx="1"/>
          </p:nvPr>
        </p:nvPicPr>
        <p:blipFill>
          <a:blip r:embed="rId3"/>
          <a:stretch>
            <a:fillRect/>
          </a:stretch>
        </p:blipFill>
        <p:spPr>
          <a:xfrm>
            <a:off x="2195154" y="2286609"/>
            <a:ext cx="7443861" cy="4194412"/>
          </a:xfrm>
        </p:spPr>
      </p:pic>
      <p:sp>
        <p:nvSpPr>
          <p:cNvPr id="5" name="TextBox 4">
            <a:extLst>
              <a:ext uri="{FF2B5EF4-FFF2-40B4-BE49-F238E27FC236}">
                <a16:creationId xmlns:a16="http://schemas.microsoft.com/office/drawing/2014/main" id="{7A5D69E5-22B7-DCFA-E152-F41EA99AD3A4}"/>
              </a:ext>
            </a:extLst>
          </p:cNvPr>
          <p:cNvSpPr txBox="1"/>
          <p:nvPr/>
        </p:nvSpPr>
        <p:spPr>
          <a:xfrm>
            <a:off x="526773" y="1335299"/>
            <a:ext cx="11150115" cy="830997"/>
          </a:xfrm>
          <a:prstGeom prst="rect">
            <a:avLst/>
          </a:prstGeom>
          <a:noFill/>
        </p:spPr>
        <p:txBody>
          <a:bodyPr wrap="square">
            <a:spAutoFit/>
          </a:bodyPr>
          <a:lstStyle/>
          <a:p>
            <a:pPr>
              <a:lnSpc>
                <a:spcPct val="150000"/>
              </a:lnSpc>
            </a:pPr>
            <a:r>
              <a:rPr lang="en-GB" altLang="en-US" sz="2000" dirty="0"/>
              <a:t>Choose 2 of the places you play outdoors and fill in a chart. We have filled in an example for you to follow.</a:t>
            </a:r>
          </a:p>
          <a:p>
            <a:endParaRPr lang="en-GB" dirty="0"/>
          </a:p>
        </p:txBody>
      </p:sp>
    </p:spTree>
    <p:extLst>
      <p:ext uri="{BB962C8B-B14F-4D97-AF65-F5344CB8AC3E}">
        <p14:creationId xmlns:p14="http://schemas.microsoft.com/office/powerpoint/2010/main" val="11630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310808"/>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E3EBF932-60B5-99E1-6D8F-B2EE5542BAC9}"/>
              </a:ext>
            </a:extLst>
          </p:cNvPr>
          <p:cNvSpPr>
            <a:spLocks noGrp="1"/>
          </p:cNvSpPr>
          <p:nvPr>
            <p:ph idx="1"/>
          </p:nvPr>
        </p:nvSpPr>
        <p:spPr>
          <a:xfrm>
            <a:off x="3519535" y="1499617"/>
            <a:ext cx="5008467" cy="585215"/>
          </a:xfrm>
        </p:spPr>
        <p:txBody>
          <a:bodyPr/>
          <a:lstStyle/>
          <a:p>
            <a:pPr marL="0" indent="0" algn="ctr">
              <a:buNone/>
            </a:pPr>
            <a:r>
              <a:rPr lang="en-GB" altLang="en-US" sz="3600" dirty="0"/>
              <a:t>Imagine you are an adult </a:t>
            </a:r>
            <a:endParaRPr lang="en-GB" sz="3600" dirty="0"/>
          </a:p>
        </p:txBody>
      </p:sp>
      <p:sp>
        <p:nvSpPr>
          <p:cNvPr id="3" name="TextBox 2">
            <a:extLst>
              <a:ext uri="{FF2B5EF4-FFF2-40B4-BE49-F238E27FC236}">
                <a16:creationId xmlns:a16="http://schemas.microsoft.com/office/drawing/2014/main" id="{7AD2B8DB-93E0-234E-0E13-45C2171677BB}"/>
              </a:ext>
            </a:extLst>
          </p:cNvPr>
          <p:cNvSpPr txBox="1"/>
          <p:nvPr/>
        </p:nvSpPr>
        <p:spPr>
          <a:xfrm>
            <a:off x="2279650" y="2890611"/>
            <a:ext cx="7564184" cy="2031325"/>
          </a:xfrm>
          <a:prstGeom prst="rect">
            <a:avLst/>
          </a:prstGeom>
          <a:noFill/>
        </p:spPr>
        <p:txBody>
          <a:bodyPr wrap="square">
            <a:spAutoFit/>
          </a:bodyPr>
          <a:lstStyle/>
          <a:p>
            <a:pPr>
              <a:lnSpc>
                <a:spcPct val="150000"/>
              </a:lnSpc>
            </a:pPr>
            <a:r>
              <a:rPr lang="en-GB" altLang="en-US" dirty="0"/>
              <a:t>What advice will you give a 10 year old child about playing outdoors?</a:t>
            </a:r>
          </a:p>
          <a:p>
            <a:pPr>
              <a:lnSpc>
                <a:spcPct val="150000"/>
              </a:lnSpc>
            </a:pPr>
            <a:endParaRPr lang="en-GB" altLang="en-US" dirty="0"/>
          </a:p>
          <a:p>
            <a:pPr marL="0" indent="0">
              <a:lnSpc>
                <a:spcPct val="150000"/>
              </a:lnSpc>
              <a:buNone/>
            </a:pPr>
            <a:r>
              <a:rPr lang="en-GB" altLang="en-US" sz="1800" dirty="0"/>
              <a:t>Decide in groups how you are going to present your advice to other children and their parents and carers. (there are some ideas on the next slide) </a:t>
            </a:r>
            <a:endParaRPr lang="en-GB" sz="1800" dirty="0"/>
          </a:p>
          <a:p>
            <a:endParaRPr lang="en-GB" altLang="en-US" dirty="0"/>
          </a:p>
        </p:txBody>
      </p:sp>
    </p:spTree>
    <p:extLst>
      <p:ext uri="{BB962C8B-B14F-4D97-AF65-F5344CB8AC3E}">
        <p14:creationId xmlns:p14="http://schemas.microsoft.com/office/powerpoint/2010/main" val="37267328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683</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Aptos</vt:lpstr>
      <vt:lpstr>Arial</vt:lpstr>
      <vt:lpstr>Calibri</vt:lpstr>
      <vt:lpstr>Calibri Light</vt:lpstr>
      <vt:lpstr>1_Office Theme</vt:lpstr>
      <vt:lpstr>2_Office Theme</vt:lpstr>
      <vt:lpstr>Playing safely outdoors</vt:lpstr>
      <vt:lpstr>Welcome to the I.M.P.S. team! </vt:lpstr>
      <vt:lpstr>Playing safely outdoors</vt:lpstr>
      <vt:lpstr>Think about the places you play outdoors  and make a list of them.</vt:lpstr>
      <vt:lpstr>Now think about how you get to your play area.</vt:lpstr>
      <vt:lpstr>What sort of dangers might you find in your play area?</vt:lpstr>
      <vt:lpstr>Just something to think about</vt:lpstr>
      <vt:lpstr>Set yourself some rules</vt:lpstr>
      <vt:lpstr>PowerPoint Presentation</vt:lpstr>
      <vt:lpstr>PowerPoint Presentation</vt:lpstr>
      <vt:lpstr>Just a few bits more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4</cp:revision>
  <dcterms:created xsi:type="dcterms:W3CDTF">2022-11-14T14:09:49Z</dcterms:created>
  <dcterms:modified xsi:type="dcterms:W3CDTF">2025-02-26T12:19:07Z</dcterms:modified>
</cp:coreProperties>
</file>