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sldIdLst>
    <p:sldId id="280" r:id="rId3"/>
    <p:sldId id="257" r:id="rId4"/>
    <p:sldId id="309" r:id="rId5"/>
    <p:sldId id="307" r:id="rId6"/>
    <p:sldId id="314" r:id="rId7"/>
    <p:sldId id="317" r:id="rId8"/>
    <p:sldId id="308" r:id="rId9"/>
    <p:sldId id="320" r:id="rId10"/>
    <p:sldId id="319" r:id="rId11"/>
    <p:sldId id="318" r:id="rId12"/>
    <p:sldId id="321" r:id="rId13"/>
    <p:sldId id="292" r:id="rId14"/>
    <p:sldId id="293" r:id="rId15"/>
    <p:sldId id="295"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20/02/2024</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20/02/2024</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20/02/2024</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20/02/2024</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impsweb.co.uk/?wpdmdl=7399&amp;ind=1707733770416"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impsweb.co.uk/?wpdmdl=7406&amp;ind=1708420128301" TargetMode="Externa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impsweb.co.uk/download/recovery-position/?wpdmdl=6316&amp;refresh=65c9db89de2f21707727753"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Recovery Position</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5483" y="2642616"/>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5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Remember.</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72493" y="1887261"/>
            <a:ext cx="4764617" cy="1755775"/>
          </a:xfrm>
        </p:spPr>
        <p:txBody>
          <a:bodyPr/>
          <a:lstStyle/>
          <a:p>
            <a:pPr marL="0" indent="0">
              <a:lnSpc>
                <a:spcPct val="200000"/>
              </a:lnSpc>
              <a:buNone/>
            </a:pPr>
            <a:r>
              <a:rPr lang="en-GB" altLang="en-US" sz="1800" dirty="0"/>
              <a:t>Use the recovery position instructions to practice but if you can’t remember all the steps, just:</a:t>
            </a:r>
          </a:p>
          <a:p>
            <a:pPr marL="0" indent="0" algn="ctr">
              <a:buNone/>
            </a:pPr>
            <a:endParaRPr lang="en-GB" altLang="en-US" sz="1800" dirty="0"/>
          </a:p>
          <a:p>
            <a:pPr marL="0" indent="0" algn="ctr">
              <a:lnSpc>
                <a:spcPct val="150000"/>
              </a:lnSpc>
              <a:buNone/>
            </a:pPr>
            <a:r>
              <a:rPr lang="en-GB" altLang="en-US" sz="2800" dirty="0"/>
              <a:t>Move them onto their side and tilt their head back to open their airway</a:t>
            </a:r>
            <a:r>
              <a:rPr lang="en-GB" altLang="en-US" sz="1800" dirty="0"/>
              <a:t>.</a:t>
            </a:r>
          </a:p>
          <a:p>
            <a:pPr marL="0" indent="0">
              <a:buFont typeface="Arial" panose="020B0604020202020204" pitchFamily="34" charset="0"/>
              <a:buNone/>
            </a:pPr>
            <a:endParaRPr lang="en-GB" altLang="en-US" sz="1800" dirty="0"/>
          </a:p>
        </p:txBody>
      </p:sp>
      <p:pic>
        <p:nvPicPr>
          <p:cNvPr id="10" name="Picture 9" descr="A person in a green jacket&#10;&#10;Description automatically generated">
            <a:extLst>
              <a:ext uri="{FF2B5EF4-FFF2-40B4-BE49-F238E27FC236}">
                <a16:creationId xmlns:a16="http://schemas.microsoft.com/office/drawing/2014/main" id="{879C2BA8-31AA-1CD2-B6F1-BE1E070E0073}"/>
              </a:ext>
            </a:extLst>
          </p:cNvPr>
          <p:cNvPicPr>
            <a:picLocks noChangeAspect="1"/>
          </p:cNvPicPr>
          <p:nvPr/>
        </p:nvPicPr>
        <p:blipFill rotWithShape="1">
          <a:blip r:embed="rId3">
            <a:extLst>
              <a:ext uri="{28A0092B-C50C-407E-A947-70E740481C1C}">
                <a14:useLocalDpi xmlns:a14="http://schemas.microsoft.com/office/drawing/2010/main" val="0"/>
              </a:ext>
            </a:extLst>
          </a:blip>
          <a:srcRect l="26895" t="21698" r="11247" b="37001"/>
          <a:stretch/>
        </p:blipFill>
        <p:spPr>
          <a:xfrm>
            <a:off x="5747656" y="2056986"/>
            <a:ext cx="6351037" cy="4240351"/>
          </a:xfrm>
          <a:prstGeom prst="rect">
            <a:avLst/>
          </a:prstGeom>
        </p:spPr>
      </p:pic>
    </p:spTree>
    <p:extLst>
      <p:ext uri="{BB962C8B-B14F-4D97-AF65-F5344CB8AC3E}">
        <p14:creationId xmlns:p14="http://schemas.microsoft.com/office/powerpoint/2010/main" val="139471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603002" y="485874"/>
            <a:ext cx="4818888" cy="914028"/>
          </a:xfrm>
        </p:spPr>
        <p:txBody>
          <a:bodyPr vert="horz" lIns="91440" tIns="45720" rIns="91440" bIns="45720" numCol="1" rtlCol="0" anchor="b" anchorCtr="0" compatLnSpc="1">
            <a:prstTxWarp prst="textNoShape">
              <a:avLst/>
            </a:prstTxWarp>
            <a:normAutofit/>
          </a:bodyPr>
          <a:lstStyle/>
          <a:p>
            <a:r>
              <a:rPr lang="en-US" sz="5400" kern="1200">
                <a:solidFill>
                  <a:schemeClr val="tx1"/>
                </a:solidFill>
                <a:latin typeface="+mj-lt"/>
                <a:ea typeface="+mj-ea"/>
                <a:cs typeface="+mj-cs"/>
              </a:rPr>
              <a:t>Quiz</a:t>
            </a:r>
          </a:p>
        </p:txBody>
      </p:sp>
      <p:sp>
        <p:nvSpPr>
          <p:cNvPr id="2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278" y="1495044"/>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792EDB-C29A-C51A-A428-96EFA1120830}"/>
              </a:ext>
            </a:extLst>
          </p:cNvPr>
          <p:cNvSpPr txBox="1"/>
          <p:nvPr/>
        </p:nvSpPr>
        <p:spPr>
          <a:xfrm>
            <a:off x="603002" y="1924939"/>
            <a:ext cx="4818888" cy="3547872"/>
          </a:xfrm>
          <a:prstGeom prst="rect">
            <a:avLst/>
          </a:prstGeom>
        </p:spPr>
        <p:txBody>
          <a:bodyPr vert="horz" lIns="91440" tIns="45720" rIns="91440" bIns="45720" rtlCol="0" anchor="t">
            <a:normAutofit/>
          </a:bodyPr>
          <a:lstStyle/>
          <a:p>
            <a:pPr>
              <a:lnSpc>
                <a:spcPct val="200000"/>
              </a:lnSpc>
              <a:spcAft>
                <a:spcPts val="600"/>
              </a:spcAft>
            </a:pPr>
            <a:endParaRPr lang="en-US" sz="2200" dirty="0"/>
          </a:p>
          <a:p>
            <a:pPr>
              <a:lnSpc>
                <a:spcPct val="90000"/>
              </a:lnSpc>
              <a:spcAft>
                <a:spcPts val="600"/>
              </a:spcAft>
            </a:pPr>
            <a:endParaRPr lang="en-US" sz="2200" dirty="0"/>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5" name="Content Placeholder 4">
            <a:extLst>
              <a:ext uri="{FF2B5EF4-FFF2-40B4-BE49-F238E27FC236}">
                <a16:creationId xmlns:a16="http://schemas.microsoft.com/office/drawing/2014/main" id="{ACA86C1C-D0C7-A19C-5BAF-932FDD674B67}"/>
              </a:ext>
            </a:extLst>
          </p:cNvPr>
          <p:cNvSpPr>
            <a:spLocks noGrp="1"/>
          </p:cNvSpPr>
          <p:nvPr>
            <p:ph idx="1"/>
          </p:nvPr>
        </p:nvSpPr>
        <p:spPr/>
        <p:txBody>
          <a:bodyPr/>
          <a:lstStyle/>
          <a:p>
            <a:pPr marL="0" indent="0">
              <a:buNone/>
            </a:pPr>
            <a:r>
              <a:rPr lang="en-GB" dirty="0"/>
              <a:t>When do you put someone in the recovery position? </a:t>
            </a:r>
          </a:p>
          <a:p>
            <a:pPr marL="0" indent="0">
              <a:buNone/>
            </a:pPr>
            <a:r>
              <a:rPr lang="en-GB" sz="2400" dirty="0">
                <a:solidFill>
                  <a:srgbClr val="0070C0"/>
                </a:solidFill>
              </a:rPr>
              <a:t>If a person is unconscious and breathing.</a:t>
            </a:r>
          </a:p>
          <a:p>
            <a:pPr marL="0" indent="0">
              <a:buNone/>
            </a:pPr>
            <a:endParaRPr lang="en-GB" dirty="0"/>
          </a:p>
          <a:p>
            <a:pPr marL="0" indent="0">
              <a:buNone/>
            </a:pPr>
            <a:r>
              <a:rPr lang="en-GB" dirty="0"/>
              <a:t>Why do you put someone in the recovery position?</a:t>
            </a:r>
          </a:p>
          <a:p>
            <a:pPr marL="0" indent="0">
              <a:buNone/>
            </a:pPr>
            <a:r>
              <a:rPr lang="en-GB" sz="2400" dirty="0">
                <a:solidFill>
                  <a:srgbClr val="0070C0"/>
                </a:solidFill>
              </a:rPr>
              <a:t>To protect their airway and prevent it from being blocked by the tongue or vomit.</a:t>
            </a:r>
          </a:p>
          <a:p>
            <a:pPr marL="0" indent="0">
              <a:buNone/>
            </a:pPr>
            <a:endParaRPr lang="en-GB" dirty="0"/>
          </a:p>
          <a:p>
            <a:pPr marL="0" indent="0">
              <a:buNone/>
            </a:pPr>
            <a:r>
              <a:rPr lang="en-GB" dirty="0"/>
              <a:t>How do you put someone in the recovery position?</a:t>
            </a:r>
          </a:p>
          <a:p>
            <a:pPr marL="0" indent="0">
              <a:buNone/>
            </a:pPr>
            <a:r>
              <a:rPr lang="en-GB" sz="2400" dirty="0">
                <a:solidFill>
                  <a:srgbClr val="0070C0"/>
                </a:solidFill>
              </a:rPr>
              <a:t>Lie them on their side with their head tilted back. (listen to check they are still breathing) </a:t>
            </a:r>
            <a:r>
              <a:rPr lang="en-GB" dirty="0"/>
              <a:t> </a:t>
            </a:r>
          </a:p>
          <a:p>
            <a:pPr marL="0" indent="0">
              <a:buNone/>
            </a:pPr>
            <a:endParaRPr lang="en-GB" dirty="0"/>
          </a:p>
        </p:txBody>
      </p:sp>
    </p:spTree>
    <p:extLst>
      <p:ext uri="{BB962C8B-B14F-4D97-AF65-F5344CB8AC3E}">
        <p14:creationId xmlns:p14="http://schemas.microsoft.com/office/powerpoint/2010/main" val="415763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404814"/>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90E54D32-A6F0-A1BC-7228-6246BA7F7EB8}"/>
              </a:ext>
            </a:extLst>
          </p:cNvPr>
          <p:cNvSpPr>
            <a:spLocks noGrp="1"/>
          </p:cNvSpPr>
          <p:nvPr>
            <p:ph idx="1"/>
          </p:nvPr>
        </p:nvSpPr>
        <p:spPr/>
        <p:txBody>
          <a:bodyPr/>
          <a:lstStyle/>
          <a:p>
            <a:pPr marL="0" indent="0">
              <a:buNone/>
            </a:pPr>
            <a:r>
              <a:rPr lang="en-GB" dirty="0"/>
              <a:t>This month your mission is to practise the recovery position on each other.</a:t>
            </a:r>
          </a:p>
          <a:p>
            <a:pPr marL="0" indent="0">
              <a:buNone/>
            </a:pPr>
            <a:r>
              <a:rPr lang="en-GB" dirty="0"/>
              <a:t>We would like you to teach other people how to do the recovery position by taking part in the recovery position challenge.</a:t>
            </a:r>
          </a:p>
          <a:p>
            <a:pPr marL="0" indent="0">
              <a:buNone/>
            </a:pPr>
            <a:r>
              <a:rPr lang="en-GB" dirty="0"/>
              <a:t>You can download instructions and a certificate </a:t>
            </a:r>
            <a:r>
              <a:rPr lang="en-GB" dirty="0">
                <a:hlinkClick r:id="rId3"/>
              </a:rPr>
              <a:t>here</a:t>
            </a:r>
            <a:r>
              <a:rPr lang="en-GB" dirty="0"/>
              <a:t>.</a:t>
            </a:r>
          </a:p>
          <a:p>
            <a:pPr marL="0" indent="0">
              <a:buNone/>
            </a:pPr>
            <a:r>
              <a:rPr lang="en-GB" dirty="0"/>
              <a:t>Make up some plays about when you need to use the recovery position and perform one in assembly.</a:t>
            </a:r>
          </a:p>
        </p:txBody>
      </p:sp>
    </p:spTree>
    <p:extLst>
      <p:ext uri="{BB962C8B-B14F-4D97-AF65-F5344CB8AC3E}">
        <p14:creationId xmlns:p14="http://schemas.microsoft.com/office/powerpoint/2010/main" val="372673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2F81D88E-A574-4BF4-0C83-6185793B1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31434" y="5541463"/>
            <a:ext cx="815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5617D413-ADD2-2CB0-E7A8-0C653088BA37}"/>
              </a:ext>
            </a:extLst>
          </p:cNvPr>
          <p:cNvSpPr txBox="1">
            <a:spLocks noChangeArrowheads="1"/>
          </p:cNvSpPr>
          <p:nvPr/>
        </p:nvSpPr>
        <p:spPr bwMode="auto">
          <a:xfrm>
            <a:off x="1656411" y="331787"/>
            <a:ext cx="7488238" cy="769937"/>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Mission ideas</a:t>
            </a:r>
          </a:p>
        </p:txBody>
      </p:sp>
      <p:sp>
        <p:nvSpPr>
          <p:cNvPr id="5" name="Content Placeholder 4">
            <a:extLst>
              <a:ext uri="{FF2B5EF4-FFF2-40B4-BE49-F238E27FC236}">
                <a16:creationId xmlns:a16="http://schemas.microsoft.com/office/drawing/2014/main" id="{0BF78F7C-F984-0007-4BF7-2C823401386A}"/>
              </a:ext>
            </a:extLst>
          </p:cNvPr>
          <p:cNvSpPr txBox="1">
            <a:spLocks noGrp="1"/>
          </p:cNvSpPr>
          <p:nvPr>
            <p:ph idx="1"/>
          </p:nvPr>
        </p:nvSpPr>
        <p:spPr>
          <a:xfrm>
            <a:off x="726012" y="2246153"/>
            <a:ext cx="10972800" cy="1077218"/>
          </a:xfrm>
          <a:prstGeom prst="rect">
            <a:avLst/>
          </a:prstGeom>
          <a:noFill/>
        </p:spPr>
        <p:txBody>
          <a:bodyPr wrap="square">
            <a:spAutoFit/>
          </a:bodyPr>
          <a:lstStyle/>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p:txBody>
      </p:sp>
      <p:sp>
        <p:nvSpPr>
          <p:cNvPr id="2" name="TextBox 1">
            <a:extLst>
              <a:ext uri="{FF2B5EF4-FFF2-40B4-BE49-F238E27FC236}">
                <a16:creationId xmlns:a16="http://schemas.microsoft.com/office/drawing/2014/main" id="{788F75EE-373C-E0C9-53AB-AD2B2A156528}"/>
              </a:ext>
            </a:extLst>
          </p:cNvPr>
          <p:cNvSpPr txBox="1"/>
          <p:nvPr/>
        </p:nvSpPr>
        <p:spPr>
          <a:xfrm>
            <a:off x="1656411" y="1654003"/>
            <a:ext cx="8639733" cy="3699474"/>
          </a:xfrm>
          <a:prstGeom prst="rect">
            <a:avLst/>
          </a:prstGeom>
          <a:noFill/>
        </p:spPr>
        <p:txBody>
          <a:bodyPr wrap="square" rtlCol="0">
            <a:spAutoFit/>
          </a:bodyPr>
          <a:lstStyle/>
          <a:p>
            <a:pPr>
              <a:lnSpc>
                <a:spcPct val="200000"/>
              </a:lnSpc>
            </a:pPr>
            <a:r>
              <a:rPr lang="en-GB" sz="2000" dirty="0"/>
              <a:t>Watch the film about how to do the recovery position.</a:t>
            </a:r>
          </a:p>
          <a:p>
            <a:pPr>
              <a:lnSpc>
                <a:spcPct val="200000"/>
              </a:lnSpc>
            </a:pPr>
            <a:r>
              <a:rPr lang="en-GB" sz="2000" dirty="0"/>
              <a:t>Practise the recovery position (it’s a fun cool down activity after PE.)</a:t>
            </a:r>
          </a:p>
          <a:p>
            <a:pPr>
              <a:lnSpc>
                <a:spcPct val="200000"/>
              </a:lnSpc>
            </a:pPr>
            <a:r>
              <a:rPr lang="en-GB" sz="2000" dirty="0"/>
              <a:t>Go home and practise on someone who is bigger than you.</a:t>
            </a:r>
          </a:p>
          <a:p>
            <a:pPr>
              <a:lnSpc>
                <a:spcPct val="200000"/>
              </a:lnSpc>
            </a:pPr>
            <a:r>
              <a:rPr lang="en-GB" sz="2000" dirty="0"/>
              <a:t>Show everyone at home how to put someone in the recovery position.</a:t>
            </a:r>
          </a:p>
          <a:p>
            <a:pPr>
              <a:lnSpc>
                <a:spcPct val="200000"/>
              </a:lnSpc>
            </a:pPr>
            <a:r>
              <a:rPr lang="en-GB" sz="2000" dirty="0"/>
              <a:t>Keep a record of everyone you show and see who can teach the most people! </a:t>
            </a:r>
          </a:p>
          <a:p>
            <a:pPr>
              <a:lnSpc>
                <a:spcPct val="200000"/>
              </a:lnSpc>
            </a:pPr>
            <a:r>
              <a:rPr lang="en-GB" sz="2000" dirty="0"/>
              <a:t>Let I.M.P.S. know what you have been doing.</a:t>
            </a:r>
          </a:p>
        </p:txBody>
      </p:sp>
    </p:spTree>
    <p:extLst>
      <p:ext uri="{BB962C8B-B14F-4D97-AF65-F5344CB8AC3E}">
        <p14:creationId xmlns:p14="http://schemas.microsoft.com/office/powerpoint/2010/main" val="40660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5948412" y="3246740"/>
            <a:ext cx="3197993"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Don’t forget to let I.M.P.S. know all about your missions! </a:t>
            </a: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The Recovery Position. Why?</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832601"/>
            <a:ext cx="591170" cy="780967"/>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72493" y="2043830"/>
            <a:ext cx="10972799" cy="3627871"/>
          </a:xfrm>
        </p:spPr>
        <p:txBody>
          <a:bodyPr/>
          <a:lstStyle/>
          <a:p>
            <a:pPr marL="0" indent="0">
              <a:buNone/>
            </a:pPr>
            <a:r>
              <a:rPr lang="en-GB" altLang="en-US" sz="1800" dirty="0"/>
              <a:t>If a person is unconscious but is breathing and has no other life-threatening conditions, they should be placed in the recovery position.</a:t>
            </a:r>
          </a:p>
          <a:p>
            <a:pPr marL="0" indent="0">
              <a:buNone/>
            </a:pPr>
            <a:r>
              <a:rPr lang="en-GB" altLang="en-US" sz="4000" b="1" dirty="0"/>
              <a:t>How do you know if someone is unconscious?</a:t>
            </a:r>
          </a:p>
          <a:p>
            <a:pPr marL="0" indent="0">
              <a:lnSpc>
                <a:spcPct val="150000"/>
              </a:lnSpc>
              <a:buNone/>
            </a:pPr>
            <a:r>
              <a:rPr lang="en-GB" altLang="en-US" sz="1800" dirty="0"/>
              <a:t>When they </a:t>
            </a:r>
            <a:r>
              <a:rPr lang="en-GB" altLang="en-US" sz="1800"/>
              <a:t>are unconscious, they </a:t>
            </a:r>
            <a:r>
              <a:rPr lang="en-GB" altLang="en-US" sz="1800" dirty="0"/>
              <a:t>are lacking awareness of their surroundings. They are unable to respond to other people. </a:t>
            </a:r>
          </a:p>
          <a:p>
            <a:pPr marL="0" indent="0">
              <a:lnSpc>
                <a:spcPct val="150000"/>
              </a:lnSpc>
              <a:buNone/>
            </a:pPr>
            <a:r>
              <a:rPr lang="en-GB" altLang="en-US" sz="1800" dirty="0"/>
              <a:t>They cannot move their body as all their muscles are floppy. </a:t>
            </a:r>
          </a:p>
          <a:p>
            <a:pPr marL="0" indent="0">
              <a:lnSpc>
                <a:spcPct val="150000"/>
              </a:lnSpc>
              <a:buNone/>
            </a:pPr>
            <a:r>
              <a:rPr lang="en-GB" altLang="en-US" sz="1800" dirty="0"/>
              <a:t>It is as if they are deeply asleep and unable to wake up.  An unconscious person can sometimes hear what is being said to them.</a:t>
            </a:r>
          </a:p>
          <a:p>
            <a:pPr marL="0" indent="0">
              <a:buFont typeface="Arial" panose="020B0604020202020204" pitchFamily="34" charset="0"/>
              <a:buNone/>
            </a:pPr>
            <a:endParaRPr lang="en-GB" altLang="en-US" sz="1800" dirty="0"/>
          </a:p>
        </p:txBody>
      </p:sp>
    </p:spTree>
    <p:extLst>
      <p:ext uri="{BB962C8B-B14F-4D97-AF65-F5344CB8AC3E}">
        <p14:creationId xmlns:p14="http://schemas.microsoft.com/office/powerpoint/2010/main" val="7149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630936" y="640823"/>
            <a:ext cx="3419856" cy="5583148"/>
          </a:xfrm>
        </p:spPr>
        <p:txBody>
          <a:bodyPr vert="horz" lIns="91440" tIns="45720" rIns="91440" bIns="45720" numCol="1" rtlCol="0" anchor="ctr" anchorCtr="0" compatLnSpc="1">
            <a:prstTxWarp prst="textNoShape">
              <a:avLst/>
            </a:prstTxWarp>
            <a:normAutofit/>
          </a:bodyPr>
          <a:lstStyle/>
          <a:p>
            <a:r>
              <a:rPr lang="en-US" sz="5400" dirty="0"/>
              <a:t>The Recovery Position: Why?</a:t>
            </a:r>
          </a:p>
        </p:txBody>
      </p:sp>
      <p:sp>
        <p:nvSpPr>
          <p:cNvPr id="31"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artoon of a person lying on his back&#10;&#10;Description automatically generated">
            <a:extLst>
              <a:ext uri="{FF2B5EF4-FFF2-40B4-BE49-F238E27FC236}">
                <a16:creationId xmlns:a16="http://schemas.microsoft.com/office/drawing/2014/main" id="{663FFDE4-959C-5ECC-B4D0-5352FF212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864108"/>
            <a:ext cx="6894576" cy="3447288"/>
          </a:xfrm>
          <a:prstGeom prst="rect">
            <a:avLst/>
          </a:prstGeom>
        </p:spPr>
      </p:pic>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4654296" y="4798577"/>
            <a:ext cx="6894576" cy="1428487"/>
          </a:xfrm>
        </p:spPr>
        <p:txBody>
          <a:bodyPr anchor="t">
            <a:normAutofit/>
          </a:bodyPr>
          <a:lstStyle/>
          <a:p>
            <a:pPr marL="0" indent="0">
              <a:buNone/>
            </a:pPr>
            <a:r>
              <a:rPr lang="en-GB" sz="2200" dirty="0"/>
              <a:t>Putting someone in the recovery position will ensure their airway remains clear and open. It also ensures that any vomit or fluid will not cause them to choke.</a:t>
            </a:r>
          </a:p>
          <a:p>
            <a:pPr marL="0" indent="0">
              <a:buFont typeface="Arial" panose="020B0604020202020204" pitchFamily="34" charset="0"/>
              <a:buNone/>
            </a:pPr>
            <a:endParaRPr lang="en-GB" altLang="en-US" sz="2200" dirty="0"/>
          </a:p>
        </p:txBody>
      </p:sp>
      <p:pic>
        <p:nvPicPr>
          <p:cNvPr id="4" name="Picture 3" descr="A cartoon of a person running&#10;&#10;Description automatically generated">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spcBef>
                <a:spcPts val="0"/>
              </a:spcBef>
              <a:spcAft>
                <a:spcPts val="600"/>
              </a:spcAft>
              <a:buClrTx/>
              <a:buSzTx/>
              <a:buFontTx/>
              <a:buNone/>
              <a:tabLst/>
              <a:defRPr/>
            </a:pPr>
            <a:br>
              <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rPr>
            </a:br>
            <a:endPar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895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630936" y="692261"/>
            <a:ext cx="3429000" cy="894806"/>
          </a:xfrm>
        </p:spPr>
        <p:txBody>
          <a:bodyPr vert="horz" lIns="91440" tIns="45720" rIns="91440" bIns="45720" numCol="1" rtlCol="0" anchor="b" anchorCtr="0" compatLnSpc="1">
            <a:prstTxWarp prst="textNoShape">
              <a:avLst/>
            </a:prstTxWarp>
            <a:normAutofit/>
          </a:bodyPr>
          <a:lstStyle/>
          <a:p>
            <a:r>
              <a:rPr lang="en-US" sz="5400" kern="1200" dirty="0">
                <a:solidFill>
                  <a:schemeClr val="tx1"/>
                </a:solidFill>
                <a:latin typeface="+mj-lt"/>
                <a:ea typeface="+mj-ea"/>
                <a:cs typeface="+mj-cs"/>
              </a:rPr>
              <a:t>The airway</a:t>
            </a:r>
          </a:p>
        </p:txBody>
      </p:sp>
      <p:sp>
        <p:nvSpPr>
          <p:cNvPr id="5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278" y="170600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17BB946-9905-0AAA-0BCB-E7BF2D673278}"/>
              </a:ext>
            </a:extLst>
          </p:cNvPr>
          <p:cNvPicPr>
            <a:picLocks noChangeAspect="1"/>
          </p:cNvPicPr>
          <p:nvPr/>
        </p:nvPicPr>
        <p:blipFill>
          <a:blip r:embed="rId2"/>
          <a:stretch>
            <a:fillRect/>
          </a:stretch>
        </p:blipFill>
        <p:spPr>
          <a:xfrm>
            <a:off x="6169114" y="1074520"/>
            <a:ext cx="5724803" cy="4293602"/>
          </a:xfrm>
          <a:prstGeom prst="rect">
            <a:avLst/>
          </a:pr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8CD5E4FB-C78C-9C13-2FF9-24E210E2F53C}"/>
              </a:ext>
            </a:extLst>
          </p:cNvPr>
          <p:cNvSpPr txBox="1"/>
          <p:nvPr/>
        </p:nvSpPr>
        <p:spPr>
          <a:xfrm>
            <a:off x="556324" y="1957410"/>
            <a:ext cx="5872468" cy="3410712"/>
          </a:xfrm>
          <a:prstGeom prst="rect">
            <a:avLst/>
          </a:prstGeom>
        </p:spPr>
        <p:txBody>
          <a:bodyPr vert="horz" lIns="91440" tIns="45720" rIns="91440" bIns="45720" rtlCol="0" anchor="t">
            <a:normAutofit/>
          </a:bodyPr>
          <a:lstStyle/>
          <a:p>
            <a:pPr marL="285750" indent="-285750">
              <a:lnSpc>
                <a:spcPct val="150000"/>
              </a:lnSpc>
              <a:spcAft>
                <a:spcPts val="600"/>
              </a:spcAft>
              <a:buFont typeface="Arial" panose="020B0604020202020204" pitchFamily="34" charset="0"/>
              <a:buChar char="•"/>
            </a:pPr>
            <a:r>
              <a:rPr lang="en-US" sz="1700" dirty="0"/>
              <a:t>The airway is a tube that runs from your nose and mouth down into the lungs. </a:t>
            </a:r>
          </a:p>
          <a:p>
            <a:pPr marL="285750" indent="-285750">
              <a:lnSpc>
                <a:spcPct val="150000"/>
              </a:lnSpc>
              <a:spcAft>
                <a:spcPts val="600"/>
              </a:spcAft>
              <a:buFont typeface="Arial" panose="020B0604020202020204" pitchFamily="34" charset="0"/>
              <a:buChar char="•"/>
            </a:pPr>
            <a:r>
              <a:rPr lang="en-US" sz="1700" dirty="0"/>
              <a:t>The air that we breath goes down our airway.</a:t>
            </a:r>
          </a:p>
          <a:p>
            <a:pPr marL="285750" indent="-285750">
              <a:lnSpc>
                <a:spcPct val="150000"/>
              </a:lnSpc>
              <a:spcAft>
                <a:spcPts val="600"/>
              </a:spcAft>
              <a:buFont typeface="Arial" panose="020B0604020202020204" pitchFamily="34" charset="0"/>
              <a:buChar char="•"/>
            </a:pPr>
            <a:r>
              <a:rPr lang="en-US" sz="1700" dirty="0"/>
              <a:t>If someone is unconscious all their muscles go floppy.</a:t>
            </a:r>
          </a:p>
          <a:p>
            <a:pPr marL="285750" indent="-285750">
              <a:lnSpc>
                <a:spcPct val="150000"/>
              </a:lnSpc>
              <a:spcAft>
                <a:spcPts val="600"/>
              </a:spcAft>
              <a:buFont typeface="Arial" panose="020B0604020202020204" pitchFamily="34" charset="0"/>
              <a:buChar char="•"/>
            </a:pPr>
            <a:r>
              <a:rPr lang="en-US" sz="1700" dirty="0"/>
              <a:t>The tongue is a big muscle and it may flop backwards and block the airway.</a:t>
            </a:r>
          </a:p>
          <a:p>
            <a:pPr marL="285750" indent="-285750">
              <a:lnSpc>
                <a:spcPct val="150000"/>
              </a:lnSpc>
              <a:spcAft>
                <a:spcPts val="600"/>
              </a:spcAft>
              <a:buFont typeface="Arial" panose="020B0604020202020204" pitchFamily="34" charset="0"/>
              <a:buChar char="•"/>
            </a:pPr>
            <a:r>
              <a:rPr lang="en-US" sz="1700" dirty="0"/>
              <a:t>If this happens a person will stop breathing in a few minutes.</a:t>
            </a:r>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1833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The recovery position: When?</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603002" y="1915233"/>
            <a:ext cx="8229600" cy="969395"/>
          </a:xfrm>
        </p:spPr>
        <p:txBody>
          <a:bodyPr/>
          <a:lstStyle/>
          <a:p>
            <a:pPr marL="0" indent="0">
              <a:buFont typeface="Arial" panose="020B0604020202020204" pitchFamily="34" charset="0"/>
              <a:buNone/>
            </a:pPr>
            <a:r>
              <a:rPr lang="en-GB" altLang="en-US" sz="1800" dirty="0"/>
              <a:t>There are many reasons a person might become unconscious.</a:t>
            </a:r>
          </a:p>
          <a:p>
            <a:pPr marL="0" indent="0">
              <a:buFont typeface="Arial" panose="020B0604020202020204" pitchFamily="34" charset="0"/>
              <a:buNone/>
            </a:pPr>
            <a:r>
              <a:rPr lang="en-GB" altLang="en-US" sz="1800" dirty="0"/>
              <a:t>How many can you think of?</a:t>
            </a:r>
          </a:p>
        </p:txBody>
      </p:sp>
      <p:sp>
        <p:nvSpPr>
          <p:cNvPr id="3" name="TextBox 2">
            <a:extLst>
              <a:ext uri="{FF2B5EF4-FFF2-40B4-BE49-F238E27FC236}">
                <a16:creationId xmlns:a16="http://schemas.microsoft.com/office/drawing/2014/main" id="{2B660ACA-3B69-ECDB-138B-F75248F507AB}"/>
              </a:ext>
            </a:extLst>
          </p:cNvPr>
          <p:cNvSpPr txBox="1"/>
          <p:nvPr/>
        </p:nvSpPr>
        <p:spPr>
          <a:xfrm>
            <a:off x="603002" y="2708351"/>
            <a:ext cx="8430936" cy="278473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dirty="0"/>
              <a:t>They may have hit their head</a:t>
            </a:r>
          </a:p>
          <a:p>
            <a:pPr marL="285750" indent="-285750">
              <a:lnSpc>
                <a:spcPct val="200000"/>
              </a:lnSpc>
              <a:buFont typeface="Arial" panose="020B0604020202020204" pitchFamily="34" charset="0"/>
              <a:buChar char="•"/>
            </a:pPr>
            <a:r>
              <a:rPr lang="en-GB" dirty="0"/>
              <a:t>They may have drunk too much alcohol</a:t>
            </a:r>
          </a:p>
          <a:p>
            <a:pPr marL="285750" indent="-285750">
              <a:lnSpc>
                <a:spcPct val="200000"/>
              </a:lnSpc>
              <a:buFont typeface="Arial" panose="020B0604020202020204" pitchFamily="34" charset="0"/>
              <a:buChar char="•"/>
            </a:pPr>
            <a:r>
              <a:rPr lang="en-GB" dirty="0"/>
              <a:t>They may have fainted  </a:t>
            </a:r>
          </a:p>
          <a:p>
            <a:pPr marL="285750" indent="-285750">
              <a:lnSpc>
                <a:spcPct val="200000"/>
              </a:lnSpc>
              <a:buFont typeface="Arial" panose="020B0604020202020204" pitchFamily="34" charset="0"/>
              <a:buChar char="•"/>
            </a:pPr>
            <a:r>
              <a:rPr lang="en-GB" dirty="0"/>
              <a:t>They may have taken drugs</a:t>
            </a:r>
          </a:p>
          <a:p>
            <a:pPr marL="285750" indent="-285750">
              <a:lnSpc>
                <a:spcPct val="200000"/>
              </a:lnSpc>
              <a:buFont typeface="Arial" panose="020B0604020202020204" pitchFamily="34" charset="0"/>
              <a:buChar char="•"/>
            </a:pPr>
            <a:r>
              <a:rPr lang="en-GB" dirty="0"/>
              <a:t>They may have a medical condition e.g. heart problems or diabetes.</a:t>
            </a:r>
          </a:p>
        </p:txBody>
      </p:sp>
      <p:pic>
        <p:nvPicPr>
          <p:cNvPr id="5" name="Picture 4">
            <a:extLst>
              <a:ext uri="{FF2B5EF4-FFF2-40B4-BE49-F238E27FC236}">
                <a16:creationId xmlns:a16="http://schemas.microsoft.com/office/drawing/2014/main" id="{424B002F-78FF-1C26-8C3B-67BDA8209EED}"/>
              </a:ext>
            </a:extLst>
          </p:cNvPr>
          <p:cNvPicPr>
            <a:picLocks noChangeAspect="1"/>
          </p:cNvPicPr>
          <p:nvPr/>
        </p:nvPicPr>
        <p:blipFill>
          <a:blip r:embed="rId3"/>
          <a:stretch>
            <a:fillRect/>
          </a:stretch>
        </p:blipFill>
        <p:spPr>
          <a:xfrm>
            <a:off x="8656642" y="1955459"/>
            <a:ext cx="2304488" cy="2097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9296109D-33BB-06E9-3F43-7266B956271E}"/>
              </a:ext>
            </a:extLst>
          </p:cNvPr>
          <p:cNvPicPr>
            <a:picLocks noChangeAspect="1"/>
          </p:cNvPicPr>
          <p:nvPr/>
        </p:nvPicPr>
        <p:blipFill>
          <a:blip r:embed="rId4"/>
          <a:stretch>
            <a:fillRect/>
          </a:stretch>
        </p:blipFill>
        <p:spPr>
          <a:xfrm>
            <a:off x="8016439" y="4467342"/>
            <a:ext cx="3151905" cy="17801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383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Recovery position: How?</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Content Placeholder 4" descr="A person helping a person&#10;&#10;Description automatically generated">
            <a:extLst>
              <a:ext uri="{FF2B5EF4-FFF2-40B4-BE49-F238E27FC236}">
                <a16:creationId xmlns:a16="http://schemas.microsoft.com/office/drawing/2014/main" id="{801C30D6-4472-B05E-1A16-F55132F30F68}"/>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54325" y="195143"/>
            <a:ext cx="9720855" cy="6467713"/>
          </a:xfrm>
        </p:spPr>
      </p:pic>
      <p:sp>
        <p:nvSpPr>
          <p:cNvPr id="9" name="TextBox 8">
            <a:extLst>
              <a:ext uri="{FF2B5EF4-FFF2-40B4-BE49-F238E27FC236}">
                <a16:creationId xmlns:a16="http://schemas.microsoft.com/office/drawing/2014/main" id="{D4AEBE26-3CAC-ADE7-DA0E-64A291752C28}"/>
              </a:ext>
            </a:extLst>
          </p:cNvPr>
          <p:cNvSpPr txBox="1"/>
          <p:nvPr/>
        </p:nvSpPr>
        <p:spPr>
          <a:xfrm>
            <a:off x="646706" y="2080470"/>
            <a:ext cx="3683994" cy="2805063"/>
          </a:xfrm>
          <a:prstGeom prst="rect">
            <a:avLst/>
          </a:prstGeom>
          <a:noFill/>
        </p:spPr>
        <p:txBody>
          <a:bodyPr wrap="square" rtlCol="0">
            <a:spAutoFit/>
          </a:bodyPr>
          <a:lstStyle/>
          <a:p>
            <a:pPr>
              <a:lnSpc>
                <a:spcPct val="150000"/>
              </a:lnSpc>
            </a:pPr>
            <a:r>
              <a:rPr lang="en-GB" sz="2400" dirty="0"/>
              <a:t>It’s all done with levers, so it is easy to put someone </a:t>
            </a:r>
          </a:p>
          <a:p>
            <a:pPr>
              <a:lnSpc>
                <a:spcPct val="150000"/>
              </a:lnSpc>
            </a:pPr>
            <a:r>
              <a:rPr lang="en-GB" sz="2400" dirty="0"/>
              <a:t>in the recovery position even if they are much bigger than you are.</a:t>
            </a:r>
          </a:p>
        </p:txBody>
      </p:sp>
      <p:sp>
        <p:nvSpPr>
          <p:cNvPr id="10" name="TextBox 9">
            <a:extLst>
              <a:ext uri="{FF2B5EF4-FFF2-40B4-BE49-F238E27FC236}">
                <a16:creationId xmlns:a16="http://schemas.microsoft.com/office/drawing/2014/main" id="{1269C5F2-AAB5-D8CC-7FE5-9FBA193DB551}"/>
              </a:ext>
            </a:extLst>
          </p:cNvPr>
          <p:cNvSpPr txBox="1"/>
          <p:nvPr/>
        </p:nvSpPr>
        <p:spPr>
          <a:xfrm>
            <a:off x="1744910" y="6115574"/>
            <a:ext cx="8758107" cy="369332"/>
          </a:xfrm>
          <a:prstGeom prst="rect">
            <a:avLst/>
          </a:prstGeom>
          <a:noFill/>
        </p:spPr>
        <p:txBody>
          <a:bodyPr wrap="square" rtlCol="0">
            <a:spAutoFit/>
          </a:bodyPr>
          <a:lstStyle/>
          <a:p>
            <a:r>
              <a:rPr lang="en-GB" dirty="0"/>
              <a:t>We show you how on the next slide.</a:t>
            </a:r>
          </a:p>
        </p:txBody>
      </p:sp>
    </p:spTree>
    <p:extLst>
      <p:ext uri="{BB962C8B-B14F-4D97-AF65-F5344CB8AC3E}">
        <p14:creationId xmlns:p14="http://schemas.microsoft.com/office/powerpoint/2010/main" val="38811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630936" y="639520"/>
            <a:ext cx="3429000" cy="1719072"/>
          </a:xfrm>
        </p:spPr>
        <p:txBody>
          <a:bodyPr vert="horz" lIns="91440" tIns="45720" rIns="91440" bIns="45720" numCol="1" rtlCol="0" anchor="b" anchorCtr="0" compatLnSpc="1">
            <a:prstTxWarp prst="textNoShape">
              <a:avLst/>
            </a:prstTxWarp>
            <a:normAutofit/>
          </a:bodyPr>
          <a:lstStyle/>
          <a:p>
            <a:r>
              <a:rPr lang="en-US" sz="4200" kern="1200">
                <a:solidFill>
                  <a:schemeClr val="tx1"/>
                </a:solidFill>
                <a:latin typeface="+mj-lt"/>
                <a:ea typeface="+mj-ea"/>
                <a:cs typeface="+mj-cs"/>
              </a:rPr>
              <a:t>Recovery position: How?</a:t>
            </a:r>
          </a:p>
        </p:txBody>
      </p:sp>
      <p:sp>
        <p:nvSpPr>
          <p:cNvPr id="2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0C3106-2D79-F98C-605F-87A6DB118F74}"/>
              </a:ext>
            </a:extLst>
          </p:cNvPr>
          <p:cNvSpPr txBox="1"/>
          <p:nvPr/>
        </p:nvSpPr>
        <p:spPr>
          <a:xfrm>
            <a:off x="630936" y="2807208"/>
            <a:ext cx="3429000" cy="897045"/>
          </a:xfrm>
          <a:prstGeom prst="rect">
            <a:avLst/>
          </a:prstGeom>
        </p:spPr>
        <p:txBody>
          <a:bodyPr vert="horz" lIns="91440" tIns="45720" rIns="91440" bIns="45720" rtlCol="0" anchor="t">
            <a:normAutofit fontScale="25000" lnSpcReduction="20000"/>
          </a:bodyPr>
          <a:lstStyle/>
          <a:p>
            <a:pPr>
              <a:lnSpc>
                <a:spcPct val="220000"/>
              </a:lnSpc>
              <a:spcAft>
                <a:spcPts val="600"/>
              </a:spcAft>
            </a:pPr>
            <a:r>
              <a:rPr lang="en-US" sz="9600" dirty="0"/>
              <a:t>It’s much easier to watch a film to see how to do it.</a:t>
            </a:r>
          </a:p>
          <a:p>
            <a:pPr>
              <a:lnSpc>
                <a:spcPct val="220000"/>
              </a:lnSpc>
              <a:spcAft>
                <a:spcPts val="600"/>
              </a:spcAft>
            </a:pPr>
            <a:r>
              <a:rPr lang="en-US" sz="9600" dirty="0"/>
              <a:t>Click </a:t>
            </a:r>
            <a:r>
              <a:rPr lang="en-US" sz="9600" dirty="0">
                <a:hlinkClick r:id="rId2"/>
              </a:rPr>
              <a:t>here</a:t>
            </a:r>
            <a:r>
              <a:rPr lang="en-US" sz="9600" dirty="0"/>
              <a:t> or on the image to play.</a:t>
            </a:r>
          </a:p>
          <a:p>
            <a:pPr>
              <a:lnSpc>
                <a:spcPct val="220000"/>
              </a:lnSpc>
              <a:spcAft>
                <a:spcPts val="600"/>
              </a:spcAft>
            </a:pPr>
            <a:r>
              <a:rPr lang="en-US" sz="5600" dirty="0"/>
              <a:t>    </a:t>
            </a:r>
            <a:endParaRPr lang="en-US" sz="2200" dirty="0"/>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pic>
        <p:nvPicPr>
          <p:cNvPr id="5" name="Picture 4" descr="A person holding a person's leg&#10;&#10;Description automatically generated">
            <a:hlinkClick r:id="rId2"/>
            <a:extLst>
              <a:ext uri="{FF2B5EF4-FFF2-40B4-BE49-F238E27FC236}">
                <a16:creationId xmlns:a16="http://schemas.microsoft.com/office/drawing/2014/main" id="{906C685E-C3CC-13E0-5CA4-5FBE6F892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0376" y="918305"/>
            <a:ext cx="6905625" cy="5181600"/>
          </a:xfrm>
          <a:prstGeom prst="rect">
            <a:avLst/>
          </a:prstGeom>
        </p:spPr>
      </p:pic>
      <p:sp>
        <p:nvSpPr>
          <p:cNvPr id="6" name="TextBox 5">
            <a:extLst>
              <a:ext uri="{FF2B5EF4-FFF2-40B4-BE49-F238E27FC236}">
                <a16:creationId xmlns:a16="http://schemas.microsoft.com/office/drawing/2014/main" id="{19248691-5C58-A476-BF00-39F26D0BB06A}"/>
              </a:ext>
            </a:extLst>
          </p:cNvPr>
          <p:cNvSpPr txBox="1"/>
          <p:nvPr/>
        </p:nvSpPr>
        <p:spPr>
          <a:xfrm>
            <a:off x="4326636" y="6155787"/>
            <a:ext cx="7768540" cy="646331"/>
          </a:xfrm>
          <a:prstGeom prst="rect">
            <a:avLst/>
          </a:prstGeom>
          <a:noFill/>
        </p:spPr>
        <p:txBody>
          <a:bodyPr wrap="square" rtlCol="0">
            <a:spAutoFit/>
          </a:bodyPr>
          <a:lstStyle/>
          <a:p>
            <a:r>
              <a:rPr lang="en-GB" dirty="0"/>
              <a:t>The link directs you to a British Red Cross YouTube video which is linked from within the I.M.P.S. website</a:t>
            </a:r>
          </a:p>
        </p:txBody>
      </p:sp>
    </p:spTree>
    <p:extLst>
      <p:ext uri="{BB962C8B-B14F-4D97-AF65-F5344CB8AC3E}">
        <p14:creationId xmlns:p14="http://schemas.microsoft.com/office/powerpoint/2010/main" val="213524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603002" y="485874"/>
            <a:ext cx="4818888" cy="914028"/>
          </a:xfrm>
        </p:spPr>
        <p:txBody>
          <a:bodyPr vert="horz" lIns="91440" tIns="45720" rIns="91440" bIns="45720" numCol="1" rtlCol="0" anchor="b" anchorCtr="0" compatLnSpc="1">
            <a:prstTxWarp prst="textNoShape">
              <a:avLst/>
            </a:prstTxWarp>
            <a:normAutofit fontScale="90000"/>
          </a:bodyPr>
          <a:lstStyle/>
          <a:p>
            <a:r>
              <a:rPr lang="en-US" sz="5400" kern="1200" dirty="0">
                <a:solidFill>
                  <a:schemeClr val="tx1"/>
                </a:solidFill>
                <a:latin typeface="+mj-lt"/>
                <a:ea typeface="+mj-ea"/>
                <a:cs typeface="+mj-cs"/>
              </a:rPr>
              <a:t>Recovery position </a:t>
            </a:r>
          </a:p>
        </p:txBody>
      </p:sp>
      <p:sp>
        <p:nvSpPr>
          <p:cNvPr id="2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278" y="1495044"/>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792EDB-C29A-C51A-A428-96EFA1120830}"/>
              </a:ext>
            </a:extLst>
          </p:cNvPr>
          <p:cNvSpPr txBox="1"/>
          <p:nvPr/>
        </p:nvSpPr>
        <p:spPr>
          <a:xfrm>
            <a:off x="603002" y="1924939"/>
            <a:ext cx="4818888" cy="3547872"/>
          </a:xfrm>
          <a:prstGeom prst="rect">
            <a:avLst/>
          </a:prstGeom>
        </p:spPr>
        <p:txBody>
          <a:bodyPr vert="horz" lIns="91440" tIns="45720" rIns="91440" bIns="45720" rtlCol="0" anchor="t">
            <a:normAutofit/>
          </a:bodyPr>
          <a:lstStyle/>
          <a:p>
            <a:pPr>
              <a:lnSpc>
                <a:spcPct val="200000"/>
              </a:lnSpc>
              <a:spcAft>
                <a:spcPts val="600"/>
              </a:spcAft>
            </a:pPr>
            <a:r>
              <a:rPr lang="en-US" sz="2200" dirty="0"/>
              <a:t>Your teacher can download an </a:t>
            </a:r>
            <a:r>
              <a:rPr lang="en-US" sz="2200" dirty="0">
                <a:hlinkClick r:id="rId2"/>
              </a:rPr>
              <a:t>information sheet </a:t>
            </a:r>
            <a:r>
              <a:rPr lang="en-US" sz="2200" dirty="0"/>
              <a:t>from our website.</a:t>
            </a:r>
          </a:p>
          <a:p>
            <a:pPr>
              <a:lnSpc>
                <a:spcPct val="200000"/>
              </a:lnSpc>
              <a:spcAft>
                <a:spcPts val="600"/>
              </a:spcAft>
            </a:pPr>
            <a:r>
              <a:rPr lang="en-US" sz="2200" dirty="0"/>
              <a:t>You can use this to practice the recovery position on each other.</a:t>
            </a:r>
          </a:p>
          <a:p>
            <a:pPr>
              <a:lnSpc>
                <a:spcPct val="90000"/>
              </a:lnSpc>
              <a:spcAft>
                <a:spcPts val="600"/>
              </a:spcAft>
            </a:pPr>
            <a:endParaRPr lang="en-US" sz="2200" dirty="0"/>
          </a:p>
        </p:txBody>
      </p:sp>
      <p:pic>
        <p:nvPicPr>
          <p:cNvPr id="3" name="Content Placeholder 2">
            <a:hlinkClick r:id="rId2"/>
            <a:extLst>
              <a:ext uri="{FF2B5EF4-FFF2-40B4-BE49-F238E27FC236}">
                <a16:creationId xmlns:a16="http://schemas.microsoft.com/office/drawing/2014/main" id="{6E8434A9-DFC3-761A-9113-04438F6D02DF}"/>
              </a:ext>
            </a:extLst>
          </p:cNvPr>
          <p:cNvPicPr>
            <a:picLocks noGrp="1" noChangeAspect="1"/>
          </p:cNvPicPr>
          <p:nvPr>
            <p:ph idx="1"/>
          </p:nvPr>
        </p:nvPicPr>
        <p:blipFill>
          <a:blip r:embed="rId3"/>
          <a:stretch>
            <a:fillRect/>
          </a:stretch>
        </p:blipFill>
        <p:spPr>
          <a:xfrm>
            <a:off x="6855370" y="640080"/>
            <a:ext cx="3946323" cy="5577840"/>
          </a:xfrm>
          <a:prstGeom prst="rect">
            <a:avLst/>
          </a:pr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4"/>
          <a:stretch>
            <a:fillRect/>
          </a:stretch>
        </p:blipFill>
        <p:spPr>
          <a:xfrm>
            <a:off x="214173" y="5586241"/>
            <a:ext cx="777658" cy="1027328"/>
          </a:xfrm>
          <a:prstGeom prst="rect">
            <a:avLst/>
          </a:prstGeom>
        </p:spPr>
      </p:pic>
    </p:spTree>
    <p:extLst>
      <p:ext uri="{BB962C8B-B14F-4D97-AF65-F5344CB8AC3E}">
        <p14:creationId xmlns:p14="http://schemas.microsoft.com/office/powerpoint/2010/main" val="427558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854</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1_Office Theme</vt:lpstr>
      <vt:lpstr>2_Office Theme</vt:lpstr>
      <vt:lpstr>Recovery Position</vt:lpstr>
      <vt:lpstr>Welcome to the I.M.P.S. team! </vt:lpstr>
      <vt:lpstr>The Recovery Position. Why?</vt:lpstr>
      <vt:lpstr>The Recovery Position: Why?</vt:lpstr>
      <vt:lpstr>The airway</vt:lpstr>
      <vt:lpstr>The recovery position: When?</vt:lpstr>
      <vt:lpstr>Recovery position: How?</vt:lpstr>
      <vt:lpstr>Recovery position: How?</vt:lpstr>
      <vt:lpstr>Recovery position </vt:lpstr>
      <vt:lpstr>Remember.</vt:lpstr>
      <vt:lpstr>Quiz</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Pilgrim, Lynn (RTH) OUH</cp:lastModifiedBy>
  <cp:revision>9</cp:revision>
  <dcterms:created xsi:type="dcterms:W3CDTF">2022-11-14T14:09:49Z</dcterms:created>
  <dcterms:modified xsi:type="dcterms:W3CDTF">2024-02-20T09:32:41Z</dcterms:modified>
</cp:coreProperties>
</file>