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19"/>
  </p:notesMasterIdLst>
  <p:sldIdLst>
    <p:sldId id="280" r:id="rId4"/>
    <p:sldId id="257" r:id="rId5"/>
    <p:sldId id="307" r:id="rId6"/>
    <p:sldId id="315" r:id="rId7"/>
    <p:sldId id="316" r:id="rId8"/>
    <p:sldId id="318" r:id="rId9"/>
    <p:sldId id="319" r:id="rId10"/>
    <p:sldId id="320" r:id="rId11"/>
    <p:sldId id="314" r:id="rId12"/>
    <p:sldId id="290" r:id="rId13"/>
    <p:sldId id="308" r:id="rId14"/>
    <p:sldId id="317" r:id="rId15"/>
    <p:sldId id="293" r:id="rId16"/>
    <p:sldId id="295" r:id="rId17"/>
    <p:sldId id="2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D0FF26-06F3-40A7-90D4-F911442B0B96}" type="datetimeFigureOut">
              <a:rPr lang="en-GB" smtClean="0"/>
              <a:t>28/10/2024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DD2AD-5648-49B6-9362-D10E5D08367C}" type="slidenum">
              <a:rPr lang="en-GB" smtClean="0"/>
              <a:t>‹#›</a:t>
            </a:fld>
            <a:endParaRPr lang="en-GB"/>
          </a:p>
        </p:txBody>
      </p:sp>
    </p:spTree>
    <p:extLst>
      <p:ext uri="{BB962C8B-B14F-4D97-AF65-F5344CB8AC3E}">
        <p14:creationId xmlns:p14="http://schemas.microsoft.com/office/powerpoint/2010/main" val="31224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28/10/2024</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8BF20B-5C18-7888-5689-D3EE3F95C14A}"/>
              </a:ext>
            </a:extLst>
          </p:cNvPr>
          <p:cNvSpPr>
            <a:spLocks noGrp="1"/>
          </p:cNvSpPr>
          <p:nvPr>
            <p:ph type="dt" sz="half" idx="10"/>
          </p:nvPr>
        </p:nvSpPr>
        <p:spPr/>
        <p:txBody>
          <a:bodyPr/>
          <a:lstStyle>
            <a:lvl1pPr>
              <a:defRPr/>
            </a:lvl1pPr>
          </a:lstStyle>
          <a:p>
            <a:pPr>
              <a:defRPr/>
            </a:pPr>
            <a:fld id="{C81423B0-32F7-48CE-A44A-323ED0018169}" type="datetimeFigureOut">
              <a:rPr lang="en-GB"/>
              <a:pPr>
                <a:defRPr/>
              </a:pPr>
              <a:t>28/10/2024</a:t>
            </a:fld>
            <a:endParaRPr lang="en-GB"/>
          </a:p>
        </p:txBody>
      </p:sp>
      <p:sp>
        <p:nvSpPr>
          <p:cNvPr id="5" name="Footer Placeholder 4">
            <a:extLst>
              <a:ext uri="{FF2B5EF4-FFF2-40B4-BE49-F238E27FC236}">
                <a16:creationId xmlns:a16="http://schemas.microsoft.com/office/drawing/2014/main" id="{3E7B89DF-6773-5CC9-C3BA-3BD73E6EC11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97703B-0F3D-16F0-C243-75070A97B495}"/>
              </a:ext>
            </a:extLst>
          </p:cNvPr>
          <p:cNvSpPr>
            <a:spLocks noGrp="1"/>
          </p:cNvSpPr>
          <p:nvPr>
            <p:ph type="sldNum" sz="quarter" idx="12"/>
          </p:nvPr>
        </p:nvSpPr>
        <p:spPr/>
        <p:txBody>
          <a:bodyPr/>
          <a:lstStyle>
            <a:lvl1pPr>
              <a:defRPr/>
            </a:lvl1pPr>
          </a:lstStyle>
          <a:p>
            <a:pPr>
              <a:defRPr/>
            </a:pPr>
            <a:fld id="{C0D11AD0-6FB8-4FB0-BC22-B0A594CB218E}" type="slidenum">
              <a:rPr lang="en-GB"/>
              <a:pPr>
                <a:defRPr/>
              </a:pPr>
              <a:t>‹#›</a:t>
            </a:fld>
            <a:endParaRPr lang="en-GB"/>
          </a:p>
        </p:txBody>
      </p:sp>
    </p:spTree>
    <p:extLst>
      <p:ext uri="{BB962C8B-B14F-4D97-AF65-F5344CB8AC3E}">
        <p14:creationId xmlns:p14="http://schemas.microsoft.com/office/powerpoint/2010/main" val="20658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28/10/2024</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28/10/2024</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108249-35B5-8CDB-B288-E7EF4E70C3E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4F5EA16-B1D4-824E-84A8-FC35B8744C7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13DC2F0-3A67-E9F9-82AE-E0A992E2183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E49E936-AA9E-492C-9603-14FECB06578E}" type="datetimeFigureOut">
              <a:rPr lang="en-GB"/>
              <a:pPr>
                <a:defRPr/>
              </a:pPr>
              <a:t>28/10/2024</a:t>
            </a:fld>
            <a:endParaRPr lang="en-GB"/>
          </a:p>
        </p:txBody>
      </p:sp>
      <p:sp>
        <p:nvSpPr>
          <p:cNvPr id="5" name="Footer Placeholder 4">
            <a:extLst>
              <a:ext uri="{FF2B5EF4-FFF2-40B4-BE49-F238E27FC236}">
                <a16:creationId xmlns:a16="http://schemas.microsoft.com/office/drawing/2014/main" id="{6F024C7C-052F-B702-34CD-D6C930B84CB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E0337C3-6D67-37B6-E3AD-377C6DB7DF2A}"/>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74C6D4A-F7FB-441F-867C-FC1BC6AFE5E3}" type="slidenum">
              <a:rPr lang="en-GB"/>
              <a:pPr>
                <a:defRPr/>
              </a:pPr>
              <a:t>‹#›</a:t>
            </a:fld>
            <a:endParaRPr lang="en-GB"/>
          </a:p>
        </p:txBody>
      </p:sp>
    </p:spTree>
    <p:extLst>
      <p:ext uri="{BB962C8B-B14F-4D97-AF65-F5344CB8AC3E}">
        <p14:creationId xmlns:p14="http://schemas.microsoft.com/office/powerpoint/2010/main" val="2537742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28/10/2024</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impsweb.co.uk/"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rake.org.uk/files/downloads/Road-Safety-Week/RSW2024/Road-safety-hero-factsheet_RSW2024_FINAL.pdf?v=1729070769"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0080" y="628650"/>
            <a:ext cx="6894576" cy="864108"/>
          </a:xfrm>
        </p:spPr>
        <p:txBody>
          <a:bodyPr vert="horz" wrap="square" lIns="91440" tIns="45720" rIns="91440" bIns="45720" numCol="1" rtlCol="0" anchor="b" anchorCtr="0" compatLnSpc="1">
            <a:prstTxWarp prst="textNoShape">
              <a:avLst/>
            </a:prstTxWarp>
            <a:normAutofit/>
          </a:bodyPr>
          <a:lstStyle/>
          <a:p>
            <a:r>
              <a:rPr lang="en-US" sz="5400" dirty="0"/>
              <a:t>Road Safety Week 2024</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58952" y="198424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5483" y="2642616"/>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5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18" name="Title 1">
            <a:extLst>
              <a:ext uri="{FF2B5EF4-FFF2-40B4-BE49-F238E27FC236}">
                <a16:creationId xmlns:a16="http://schemas.microsoft.com/office/drawing/2014/main" id="{AC60AAF8-F40F-2919-F495-A5A61807C1AD}"/>
              </a:ext>
            </a:extLst>
          </p:cNvPr>
          <p:cNvSpPr>
            <a:spLocks noGrp="1" noChangeArrowheads="1"/>
          </p:cNvSpPr>
          <p:nvPr>
            <p:ph type="title"/>
          </p:nvPr>
        </p:nvSpPr>
        <p:spPr>
          <a:xfrm>
            <a:off x="393192" y="393590"/>
            <a:ext cx="5061349" cy="950578"/>
          </a:xfrm>
        </p:spPr>
        <p:txBody>
          <a:bodyPr anchor="b">
            <a:normAutofit/>
          </a:bodyPr>
          <a:lstStyle/>
          <a:p>
            <a:r>
              <a:rPr lang="en-GB" altLang="en-US" sz="5400" dirty="0">
                <a:solidFill>
                  <a:schemeClr val="tx1">
                    <a:lumMod val="85000"/>
                    <a:lumOff val="15000"/>
                  </a:schemeClr>
                </a:solidFill>
              </a:rPr>
              <a:t>Did you know?</a:t>
            </a:r>
          </a:p>
        </p:txBody>
      </p:sp>
      <p:sp>
        <p:nvSpPr>
          <p:cNvPr id="3" name="Content Placeholder 2">
            <a:extLst>
              <a:ext uri="{FF2B5EF4-FFF2-40B4-BE49-F238E27FC236}">
                <a16:creationId xmlns:a16="http://schemas.microsoft.com/office/drawing/2014/main" id="{979FD08E-1CE0-6B9B-C430-929CBE306562}"/>
              </a:ext>
            </a:extLst>
          </p:cNvPr>
          <p:cNvSpPr>
            <a:spLocks noGrp="1" noChangeArrowheads="1"/>
          </p:cNvSpPr>
          <p:nvPr>
            <p:ph idx="1"/>
          </p:nvPr>
        </p:nvSpPr>
        <p:spPr>
          <a:xfrm>
            <a:off x="388478" y="1624308"/>
            <a:ext cx="5707522" cy="2931510"/>
          </a:xfrm>
        </p:spPr>
        <p:txBody>
          <a:bodyPr>
            <a:noAutofit/>
          </a:bodyPr>
          <a:lstStyle/>
          <a:p>
            <a:pPr>
              <a:lnSpc>
                <a:spcPct val="150000"/>
              </a:lnSpc>
            </a:pPr>
            <a:r>
              <a:rPr lang="en-GB" altLang="en-US" sz="2400" dirty="0">
                <a:solidFill>
                  <a:schemeClr val="tx1">
                    <a:lumMod val="85000"/>
                    <a:lumOff val="15000"/>
                  </a:schemeClr>
                </a:solidFill>
              </a:rPr>
              <a:t>5 people die on UK roads every day.</a:t>
            </a:r>
          </a:p>
          <a:p>
            <a:pPr>
              <a:lnSpc>
                <a:spcPct val="150000"/>
              </a:lnSpc>
            </a:pPr>
            <a:r>
              <a:rPr lang="en-GB" altLang="en-US" sz="2400" dirty="0">
                <a:solidFill>
                  <a:schemeClr val="tx1">
                    <a:lumMod val="85000"/>
                    <a:lumOff val="15000"/>
                  </a:schemeClr>
                </a:solidFill>
              </a:rPr>
              <a:t>It takes 23 metres for a car to stop if it is travelling at 30 miles an hour.</a:t>
            </a:r>
          </a:p>
          <a:p>
            <a:pPr>
              <a:lnSpc>
                <a:spcPct val="150000"/>
              </a:lnSpc>
            </a:pPr>
            <a:r>
              <a:rPr lang="en-GB" altLang="en-US" sz="2400" dirty="0">
                <a:solidFill>
                  <a:schemeClr val="tx1">
                    <a:lumMod val="85000"/>
                    <a:lumOff val="15000"/>
                  </a:schemeClr>
                </a:solidFill>
              </a:rPr>
              <a:t>The speed limit is the </a:t>
            </a:r>
            <a:r>
              <a:rPr lang="en-GB" altLang="en-US" sz="2400" b="1" dirty="0">
                <a:solidFill>
                  <a:schemeClr val="tx1">
                    <a:lumMod val="85000"/>
                    <a:lumOff val="15000"/>
                  </a:schemeClr>
                </a:solidFill>
              </a:rPr>
              <a:t>top</a:t>
            </a:r>
            <a:r>
              <a:rPr lang="en-GB" altLang="en-US" sz="2400" dirty="0">
                <a:solidFill>
                  <a:schemeClr val="tx1">
                    <a:lumMod val="85000"/>
                    <a:lumOff val="15000"/>
                  </a:schemeClr>
                </a:solidFill>
              </a:rPr>
              <a:t> speed you should travel on that road. (it doesn’t mean it is safe to drive at this speed in all conditions)</a:t>
            </a:r>
          </a:p>
          <a:p>
            <a:pPr>
              <a:lnSpc>
                <a:spcPct val="90000"/>
              </a:lnSpc>
            </a:pPr>
            <a:endParaRPr lang="en-GB" altLang="en-US" sz="2400" dirty="0">
              <a:solidFill>
                <a:schemeClr val="tx1">
                  <a:lumMod val="85000"/>
                  <a:lumOff val="15000"/>
                </a:schemeClr>
              </a:solidFill>
            </a:endParaRPr>
          </a:p>
        </p:txBody>
      </p:sp>
      <p:sp>
        <p:nvSpPr>
          <p:cNvPr id="9232" name="Freeform: Shape 9235">
            <a:extLst>
              <a:ext uri="{FF2B5EF4-FFF2-40B4-BE49-F238E27FC236}">
                <a16:creationId xmlns:a16="http://schemas.microsoft.com/office/drawing/2014/main" id="{34CFA7DE-DC24-4883-9E7E-838305755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DD42B2C-25FD-FE40-4F4D-B99127CD0E7C}"/>
              </a:ext>
            </a:extLst>
          </p:cNvPr>
          <p:cNvPicPr>
            <a:picLocks noChangeAspect="1"/>
          </p:cNvPicPr>
          <p:nvPr/>
        </p:nvPicPr>
        <p:blipFill>
          <a:blip r:embed="rId2"/>
          <a:stretch>
            <a:fillRect/>
          </a:stretch>
        </p:blipFill>
        <p:spPr>
          <a:xfrm>
            <a:off x="7934597" y="1029385"/>
            <a:ext cx="3426249" cy="4529721"/>
          </a:xfrm>
          <a:prstGeom prst="rect">
            <a:avLst/>
          </a:prstGeom>
        </p:spPr>
      </p:pic>
    </p:spTree>
    <p:extLst>
      <p:ext uri="{BB962C8B-B14F-4D97-AF65-F5344CB8AC3E}">
        <p14:creationId xmlns:p14="http://schemas.microsoft.com/office/powerpoint/2010/main" val="815169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7006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603002" y="1536248"/>
            <a:ext cx="8229600" cy="1755775"/>
          </a:xfrm>
        </p:spPr>
        <p:txBody>
          <a:bodyPr/>
          <a:lstStyle/>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speed limit on the road outside your school?</a:t>
            </a:r>
          </a:p>
          <a:p>
            <a:pPr marL="0" indent="0">
              <a:buFont typeface="Arial" panose="020B0604020202020204" pitchFamily="34" charset="0"/>
              <a:buNone/>
            </a:pPr>
            <a:endParaRPr lang="en-GB" altLang="en-US" sz="1800" dirty="0">
              <a:latin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GB" altLang="en-US" sz="1800" dirty="0">
                <a:latin typeface="Calibri" panose="020F0502020204030204" pitchFamily="34" charset="0"/>
                <a:cs typeface="Times New Roman" panose="02020603050405020304" pitchFamily="18" charset="0"/>
              </a:rPr>
              <a:t>How many people die each day in road traffic accidents?</a:t>
            </a:r>
          </a:p>
          <a:p>
            <a:pPr marL="0" indent="0">
              <a:buFont typeface="Arial" panose="020B0604020202020204" pitchFamily="34" charset="0"/>
              <a:buNone/>
            </a:pPr>
            <a:r>
              <a:rPr lang="en-GB" altLang="en-US" sz="1800" dirty="0">
                <a:solidFill>
                  <a:srgbClr val="0070C0"/>
                </a:solidFill>
                <a:latin typeface="Calibri" panose="020F0502020204030204" pitchFamily="34" charset="0"/>
                <a:cs typeface="Times New Roman" panose="02020603050405020304" pitchFamily="18" charset="0"/>
              </a:rPr>
              <a:t>5 people die every day </a:t>
            </a:r>
          </a:p>
          <a:p>
            <a:pPr marL="0" indent="0">
              <a:buFont typeface="Arial" panose="020B0604020202020204" pitchFamily="34" charset="0"/>
              <a:buNone/>
            </a:pPr>
            <a:endParaRPr lang="en-GB" altLang="en-US" sz="1800" dirty="0">
              <a:solidFill>
                <a:srgbClr val="0070C0"/>
              </a:solidFill>
              <a:latin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GB" altLang="en-US" sz="1800" dirty="0">
                <a:latin typeface="Calibri" panose="020F0502020204030204" pitchFamily="34" charset="0"/>
                <a:cs typeface="Times New Roman" panose="02020603050405020304" pitchFamily="18" charset="0"/>
              </a:rPr>
              <a:t>Should you always drive at the speed limit on all roads all the time?</a:t>
            </a:r>
          </a:p>
          <a:p>
            <a:pPr marL="0" indent="0">
              <a:buFont typeface="Arial" panose="020B0604020202020204" pitchFamily="34" charset="0"/>
              <a:buNone/>
            </a:pPr>
            <a:r>
              <a:rPr lang="en-GB" altLang="en-US" sz="1800" dirty="0">
                <a:solidFill>
                  <a:srgbClr val="0070C0"/>
                </a:solidFill>
                <a:latin typeface="Calibri" panose="020F0502020204030204" pitchFamily="34" charset="0"/>
                <a:cs typeface="Times New Roman" panose="02020603050405020304" pitchFamily="18" charset="0"/>
              </a:rPr>
              <a:t>No. The speed limit is the </a:t>
            </a:r>
            <a:r>
              <a:rPr lang="en-GB" altLang="en-US" sz="1800" b="1" dirty="0">
                <a:solidFill>
                  <a:srgbClr val="0070C0"/>
                </a:solidFill>
                <a:latin typeface="Calibri" panose="020F0502020204030204" pitchFamily="34" charset="0"/>
                <a:cs typeface="Times New Roman" panose="02020603050405020304" pitchFamily="18" charset="0"/>
              </a:rPr>
              <a:t>maximum</a:t>
            </a:r>
            <a:r>
              <a:rPr lang="en-GB" altLang="en-US" sz="1800" dirty="0">
                <a:solidFill>
                  <a:srgbClr val="0070C0"/>
                </a:solidFill>
                <a:latin typeface="Calibri" panose="020F0502020204030204" pitchFamily="34" charset="0"/>
                <a:cs typeface="Times New Roman" panose="02020603050405020304" pitchFamily="18" charset="0"/>
              </a:rPr>
              <a:t> speed you should travel. It is often safer to go slower especially in bad weather and when there are cyclists and pedestrians. </a:t>
            </a:r>
          </a:p>
          <a:p>
            <a:pPr marL="0" indent="0">
              <a:buFont typeface="Arial" panose="020B0604020202020204" pitchFamily="34" charset="0"/>
              <a:buNone/>
            </a:pPr>
            <a:endParaRPr lang="en-GB" altLang="en-US" sz="1800" dirty="0">
              <a:latin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GB" altLang="en-US" sz="1800" dirty="0">
                <a:latin typeface="Calibri" panose="020F0502020204030204" pitchFamily="34" charset="0"/>
                <a:cs typeface="Times New Roman" panose="02020603050405020304" pitchFamily="18" charset="0"/>
              </a:rPr>
              <a:t>How many metres does it take to stop in a car travelling at 30 miles per hour?</a:t>
            </a:r>
          </a:p>
          <a:p>
            <a:pPr marL="0" indent="0">
              <a:buFont typeface="Arial" panose="020B0604020202020204" pitchFamily="34" charset="0"/>
              <a:buNone/>
            </a:pPr>
            <a:r>
              <a:rPr lang="en-GB" altLang="en-US" sz="1800" dirty="0">
                <a:solidFill>
                  <a:srgbClr val="0070C0"/>
                </a:solidFill>
                <a:latin typeface="Calibri" panose="020F0502020204030204" pitchFamily="34" charset="0"/>
                <a:cs typeface="Times New Roman" panose="02020603050405020304" pitchFamily="18" charset="0"/>
              </a:rPr>
              <a:t>It takes 23 metres for a car to stop when it is travelling at 30 miles an hour.</a:t>
            </a:r>
            <a:endParaRPr lang="en-GB" altLang="en-US" sz="1800" dirty="0">
              <a:solidFill>
                <a:srgbClr val="0070C0"/>
              </a:solidFill>
            </a:endParaRPr>
          </a:p>
        </p:txBody>
      </p:sp>
    </p:spTree>
    <p:extLst>
      <p:ext uri="{BB962C8B-B14F-4D97-AF65-F5344CB8AC3E}">
        <p14:creationId xmlns:p14="http://schemas.microsoft.com/office/powerpoint/2010/main" val="38811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30E508-CB5B-B832-E6BF-D9B252B759D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50F999-ECF6-AFC7-E5C4-B72142B0A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9FFF48-836A-2A9D-E414-B2F0ED34DA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fontScale="90000"/>
          </a:bodyPr>
          <a:lstStyle/>
          <a:p>
            <a:br>
              <a:rPr kumimoji="0" lang="en-US" altLang="en-US" sz="4000" b="0" i="0" u="none" strike="noStrike" cap="none" spc="0" normalizeH="0" baseline="0" noProof="0">
                <a:ln>
                  <a:noFill/>
                </a:ln>
                <a:effectLst/>
                <a:uLnTx/>
                <a:uFillTx/>
                <a:latin typeface="+mj-lt"/>
                <a:ea typeface="+mj-ea"/>
                <a:cs typeface="+mj-cs"/>
              </a:rPr>
            </a:br>
            <a:r>
              <a:rPr kumimoji="0" lang="en-US" altLang="en-US" sz="4000" b="0" i="0" u="none" strike="noStrike" cap="none" spc="0" normalizeH="0" baseline="0" noProof="0">
                <a:ln>
                  <a:noFill/>
                </a:ln>
                <a:effectLst/>
                <a:uLnTx/>
                <a:uFillTx/>
                <a:latin typeface="+mj-lt"/>
                <a:ea typeface="+mj-ea"/>
                <a:cs typeface="+mj-cs"/>
              </a:rPr>
              <a:t>Your mission</a:t>
            </a:r>
            <a:endParaRPr lang="en-US" sz="4000" dirty="0"/>
          </a:p>
        </p:txBody>
      </p:sp>
      <p:sp>
        <p:nvSpPr>
          <p:cNvPr id="17" name="sketchy line">
            <a:extLst>
              <a:ext uri="{FF2B5EF4-FFF2-40B4-BE49-F238E27FC236}">
                <a16:creationId xmlns:a16="http://schemas.microsoft.com/office/drawing/2014/main" id="{2E4BE2A6-3E55-891B-798D-28B4E4F827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7006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0935CBC-2302-2B0B-E9C0-BAC40CC7CD86}"/>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51BA5F94-FC2C-ED84-7804-87EADD996E22}"/>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 name="TextBox 2">
            <a:extLst>
              <a:ext uri="{FF2B5EF4-FFF2-40B4-BE49-F238E27FC236}">
                <a16:creationId xmlns:a16="http://schemas.microsoft.com/office/drawing/2014/main" id="{BA1C9663-8AFF-402D-BC58-E299F24E64DD}"/>
              </a:ext>
            </a:extLst>
          </p:cNvPr>
          <p:cNvSpPr txBox="1"/>
          <p:nvPr/>
        </p:nvSpPr>
        <p:spPr>
          <a:xfrm>
            <a:off x="3921691" y="1725930"/>
            <a:ext cx="3939611" cy="1711366"/>
          </a:xfrm>
          <a:prstGeom prst="rect">
            <a:avLst/>
          </a:prstGeom>
          <a:noFill/>
        </p:spPr>
        <p:txBody>
          <a:bodyPr wrap="square" rtlCol="0">
            <a:spAutoFit/>
          </a:bodyPr>
          <a:lstStyle/>
          <a:p>
            <a:pPr marL="0" indent="-228600">
              <a:lnSpc>
                <a:spcPct val="150000"/>
              </a:lnSpc>
            </a:pPr>
            <a:r>
              <a:rPr lang="en-US" sz="1800"/>
              <a:t>Your mission this month is to think about how you can become a road safety hero by using the roads sensibly and encouraging others to do the same</a:t>
            </a:r>
            <a:endParaRPr lang="en-US" sz="1800" dirty="0">
              <a:effectLst/>
            </a:endParaRPr>
          </a:p>
        </p:txBody>
      </p:sp>
      <p:pic>
        <p:nvPicPr>
          <p:cNvPr id="8" name="Content Placeholder 7">
            <a:extLst>
              <a:ext uri="{FF2B5EF4-FFF2-40B4-BE49-F238E27FC236}">
                <a16:creationId xmlns:a16="http://schemas.microsoft.com/office/drawing/2014/main" id="{42A075D1-D5BB-368A-BCE1-920572357871}"/>
              </a:ext>
            </a:extLst>
          </p:cNvPr>
          <p:cNvPicPr>
            <a:picLocks noGrp="1" noChangeAspect="1"/>
          </p:cNvPicPr>
          <p:nvPr>
            <p:ph idx="1"/>
          </p:nvPr>
        </p:nvPicPr>
        <p:blipFill rotWithShape="1">
          <a:blip r:embed="rId3"/>
          <a:srcRect b="17582"/>
          <a:stretch/>
        </p:blipFill>
        <p:spPr>
          <a:xfrm>
            <a:off x="2952747" y="3750544"/>
            <a:ext cx="6474513" cy="2999731"/>
          </a:xfrm>
          <a:prstGeom prst="rect">
            <a:avLst/>
          </a:prstGeom>
        </p:spPr>
      </p:pic>
    </p:spTree>
    <p:extLst>
      <p:ext uri="{BB962C8B-B14F-4D97-AF65-F5344CB8AC3E}">
        <p14:creationId xmlns:p14="http://schemas.microsoft.com/office/powerpoint/2010/main" val="132475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2F81D88E-A574-4BF4-0C83-6185793B1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31434" y="5541463"/>
            <a:ext cx="815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5617D413-ADD2-2CB0-E7A8-0C653088BA37}"/>
              </a:ext>
            </a:extLst>
          </p:cNvPr>
          <p:cNvSpPr txBox="1">
            <a:spLocks noChangeArrowheads="1"/>
          </p:cNvSpPr>
          <p:nvPr/>
        </p:nvSpPr>
        <p:spPr bwMode="auto">
          <a:xfrm>
            <a:off x="1656411" y="331787"/>
            <a:ext cx="7488238" cy="769937"/>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Mission ideas</a:t>
            </a:r>
          </a:p>
        </p:txBody>
      </p:sp>
      <p:sp>
        <p:nvSpPr>
          <p:cNvPr id="5" name="Content Placeholder 4">
            <a:extLst>
              <a:ext uri="{FF2B5EF4-FFF2-40B4-BE49-F238E27FC236}">
                <a16:creationId xmlns:a16="http://schemas.microsoft.com/office/drawing/2014/main" id="{0BF78F7C-F984-0007-4BF7-2C823401386A}"/>
              </a:ext>
            </a:extLst>
          </p:cNvPr>
          <p:cNvSpPr txBox="1">
            <a:spLocks noGrp="1"/>
          </p:cNvSpPr>
          <p:nvPr>
            <p:ph idx="1"/>
          </p:nvPr>
        </p:nvSpPr>
        <p:spPr>
          <a:xfrm>
            <a:off x="726012" y="2246153"/>
            <a:ext cx="10972800" cy="1077218"/>
          </a:xfrm>
          <a:prstGeom prst="rect">
            <a:avLst/>
          </a:prstGeom>
          <a:noFill/>
        </p:spPr>
        <p:txBody>
          <a:bodyPr wrap="square">
            <a:spAutoFit/>
          </a:bodyPr>
          <a:lstStyle/>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p:txBody>
      </p:sp>
      <p:sp>
        <p:nvSpPr>
          <p:cNvPr id="2" name="TextBox 1">
            <a:extLst>
              <a:ext uri="{FF2B5EF4-FFF2-40B4-BE49-F238E27FC236}">
                <a16:creationId xmlns:a16="http://schemas.microsoft.com/office/drawing/2014/main" id="{398DF2FD-53CE-C146-FDC5-9BEB4E3CC495}"/>
              </a:ext>
            </a:extLst>
          </p:cNvPr>
          <p:cNvSpPr txBox="1"/>
          <p:nvPr/>
        </p:nvSpPr>
        <p:spPr>
          <a:xfrm>
            <a:off x="1219485" y="2179452"/>
            <a:ext cx="8961120" cy="3760966"/>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Decide not to use your phone when walking near roads/crossing roads</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Play in safe places away from traffic. </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Talk to your parents or carers and remind them to drive at safe speeds, especially in areas where people live, work and play; to never use their phone while driving; and to always wear a seat belt.</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Make a display for your classroom.</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Write a story about a road safety hero.</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Explain to the younger children at school about how to behave around roads.</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6114C99-54E3-7304-39C5-12426FFB77D8}"/>
              </a:ext>
            </a:extLst>
          </p:cNvPr>
          <p:cNvSpPr txBox="1"/>
          <p:nvPr/>
        </p:nvSpPr>
        <p:spPr>
          <a:xfrm>
            <a:off x="1281869" y="1273323"/>
            <a:ext cx="8836352" cy="671915"/>
          </a:xfrm>
          <a:prstGeom prst="rect">
            <a:avLst/>
          </a:prstGeom>
          <a:noFill/>
        </p:spPr>
        <p:txBody>
          <a:bodyPr wrap="square" rtlCol="0">
            <a:spAutoFit/>
          </a:bodyPr>
          <a:lstStyle/>
          <a:p>
            <a:pPr>
              <a:lnSpc>
                <a:spcPct val="107000"/>
              </a:lnSpc>
              <a:spcAft>
                <a:spcPts val="800"/>
              </a:spcAft>
            </a:pPr>
            <a:r>
              <a:rPr lang="en-GB">
                <a:latin typeface="Calibri" panose="020F0502020204030204" pitchFamily="34" charset="0"/>
                <a:ea typeface="Calibri" panose="020F0502020204030204" pitchFamily="34" charset="0"/>
                <a:cs typeface="Times New Roman" panose="02020603050405020304" pitchFamily="18" charset="0"/>
              </a:rPr>
              <a:t>Remember that we all share a responsibility to use roads safely, and this includes people who walk, scoot and ride, as well as people who drive.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60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758952" y="2771252"/>
            <a:ext cx="8259437" cy="378565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p>
          <a:p>
            <a:pPr marL="0" marR="0" lvl="0" indent="0" defTabSz="914400" rtl="0" eaLnBrk="1" fontAlgn="auto" latinLnBrk="0" hangingPunct="1">
              <a:lnSpc>
                <a:spcPct val="100000"/>
              </a:lnSpc>
              <a:spcBef>
                <a:spcPts val="0"/>
              </a:spcBef>
              <a:spcAft>
                <a:spcPts val="0"/>
              </a:spcAft>
              <a:buClrTx/>
              <a:buSzTx/>
              <a:buFontTx/>
              <a:buNone/>
              <a:tabLst/>
              <a:defRPr/>
            </a:pPr>
            <a:r>
              <a:rPr lang="en-GB" altLang="en-US" sz="3600" dirty="0">
                <a:solidFill>
                  <a:prstClr val="black"/>
                </a:solidFill>
                <a:latin typeface="Calibri" panose="020F0502020204030204"/>
              </a:rPr>
              <a:t>(we would love to put them on our website and in our newsletters.)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altLang="en-US" sz="3600" dirty="0">
              <a:solidFill>
                <a:prstClr val="black"/>
              </a:solidFill>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www.impsweb.co.uk</a:t>
            </a:r>
            <a:r>
              <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Road Safety Week November 17</a:t>
            </a:r>
            <a:r>
              <a:rPr lang="en-US" sz="4000" baseline="30000" dirty="0"/>
              <a:t>th</a:t>
            </a:r>
            <a:r>
              <a:rPr lang="en-US" sz="4000" dirty="0"/>
              <a:t> – 23rd 2024.</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160336"/>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5B19DF1-C4CE-B49E-E399-F39EE0E7293A}"/>
              </a:ext>
            </a:extLst>
          </p:cNvPr>
          <p:cNvSpPr txBox="1">
            <a:spLocks noChangeArrowheads="1"/>
          </p:cNvSpPr>
          <p:nvPr/>
        </p:nvSpPr>
        <p:spPr bwMode="auto">
          <a:xfrm>
            <a:off x="526773" y="1460009"/>
            <a:ext cx="66969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0" indent="0">
              <a:defRPr/>
            </a:pPr>
            <a:r>
              <a:rPr lang="en-GB" altLang="en-US" sz="3200" b="1" kern="0" dirty="0">
                <a:solidFill>
                  <a:prstClr val="black"/>
                </a:solidFill>
              </a:rPr>
              <a:t>After the crash.</a:t>
            </a:r>
            <a:endParaRPr lang="en-GB" dirty="0"/>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449178" y="2671799"/>
            <a:ext cx="7184007" cy="1755775"/>
          </a:xfrm>
        </p:spPr>
        <p:txBody>
          <a:bodyPr/>
          <a:lstStyle/>
          <a:p>
            <a:r>
              <a:rPr lang="en-GB" sz="2000" dirty="0"/>
              <a:t>Who cares for someone after a crash, and who helps us make safe, healthy journeys?</a:t>
            </a:r>
          </a:p>
          <a:p>
            <a:r>
              <a:rPr lang="en-GB" sz="2000" dirty="0"/>
              <a:t>How can we all use roads safely to protect ourselves and each other?</a:t>
            </a:r>
          </a:p>
          <a:p>
            <a:r>
              <a:rPr lang="en-GB" sz="2000" dirty="0"/>
              <a:t>How can we ask others to help keep us safe near roads?</a:t>
            </a:r>
          </a:p>
          <a:p>
            <a:pPr marL="0" indent="0">
              <a:buFont typeface="Arial" panose="020B0604020202020204" pitchFamily="34" charset="0"/>
              <a:buNone/>
            </a:pPr>
            <a:endParaRPr lang="en-GB" altLang="en-US" sz="1800" dirty="0"/>
          </a:p>
        </p:txBody>
      </p:sp>
      <p:pic>
        <p:nvPicPr>
          <p:cNvPr id="8" name="Picture 7">
            <a:extLst>
              <a:ext uri="{FF2B5EF4-FFF2-40B4-BE49-F238E27FC236}">
                <a16:creationId xmlns:a16="http://schemas.microsoft.com/office/drawing/2014/main" id="{24719C45-C0BB-708E-8049-A9CE0F3FEB61}"/>
              </a:ext>
            </a:extLst>
          </p:cNvPr>
          <p:cNvPicPr>
            <a:picLocks noChangeAspect="1"/>
          </p:cNvPicPr>
          <p:nvPr/>
        </p:nvPicPr>
        <p:blipFill>
          <a:blip r:embed="rId3"/>
          <a:stretch>
            <a:fillRect/>
          </a:stretch>
        </p:blipFill>
        <p:spPr>
          <a:xfrm>
            <a:off x="7633185" y="1395450"/>
            <a:ext cx="3670256" cy="5245724"/>
          </a:xfrm>
          <a:prstGeom prst="rect">
            <a:avLst/>
          </a:prstGeom>
        </p:spPr>
      </p:pic>
    </p:spTree>
    <p:extLst>
      <p:ext uri="{BB962C8B-B14F-4D97-AF65-F5344CB8AC3E}">
        <p14:creationId xmlns:p14="http://schemas.microsoft.com/office/powerpoint/2010/main" val="1589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15067" y="410984"/>
            <a:ext cx="4368602" cy="1470820"/>
          </a:xfrm>
        </p:spPr>
        <p:txBody>
          <a:bodyPr vert="horz" lIns="91440" tIns="45720" rIns="91440" bIns="45720" numCol="1" rtlCol="0" anchor="b" anchorCtr="0" compatLnSpc="1">
            <a:prstTxWarp prst="textNoShape">
              <a:avLst/>
            </a:prstTxWarp>
            <a:normAutofit fontScale="90000"/>
          </a:bodyPr>
          <a:lstStyle/>
          <a:p>
            <a:r>
              <a:rPr lang="en-US" sz="5400" dirty="0"/>
              <a:t>Who is a road safety hero?</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03002" y="202644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6670" y="2370066"/>
            <a:ext cx="4243589" cy="3320668"/>
          </a:xfrm>
        </p:spPr>
        <p:txBody>
          <a:bodyPr>
            <a:normAutofit/>
          </a:bodyPr>
          <a:lstStyle/>
          <a:p>
            <a:pPr marL="0" indent="0">
              <a:lnSpc>
                <a:spcPct val="150000"/>
              </a:lnSpc>
              <a:spcAft>
                <a:spcPts val="800"/>
              </a:spcAft>
              <a:buNone/>
            </a:pPr>
            <a:r>
              <a:rPr lang="en-GB" sz="1800" dirty="0"/>
              <a:t>We think that everyone who helps make journeys safer and healthier or cares for people after a crash is a road safety hero.</a:t>
            </a:r>
          </a:p>
          <a:p>
            <a:pPr marL="0" indent="0">
              <a:lnSpc>
                <a:spcPct val="150000"/>
              </a:lnSpc>
              <a:spcAft>
                <a:spcPts val="800"/>
              </a:spcAft>
              <a:buNone/>
            </a:pPr>
            <a:r>
              <a:rPr lang="en-GB" sz="1800" dirty="0"/>
              <a:t>In groups or as a class write down a list of who you think is a road safety hero.</a:t>
            </a:r>
          </a:p>
        </p:txBody>
      </p:sp>
      <p:pic>
        <p:nvPicPr>
          <p:cNvPr id="3" name="Picture 2">
            <a:extLst>
              <a:ext uri="{FF2B5EF4-FFF2-40B4-BE49-F238E27FC236}">
                <a16:creationId xmlns:a16="http://schemas.microsoft.com/office/drawing/2014/main" id="{1CF03DFE-6784-33B7-7DC7-7656D81E19C3}"/>
              </a:ext>
            </a:extLst>
          </p:cNvPr>
          <p:cNvPicPr>
            <a:picLocks noChangeAspect="1"/>
          </p:cNvPicPr>
          <p:nvPr/>
        </p:nvPicPr>
        <p:blipFill>
          <a:blip r:embed="rId2">
            <a:extLst>
              <a:ext uri="{28A0092B-C50C-407E-A947-70E740481C1C}">
                <a14:useLocalDpi xmlns:a14="http://schemas.microsoft.com/office/drawing/2010/main" val="0"/>
              </a:ext>
            </a:extLst>
          </a:blip>
          <a:srcRect t="14792" b="1479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3"/>
          <a:stretch>
            <a:fillRect/>
          </a:stretch>
        </p:blipFill>
        <p:spPr>
          <a:xfrm>
            <a:off x="214173" y="5586241"/>
            <a:ext cx="777658" cy="1027328"/>
          </a:xfrm>
          <a:prstGeom prst="rect">
            <a:avLst/>
          </a:prstGeom>
        </p:spPr>
      </p:pic>
    </p:spTree>
    <p:extLst>
      <p:ext uri="{BB962C8B-B14F-4D97-AF65-F5344CB8AC3E}">
        <p14:creationId xmlns:p14="http://schemas.microsoft.com/office/powerpoint/2010/main" val="424714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B513D4-23BD-A5F6-C569-F79F1927FD2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CC84F0-7BB4-B436-888E-88033F42E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9AD01B-AB30-1241-FD35-AFCCAD94623B}"/>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Road safety heroes.</a:t>
            </a:r>
          </a:p>
        </p:txBody>
      </p:sp>
      <p:sp>
        <p:nvSpPr>
          <p:cNvPr id="17" name="sketchy line">
            <a:extLst>
              <a:ext uri="{FF2B5EF4-FFF2-40B4-BE49-F238E27FC236}">
                <a16:creationId xmlns:a16="http://schemas.microsoft.com/office/drawing/2014/main" id="{AA619E5D-ED78-AD6A-612C-D2EE36072B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7006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3616224-CC47-878C-D3C1-D4BAB6BF8260}"/>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82291E6E-766B-0BA7-7D21-10105B3EDEFD}"/>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 name="Content Placeholder 2">
            <a:extLst>
              <a:ext uri="{FF2B5EF4-FFF2-40B4-BE49-F238E27FC236}">
                <a16:creationId xmlns:a16="http://schemas.microsoft.com/office/drawing/2014/main" id="{64866BA2-6786-8E95-76D3-177896056511}"/>
              </a:ext>
            </a:extLst>
          </p:cNvPr>
          <p:cNvSpPr>
            <a:spLocks noGrp="1"/>
          </p:cNvSpPr>
          <p:nvPr>
            <p:ph idx="1"/>
          </p:nvPr>
        </p:nvSpPr>
        <p:spPr>
          <a:xfrm>
            <a:off x="838200" y="1441577"/>
            <a:ext cx="3989832" cy="4351338"/>
          </a:xfrm>
        </p:spPr>
        <p:txBody>
          <a:bodyPr/>
          <a:lstStyle/>
          <a:p>
            <a:pPr marL="0" indent="0">
              <a:buNone/>
            </a:pPr>
            <a:r>
              <a:rPr lang="en-GB" sz="2400" b="1" dirty="0"/>
              <a:t>These people help us after a crash.</a:t>
            </a:r>
          </a:p>
          <a:p>
            <a:pPr>
              <a:lnSpc>
                <a:spcPct val="150000"/>
              </a:lnSpc>
            </a:pPr>
            <a:r>
              <a:rPr lang="en-GB" sz="2400" dirty="0"/>
              <a:t>Fire and rescue services </a:t>
            </a:r>
          </a:p>
          <a:p>
            <a:pPr>
              <a:lnSpc>
                <a:spcPct val="150000"/>
              </a:lnSpc>
            </a:pPr>
            <a:r>
              <a:rPr lang="en-GB" sz="2400" dirty="0"/>
              <a:t>Ambulance services </a:t>
            </a:r>
          </a:p>
          <a:p>
            <a:pPr>
              <a:lnSpc>
                <a:spcPct val="150000"/>
              </a:lnSpc>
            </a:pPr>
            <a:r>
              <a:rPr lang="en-GB" sz="2400" dirty="0"/>
              <a:t>Medical staff in hospitals </a:t>
            </a:r>
          </a:p>
          <a:p>
            <a:pPr>
              <a:lnSpc>
                <a:spcPct val="150000"/>
              </a:lnSpc>
            </a:pPr>
            <a:r>
              <a:rPr lang="en-GB" sz="2400" dirty="0"/>
              <a:t>Other health professionals </a:t>
            </a:r>
          </a:p>
          <a:p>
            <a:pPr>
              <a:lnSpc>
                <a:spcPct val="150000"/>
              </a:lnSpc>
            </a:pPr>
            <a:r>
              <a:rPr lang="en-GB" sz="2400" dirty="0"/>
              <a:t>Police family liaison officers </a:t>
            </a:r>
          </a:p>
          <a:p>
            <a:pPr>
              <a:lnSpc>
                <a:spcPct val="150000"/>
              </a:lnSpc>
            </a:pPr>
            <a:r>
              <a:rPr lang="en-GB" sz="2400" dirty="0"/>
              <a:t>Support services </a:t>
            </a:r>
          </a:p>
          <a:p>
            <a:pPr marL="0" indent="0">
              <a:buNone/>
            </a:pPr>
            <a:endParaRPr lang="en-GB" sz="2400" dirty="0"/>
          </a:p>
        </p:txBody>
      </p:sp>
      <p:sp>
        <p:nvSpPr>
          <p:cNvPr id="5" name="TextBox 4">
            <a:extLst>
              <a:ext uri="{FF2B5EF4-FFF2-40B4-BE49-F238E27FC236}">
                <a16:creationId xmlns:a16="http://schemas.microsoft.com/office/drawing/2014/main" id="{64F55A4E-C58A-6EBA-D3E9-04F06FE8D40A}"/>
              </a:ext>
            </a:extLst>
          </p:cNvPr>
          <p:cNvSpPr txBox="1"/>
          <p:nvPr/>
        </p:nvSpPr>
        <p:spPr>
          <a:xfrm>
            <a:off x="5457351" y="1370888"/>
            <a:ext cx="6734649" cy="4467057"/>
          </a:xfrm>
          <a:prstGeom prst="rect">
            <a:avLst/>
          </a:prstGeom>
          <a:noFill/>
        </p:spPr>
        <p:txBody>
          <a:bodyPr wrap="square" rtlCol="0">
            <a:spAutoFit/>
          </a:bodyPr>
          <a:lstStyle/>
          <a:p>
            <a:pPr>
              <a:lnSpc>
                <a:spcPct val="150000"/>
              </a:lnSpc>
            </a:pPr>
            <a:r>
              <a:rPr lang="en-GB" sz="2400" b="1" dirty="0"/>
              <a:t>These people help us make safe and healthy journeys.</a:t>
            </a:r>
          </a:p>
          <a:p>
            <a:pPr marL="342900" indent="-342900">
              <a:lnSpc>
                <a:spcPct val="150000"/>
              </a:lnSpc>
              <a:buFont typeface="Arial" panose="020B0604020202020204" pitchFamily="34" charset="0"/>
              <a:buChar char="•"/>
            </a:pPr>
            <a:r>
              <a:rPr lang="en-GB" sz="2400" dirty="0"/>
              <a:t>Parents and carers </a:t>
            </a:r>
          </a:p>
          <a:p>
            <a:pPr marL="342900" indent="-342900">
              <a:lnSpc>
                <a:spcPct val="150000"/>
              </a:lnSpc>
              <a:buFont typeface="Arial" panose="020B0604020202020204" pitchFamily="34" charset="0"/>
              <a:buChar char="•"/>
            </a:pPr>
            <a:r>
              <a:rPr lang="en-GB" sz="2400" dirty="0"/>
              <a:t>School crossing patrols </a:t>
            </a:r>
          </a:p>
          <a:p>
            <a:pPr marL="342900" indent="-342900">
              <a:lnSpc>
                <a:spcPct val="150000"/>
              </a:lnSpc>
              <a:buFont typeface="Arial" panose="020B0604020202020204" pitchFamily="34" charset="0"/>
              <a:buChar char="•"/>
            </a:pPr>
            <a:r>
              <a:rPr lang="en-GB" sz="2400" dirty="0"/>
              <a:t>Roads policing officers</a:t>
            </a:r>
          </a:p>
          <a:p>
            <a:pPr marL="342900" indent="-342900">
              <a:lnSpc>
                <a:spcPct val="150000"/>
              </a:lnSpc>
              <a:buFont typeface="Arial" panose="020B0604020202020204" pitchFamily="34" charset="0"/>
              <a:buChar char="•"/>
            </a:pPr>
            <a:r>
              <a:rPr lang="en-GB" sz="2400" dirty="0"/>
              <a:t>Road designers and highway engineers </a:t>
            </a:r>
          </a:p>
          <a:p>
            <a:pPr marL="342900" indent="-342900">
              <a:lnSpc>
                <a:spcPct val="150000"/>
              </a:lnSpc>
              <a:buFont typeface="Arial" panose="020B0604020202020204" pitchFamily="34" charset="0"/>
              <a:buChar char="•"/>
            </a:pPr>
            <a:r>
              <a:rPr lang="en-GB" sz="2400" dirty="0"/>
              <a:t>Everyone who uses roads safely to protect themselves and others</a:t>
            </a:r>
          </a:p>
        </p:txBody>
      </p:sp>
    </p:spTree>
    <p:extLst>
      <p:ext uri="{BB962C8B-B14F-4D97-AF65-F5344CB8AC3E}">
        <p14:creationId xmlns:p14="http://schemas.microsoft.com/office/powerpoint/2010/main" val="178494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EBA23F-B26C-D5CA-C946-9D46CC7D9CD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735DDC-B232-2F63-6893-5C64603EF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0F05A4-2569-C02F-13B6-C3D73D462229}"/>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Road safety heroes</a:t>
            </a:r>
          </a:p>
        </p:txBody>
      </p:sp>
      <p:sp>
        <p:nvSpPr>
          <p:cNvPr id="17" name="sketchy line">
            <a:extLst>
              <a:ext uri="{FF2B5EF4-FFF2-40B4-BE49-F238E27FC236}">
                <a16:creationId xmlns:a16="http://schemas.microsoft.com/office/drawing/2014/main" id="{851F0458-B50B-253F-A09D-47F9583AAE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7006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2922888-8599-8627-1703-1E456CB2B7E3}"/>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C28F6468-9018-47F2-6890-EBFDDEF02A60}"/>
              </a:ext>
            </a:extLst>
          </p:cNvPr>
          <p:cNvSpPr txBox="1">
            <a:spLocks noChangeArrowheads="1"/>
          </p:cNvSpPr>
          <p:nvPr/>
        </p:nvSpPr>
        <p:spPr bwMode="auto">
          <a:xfrm>
            <a:off x="1377950" y="2238297"/>
            <a:ext cx="2952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5" name="Content Placeholder 4">
            <a:hlinkClick r:id="rId3"/>
            <a:extLst>
              <a:ext uri="{FF2B5EF4-FFF2-40B4-BE49-F238E27FC236}">
                <a16:creationId xmlns:a16="http://schemas.microsoft.com/office/drawing/2014/main" id="{7EAA6312-C88A-2ABA-456B-C516F17FED0D}"/>
              </a:ext>
            </a:extLst>
          </p:cNvPr>
          <p:cNvPicPr>
            <a:picLocks noGrp="1" noChangeAspect="1"/>
          </p:cNvPicPr>
          <p:nvPr>
            <p:ph idx="1"/>
          </p:nvPr>
        </p:nvPicPr>
        <p:blipFill>
          <a:blip r:embed="rId4"/>
          <a:stretch>
            <a:fillRect/>
          </a:stretch>
        </p:blipFill>
        <p:spPr>
          <a:xfrm>
            <a:off x="4876436" y="1803567"/>
            <a:ext cx="6474513" cy="3639627"/>
          </a:xfrm>
          <a:prstGeom prst="rect">
            <a:avLst/>
          </a:prstGeom>
        </p:spPr>
      </p:pic>
      <p:sp>
        <p:nvSpPr>
          <p:cNvPr id="6" name="TextBox 5">
            <a:extLst>
              <a:ext uri="{FF2B5EF4-FFF2-40B4-BE49-F238E27FC236}">
                <a16:creationId xmlns:a16="http://schemas.microsoft.com/office/drawing/2014/main" id="{C8847A02-EAF7-3870-7AF2-5F5BD20F6180}"/>
              </a:ext>
            </a:extLst>
          </p:cNvPr>
          <p:cNvSpPr txBox="1"/>
          <p:nvPr/>
        </p:nvSpPr>
        <p:spPr>
          <a:xfrm>
            <a:off x="841051" y="2125181"/>
            <a:ext cx="3489649" cy="1711366"/>
          </a:xfrm>
          <a:prstGeom prst="rect">
            <a:avLst/>
          </a:prstGeom>
          <a:noFill/>
        </p:spPr>
        <p:txBody>
          <a:bodyPr wrap="square" rtlCol="0">
            <a:spAutoFit/>
          </a:bodyPr>
          <a:lstStyle/>
          <a:p>
            <a:pPr>
              <a:lnSpc>
                <a:spcPct val="150000"/>
              </a:lnSpc>
            </a:pPr>
            <a:r>
              <a:rPr lang="en-GB" dirty="0"/>
              <a:t>In groups of 2 or 3, chose one Road Safety Hero and talk about what they do to help after a crash or to keep us safe on the roads.</a:t>
            </a:r>
          </a:p>
        </p:txBody>
      </p:sp>
      <p:sp>
        <p:nvSpPr>
          <p:cNvPr id="8" name="TextBox 7">
            <a:extLst>
              <a:ext uri="{FF2B5EF4-FFF2-40B4-BE49-F238E27FC236}">
                <a16:creationId xmlns:a16="http://schemas.microsoft.com/office/drawing/2014/main" id="{179581FB-D879-4C1A-6FA1-D1F27340DC4E}"/>
              </a:ext>
            </a:extLst>
          </p:cNvPr>
          <p:cNvSpPr txBox="1"/>
          <p:nvPr/>
        </p:nvSpPr>
        <p:spPr>
          <a:xfrm>
            <a:off x="1666430" y="6099905"/>
            <a:ext cx="9015813" cy="646331"/>
          </a:xfrm>
          <a:prstGeom prst="rect">
            <a:avLst/>
          </a:prstGeom>
          <a:noFill/>
        </p:spPr>
        <p:txBody>
          <a:bodyPr wrap="square" rtlCol="0">
            <a:spAutoFit/>
          </a:bodyPr>
          <a:lstStyle/>
          <a:p>
            <a:r>
              <a:rPr lang="en-GB" dirty="0"/>
              <a:t>Note to teachers. Information can be found </a:t>
            </a:r>
            <a:r>
              <a:rPr lang="en-GB" dirty="0">
                <a:hlinkClick r:id="rId3"/>
              </a:rPr>
              <a:t>here</a:t>
            </a:r>
            <a:r>
              <a:rPr lang="en-GB" dirty="0"/>
              <a:t> on the BRAKE website or downloaded from the Mailchimp lesson.  </a:t>
            </a:r>
          </a:p>
        </p:txBody>
      </p:sp>
    </p:spTree>
    <p:extLst>
      <p:ext uri="{BB962C8B-B14F-4D97-AF65-F5344CB8AC3E}">
        <p14:creationId xmlns:p14="http://schemas.microsoft.com/office/powerpoint/2010/main" val="142187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3E9CE-14A1-2585-D7BB-BF77FF6D72E7}"/>
              </a:ext>
            </a:extLst>
          </p:cNvPr>
          <p:cNvSpPr>
            <a:spLocks noGrp="1"/>
          </p:cNvSpPr>
          <p:nvPr>
            <p:ph type="title"/>
          </p:nvPr>
        </p:nvSpPr>
        <p:spPr>
          <a:xfrm>
            <a:off x="8272329" y="360944"/>
            <a:ext cx="3377013" cy="1076766"/>
          </a:xfrm>
        </p:spPr>
        <p:txBody>
          <a:bodyPr anchor="b">
            <a:normAutofit fontScale="90000"/>
          </a:bodyPr>
          <a:lstStyle/>
          <a:p>
            <a:r>
              <a:rPr lang="en-GB" sz="4000" dirty="0"/>
              <a:t>Select a local Road Safety Hero </a:t>
            </a:r>
          </a:p>
        </p:txBody>
      </p:sp>
      <p:pic>
        <p:nvPicPr>
          <p:cNvPr id="4" name="Content Placeholder 3" descr="A yellow and white logo&#10;&#10;Description automatically generated">
            <a:extLst>
              <a:ext uri="{FF2B5EF4-FFF2-40B4-BE49-F238E27FC236}">
                <a16:creationId xmlns:a16="http://schemas.microsoft.com/office/drawing/2014/main" id="{CCF5956A-DF42-D154-E8C8-4ADBCD668BDC}"/>
              </a:ext>
            </a:extLst>
          </p:cNvPr>
          <p:cNvPicPr>
            <a:picLocks noChangeAspect="1"/>
          </p:cNvPicPr>
          <p:nvPr/>
        </p:nvPicPr>
        <p:blipFill>
          <a:blip r:embed="rId2"/>
          <a:srcRect l="15785" r="12981" b="-1"/>
          <a:stretch/>
        </p:blipFill>
        <p:spPr>
          <a:xfrm>
            <a:off x="20" y="431"/>
            <a:ext cx="8115280" cy="6408311"/>
          </a:xfrm>
          <a:prstGeom prst="rect">
            <a:avLst/>
          </a:prstGeom>
        </p:spPr>
      </p:pic>
      <p:sp>
        <p:nvSpPr>
          <p:cNvPr id="8" name="Content Placeholder 7">
            <a:extLst>
              <a:ext uri="{FF2B5EF4-FFF2-40B4-BE49-F238E27FC236}">
                <a16:creationId xmlns:a16="http://schemas.microsoft.com/office/drawing/2014/main" id="{F70EEB75-F476-E30B-2259-FCA56313FBD3}"/>
              </a:ext>
            </a:extLst>
          </p:cNvPr>
          <p:cNvSpPr>
            <a:spLocks noGrp="1"/>
          </p:cNvSpPr>
          <p:nvPr>
            <p:ph idx="1"/>
          </p:nvPr>
        </p:nvSpPr>
        <p:spPr>
          <a:xfrm>
            <a:off x="8303996" y="2153093"/>
            <a:ext cx="3313677" cy="3540265"/>
          </a:xfrm>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Parents/carers who work for emergency services</a:t>
            </a:r>
          </a:p>
          <a:p>
            <a:pPr marL="171450" indent="-171450">
              <a:buFont typeface="Arial" panose="020B0604020202020204" pitchFamily="34" charset="0"/>
              <a:buChar char="•"/>
            </a:pPr>
            <a:r>
              <a:rPr lang="en-GB" sz="1600" b="0" dirty="0"/>
              <a:t>Your local road safety officer</a:t>
            </a:r>
          </a:p>
          <a:p>
            <a:pPr marL="171450" indent="-171450">
              <a:buFont typeface="Arial" panose="020B0604020202020204" pitchFamily="34" charset="0"/>
              <a:buChar char="•"/>
            </a:pPr>
            <a:r>
              <a:rPr lang="en-GB" sz="1600" b="0" dirty="0"/>
              <a:t>Your school crossing patrol</a:t>
            </a:r>
          </a:p>
          <a:p>
            <a:pPr marL="171450" indent="-171450">
              <a:buFont typeface="Arial" panose="020B0604020202020204" pitchFamily="34" charset="0"/>
              <a:buChar char="•"/>
            </a:pPr>
            <a:r>
              <a:rPr lang="en-GB" sz="1600" b="0" dirty="0"/>
              <a:t>Someone who has campaigned for road safety for your school</a:t>
            </a:r>
          </a:p>
          <a:p>
            <a:pPr marL="171450" indent="-171450">
              <a:buFont typeface="Arial" panose="020B0604020202020204" pitchFamily="34" charset="0"/>
              <a:buChar char="•"/>
            </a:pPr>
            <a:r>
              <a:rPr lang="en-GB" sz="1600" b="0" dirty="0"/>
              <a:t>Cycle trainer</a:t>
            </a:r>
          </a:p>
          <a:p>
            <a:pPr marL="171450" indent="-171450">
              <a:buFont typeface="Arial" panose="020B0604020202020204" pitchFamily="34" charset="0"/>
              <a:buChar char="•"/>
            </a:pPr>
            <a:r>
              <a:rPr lang="en-GB" sz="1600" b="0" dirty="0"/>
              <a:t>Members of emergency services that you have invited to attend your assembly.</a:t>
            </a:r>
          </a:p>
          <a:p>
            <a:endParaRPr lang="en-US" sz="2000" dirty="0"/>
          </a:p>
        </p:txBody>
      </p:sp>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C391DC-0E12-1469-4D48-88F733BD86D0}"/>
              </a:ext>
            </a:extLst>
          </p:cNvPr>
          <p:cNvSpPr txBox="1"/>
          <p:nvPr/>
        </p:nvSpPr>
        <p:spPr>
          <a:xfrm>
            <a:off x="8374879" y="1615155"/>
            <a:ext cx="3274463" cy="369332"/>
          </a:xfrm>
          <a:prstGeom prst="rect">
            <a:avLst/>
          </a:prstGeom>
          <a:noFill/>
        </p:spPr>
        <p:txBody>
          <a:bodyPr wrap="square" rtlCol="0">
            <a:spAutoFit/>
          </a:bodyPr>
          <a:lstStyle/>
          <a:p>
            <a:r>
              <a:rPr lang="en-GB" dirty="0"/>
              <a:t>You could choose:</a:t>
            </a:r>
          </a:p>
        </p:txBody>
      </p:sp>
      <p:pic>
        <p:nvPicPr>
          <p:cNvPr id="6" name="Picture 5">
            <a:extLst>
              <a:ext uri="{FF2B5EF4-FFF2-40B4-BE49-F238E27FC236}">
                <a16:creationId xmlns:a16="http://schemas.microsoft.com/office/drawing/2014/main" id="{1F0A8480-D75A-5EA4-F4E2-D7EFC458441A}"/>
              </a:ext>
            </a:extLst>
          </p:cNvPr>
          <p:cNvPicPr>
            <a:picLocks noChangeAspect="1"/>
          </p:cNvPicPr>
          <p:nvPr/>
        </p:nvPicPr>
        <p:blipFill>
          <a:blip r:embed="rId3"/>
          <a:stretch>
            <a:fillRect/>
          </a:stretch>
        </p:blipFill>
        <p:spPr>
          <a:xfrm>
            <a:off x="70132" y="5827256"/>
            <a:ext cx="780356" cy="1030313"/>
          </a:xfrm>
          <a:prstGeom prst="rect">
            <a:avLst/>
          </a:prstGeom>
        </p:spPr>
      </p:pic>
    </p:spTree>
    <p:extLst>
      <p:ext uri="{BB962C8B-B14F-4D97-AF65-F5344CB8AC3E}">
        <p14:creationId xmlns:p14="http://schemas.microsoft.com/office/powerpoint/2010/main" val="1560928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85F2A4F9-A543-1A91-1EBD-7E6FBF206CFF}"/>
              </a:ext>
            </a:extLst>
          </p:cNvPr>
          <p:cNvPicPr>
            <a:picLocks noGrp="1" noChangeAspect="1"/>
          </p:cNvPicPr>
          <p:nvPr>
            <p:ph idx="1"/>
          </p:nvPr>
        </p:nvPicPr>
        <p:blipFill>
          <a:blip r:embed="rId2"/>
          <a:srcRect t="19"/>
          <a:stretch/>
        </p:blipFill>
        <p:spPr>
          <a:xfrm>
            <a:off x="20" y="1282"/>
            <a:ext cx="10222458" cy="5749067"/>
          </a:xfrm>
          <a:prstGeom prst="rect">
            <a:avLst/>
          </a:prstGeom>
        </p:spPr>
      </p:pic>
      <p:pic>
        <p:nvPicPr>
          <p:cNvPr id="5" name="Picture 4">
            <a:extLst>
              <a:ext uri="{FF2B5EF4-FFF2-40B4-BE49-F238E27FC236}">
                <a16:creationId xmlns:a16="http://schemas.microsoft.com/office/drawing/2014/main" id="{23C2E7BC-36AD-2EC2-74A8-537DD225708D}"/>
              </a:ext>
            </a:extLst>
          </p:cNvPr>
          <p:cNvPicPr>
            <a:picLocks noChangeAspect="1"/>
          </p:cNvPicPr>
          <p:nvPr/>
        </p:nvPicPr>
        <p:blipFill>
          <a:blip r:embed="rId3"/>
          <a:stretch>
            <a:fillRect/>
          </a:stretch>
        </p:blipFill>
        <p:spPr>
          <a:xfrm>
            <a:off x="88794" y="5750349"/>
            <a:ext cx="780356" cy="1030313"/>
          </a:xfrm>
          <a:prstGeom prst="rect">
            <a:avLst/>
          </a:prstGeom>
        </p:spPr>
      </p:pic>
      <p:sp>
        <p:nvSpPr>
          <p:cNvPr id="6" name="TextBox 5">
            <a:extLst>
              <a:ext uri="{FF2B5EF4-FFF2-40B4-BE49-F238E27FC236}">
                <a16:creationId xmlns:a16="http://schemas.microsoft.com/office/drawing/2014/main" id="{9129C930-97C6-E58A-A41C-098C897D6A86}"/>
              </a:ext>
            </a:extLst>
          </p:cNvPr>
          <p:cNvSpPr txBox="1"/>
          <p:nvPr/>
        </p:nvSpPr>
        <p:spPr>
          <a:xfrm>
            <a:off x="1408922" y="5990253"/>
            <a:ext cx="8761445" cy="369332"/>
          </a:xfrm>
          <a:prstGeom prst="rect">
            <a:avLst/>
          </a:prstGeom>
          <a:noFill/>
        </p:spPr>
        <p:txBody>
          <a:bodyPr wrap="square" rtlCol="0">
            <a:spAutoFit/>
          </a:bodyPr>
          <a:lstStyle/>
          <a:p>
            <a:r>
              <a:rPr lang="en-GB" dirty="0"/>
              <a:t>Write down why you have chosen your Road Safety Hero</a:t>
            </a:r>
          </a:p>
        </p:txBody>
      </p:sp>
    </p:spTree>
    <p:extLst>
      <p:ext uri="{BB962C8B-B14F-4D97-AF65-F5344CB8AC3E}">
        <p14:creationId xmlns:p14="http://schemas.microsoft.com/office/powerpoint/2010/main" val="131709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0" y="0"/>
            <a:ext cx="3264171"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accent2"/>
          </a:solidFill>
          <a:ln w="0">
            <a:solidFill>
              <a:schemeClr val="accent2"/>
            </a:solid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0" y="0"/>
            <a:ext cx="3511199"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2">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4773559" y="200735"/>
            <a:ext cx="5909053" cy="743452"/>
          </a:xfrm>
        </p:spPr>
        <p:txBody>
          <a:bodyPr vert="horz" lIns="91440" tIns="45720" rIns="91440" bIns="45720" numCol="1" rtlCol="0" anchor="t" anchorCtr="0" compatLnSpc="1">
            <a:prstTxWarp prst="textNoShape">
              <a:avLst/>
            </a:prstTxWarp>
            <a:normAutofit/>
          </a:bodyPr>
          <a:lstStyle/>
          <a:p>
            <a:r>
              <a:rPr lang="en-US" dirty="0"/>
              <a:t>Road safety facts.</a:t>
            </a: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D0D76B41-8340-6392-F4C8-F585A47CF34E}"/>
              </a:ext>
            </a:extLst>
          </p:cNvPr>
          <p:cNvSpPr txBox="1">
            <a:spLocks/>
          </p:cNvSpPr>
          <p:nvPr/>
        </p:nvSpPr>
        <p:spPr bwMode="auto">
          <a:xfrm>
            <a:off x="3634713" y="1267431"/>
            <a:ext cx="843377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000" dirty="0"/>
              <a:t>More than 1.3 million people die on roads every year.  </a:t>
            </a:r>
          </a:p>
          <a:p>
            <a:pPr>
              <a:lnSpc>
                <a:spcPct val="150000"/>
              </a:lnSpc>
            </a:pPr>
            <a:r>
              <a:rPr lang="en-GB" sz="2000" dirty="0"/>
              <a:t>Road crashes are the leading cause of death for children and young people worldwide. </a:t>
            </a:r>
          </a:p>
          <a:p>
            <a:pPr>
              <a:lnSpc>
                <a:spcPct val="150000"/>
              </a:lnSpc>
            </a:pPr>
            <a:r>
              <a:rPr lang="en-GB" sz="2000" dirty="0"/>
              <a:t>More than six children are killed or seriously injured on roads every day in the UK. </a:t>
            </a:r>
          </a:p>
          <a:p>
            <a:pPr>
              <a:lnSpc>
                <a:spcPct val="150000"/>
              </a:lnSpc>
            </a:pPr>
            <a:r>
              <a:rPr lang="en-GB" sz="2000" dirty="0"/>
              <a:t>Pollution from traffic causes respiratory illnesses and other diseases. </a:t>
            </a:r>
          </a:p>
          <a:p>
            <a:pPr>
              <a:lnSpc>
                <a:spcPct val="150000"/>
              </a:lnSpc>
            </a:pPr>
            <a:r>
              <a:rPr lang="en-GB" sz="2000" dirty="0"/>
              <a:t>Active travel such as walking and cycling is good for the nation’s health and good for the planet.</a:t>
            </a:r>
          </a:p>
        </p:txBody>
      </p:sp>
    </p:spTree>
    <p:extLst>
      <p:ext uri="{BB962C8B-B14F-4D97-AF65-F5344CB8AC3E}">
        <p14:creationId xmlns:p14="http://schemas.microsoft.com/office/powerpoint/2010/main" val="1833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496</TotalTime>
  <Words>922</Words>
  <Application>Microsoft Office PowerPoint</Application>
  <PresentationFormat>Widescreen</PresentationFormat>
  <Paragraphs>83</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Aptos</vt:lpstr>
      <vt:lpstr>Arial</vt:lpstr>
      <vt:lpstr>Calibri</vt:lpstr>
      <vt:lpstr>Calibri Light</vt:lpstr>
      <vt:lpstr>1_Office Theme</vt:lpstr>
      <vt:lpstr>Office Theme</vt:lpstr>
      <vt:lpstr>2_Office Theme</vt:lpstr>
      <vt:lpstr>Road Safety Week 2024</vt:lpstr>
      <vt:lpstr>Welcome to the I.M.P.S. team! </vt:lpstr>
      <vt:lpstr>Road Safety Week November 17th – 23rd 2024.</vt:lpstr>
      <vt:lpstr>Who is a road safety hero?</vt:lpstr>
      <vt:lpstr>Road safety heroes.</vt:lpstr>
      <vt:lpstr>Road safety heroes</vt:lpstr>
      <vt:lpstr>Select a local Road Safety Hero </vt:lpstr>
      <vt:lpstr>PowerPoint Presentation</vt:lpstr>
      <vt:lpstr>Road safety facts.</vt:lpstr>
      <vt:lpstr>Did you know?</vt:lpstr>
      <vt:lpstr>Quiz</vt:lpstr>
      <vt:lpstr> Your mission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Pilgrim, Lynn (RTH) OUH</cp:lastModifiedBy>
  <cp:revision>10</cp:revision>
  <dcterms:created xsi:type="dcterms:W3CDTF">2022-11-14T14:09:49Z</dcterms:created>
  <dcterms:modified xsi:type="dcterms:W3CDTF">2024-10-28T12:10:06Z</dcterms:modified>
</cp:coreProperties>
</file>