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sldIdLst>
    <p:sldId id="280" r:id="rId3"/>
    <p:sldId id="257" r:id="rId4"/>
    <p:sldId id="291" r:id="rId5"/>
    <p:sldId id="298" r:id="rId6"/>
    <p:sldId id="299" r:id="rId7"/>
    <p:sldId id="300" r:id="rId8"/>
    <p:sldId id="301" r:id="rId9"/>
    <p:sldId id="294" r:id="rId10"/>
    <p:sldId id="302" r:id="rId11"/>
    <p:sldId id="297" r:id="rId12"/>
    <p:sldId id="292" r:id="rId13"/>
    <p:sldId id="293" r:id="rId14"/>
    <p:sldId id="295" r:id="rId15"/>
    <p:sldId id="29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8B4A35-F049-47C6-ABE1-83BD19FCE97D}"/>
              </a:ext>
            </a:extLst>
          </p:cNvPr>
          <p:cNvSpPr>
            <a:spLocks noGrp="1"/>
          </p:cNvSpPr>
          <p:nvPr>
            <p:ph type="dt" sz="half" idx="10"/>
          </p:nvPr>
        </p:nvSpPr>
        <p:spPr/>
        <p:txBody>
          <a:bodyPr/>
          <a:lstStyle>
            <a:lvl1pPr>
              <a:defRPr/>
            </a:lvl1pPr>
          </a:lstStyle>
          <a:p>
            <a:pPr>
              <a:defRPr/>
            </a:pPr>
            <a:fld id="{E6E22362-6270-4CFA-8490-7878DF8F832C}" type="datetimeFigureOut">
              <a:rPr lang="en-GB"/>
              <a:pPr>
                <a:defRPr/>
              </a:pPr>
              <a:t>13/11/2023</a:t>
            </a:fld>
            <a:endParaRPr lang="en-GB"/>
          </a:p>
        </p:txBody>
      </p:sp>
      <p:sp>
        <p:nvSpPr>
          <p:cNvPr id="5" name="Footer Placeholder 4">
            <a:extLst>
              <a:ext uri="{FF2B5EF4-FFF2-40B4-BE49-F238E27FC236}">
                <a16:creationId xmlns:a16="http://schemas.microsoft.com/office/drawing/2014/main" id="{4E43CB5A-E42E-4C59-8453-647F75F0FFD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D5E2221-CB57-4534-89E8-BD4D79D4879E}"/>
              </a:ext>
            </a:extLst>
          </p:cNvPr>
          <p:cNvSpPr>
            <a:spLocks noGrp="1"/>
          </p:cNvSpPr>
          <p:nvPr>
            <p:ph type="sldNum" sz="quarter" idx="12"/>
          </p:nvPr>
        </p:nvSpPr>
        <p:spPr/>
        <p:txBody>
          <a:bodyPr/>
          <a:lstStyle>
            <a:lvl1pPr>
              <a:defRPr/>
            </a:lvl1pPr>
          </a:lstStyle>
          <a:p>
            <a:pPr>
              <a:defRPr/>
            </a:pPr>
            <a:fld id="{20B3BAE6-79FC-4B16-89BD-D9B74B8B0B1A}" type="slidenum">
              <a:rPr lang="en-GB"/>
              <a:pPr>
                <a:defRPr/>
              </a:pPr>
              <a:t>‹#›</a:t>
            </a:fld>
            <a:endParaRPr lang="en-GB"/>
          </a:p>
        </p:txBody>
      </p:sp>
    </p:spTree>
    <p:extLst>
      <p:ext uri="{BB962C8B-B14F-4D97-AF65-F5344CB8AC3E}">
        <p14:creationId xmlns:p14="http://schemas.microsoft.com/office/powerpoint/2010/main" val="2763112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01D425-6E08-E14D-C971-9DF1722E598D}"/>
              </a:ext>
            </a:extLst>
          </p:cNvPr>
          <p:cNvSpPr>
            <a:spLocks noGrp="1"/>
          </p:cNvSpPr>
          <p:nvPr>
            <p:ph type="dt" sz="half" idx="10"/>
          </p:nvPr>
        </p:nvSpPr>
        <p:spPr/>
        <p:txBody>
          <a:bodyPr/>
          <a:lstStyle>
            <a:lvl1pPr>
              <a:defRPr/>
            </a:lvl1pPr>
          </a:lstStyle>
          <a:p>
            <a:pPr>
              <a:defRPr/>
            </a:pPr>
            <a:fld id="{32A5A3D3-D052-42CD-BEA7-58239E959A14}" type="datetimeFigureOut">
              <a:rPr lang="en-GB"/>
              <a:pPr>
                <a:defRPr/>
              </a:pPr>
              <a:t>13/11/2023</a:t>
            </a:fld>
            <a:endParaRPr lang="en-GB"/>
          </a:p>
        </p:txBody>
      </p:sp>
      <p:sp>
        <p:nvSpPr>
          <p:cNvPr id="5" name="Footer Placeholder 4">
            <a:extLst>
              <a:ext uri="{FF2B5EF4-FFF2-40B4-BE49-F238E27FC236}">
                <a16:creationId xmlns:a16="http://schemas.microsoft.com/office/drawing/2014/main" id="{BB141D19-4463-A8EC-5430-FE1770188FD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7431728-8241-6D64-E3AD-2A091A838C39}"/>
              </a:ext>
            </a:extLst>
          </p:cNvPr>
          <p:cNvSpPr>
            <a:spLocks noGrp="1"/>
          </p:cNvSpPr>
          <p:nvPr>
            <p:ph type="sldNum" sz="quarter" idx="12"/>
          </p:nvPr>
        </p:nvSpPr>
        <p:spPr/>
        <p:txBody>
          <a:bodyPr/>
          <a:lstStyle>
            <a:lvl1pPr>
              <a:defRPr/>
            </a:lvl1pPr>
          </a:lstStyle>
          <a:p>
            <a:fld id="{74BB97D7-001A-4B75-9BC6-C73918019261}" type="slidenum">
              <a:rPr lang="en-GB" altLang="en-US"/>
              <a:pPr/>
              <a:t>‹#›</a:t>
            </a:fld>
            <a:endParaRPr lang="en-GB" altLang="en-US"/>
          </a:p>
        </p:txBody>
      </p:sp>
    </p:spTree>
    <p:extLst>
      <p:ext uri="{BB962C8B-B14F-4D97-AF65-F5344CB8AC3E}">
        <p14:creationId xmlns:p14="http://schemas.microsoft.com/office/powerpoint/2010/main" val="376760245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24177CD-723A-4006-8242-98BF09A51495}"/>
              </a:ext>
            </a:extLst>
          </p:cNvPr>
          <p:cNvSpPr>
            <a:spLocks noGrp="1" noChangeArrowheads="1"/>
          </p:cNvSpPr>
          <p:nvPr>
            <p:ph type="title"/>
          </p:nvPr>
        </p:nvSpPr>
        <p:spPr bwMode="auto">
          <a:xfrm>
            <a:off x="838200" y="36512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E7C0E429-03C8-4F3A-BD79-39C046B4F64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EDDCF63C-EDF4-4669-89EF-06B446F1FCF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6B032972-2C37-4E71-9A1C-3A37C679E4D9}" type="datetimeFigureOut">
              <a:rPr lang="en-GB"/>
              <a:pPr>
                <a:defRPr/>
              </a:pPr>
              <a:t>13/11/2023</a:t>
            </a:fld>
            <a:endParaRPr lang="en-GB"/>
          </a:p>
        </p:txBody>
      </p:sp>
      <p:sp>
        <p:nvSpPr>
          <p:cNvPr id="5" name="Footer Placeholder 4">
            <a:extLst>
              <a:ext uri="{FF2B5EF4-FFF2-40B4-BE49-F238E27FC236}">
                <a16:creationId xmlns:a16="http://schemas.microsoft.com/office/drawing/2014/main" id="{0D8D3C18-73A5-4F42-9CB8-DB8EE53763B7}"/>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3766A272-E708-4EB5-8001-B00B66ED600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6D4C7CB5-5C17-409E-B479-32C30330CB5C}" type="slidenum">
              <a:rPr lang="en-GB"/>
              <a:pPr>
                <a:defRPr/>
              </a:pPr>
              <a:t>‹#›</a:t>
            </a:fld>
            <a:endParaRPr lang="en-GB"/>
          </a:p>
        </p:txBody>
      </p:sp>
    </p:spTree>
    <p:extLst>
      <p:ext uri="{BB962C8B-B14F-4D97-AF65-F5344CB8AC3E}">
        <p14:creationId xmlns:p14="http://schemas.microsoft.com/office/powerpoint/2010/main" val="208628088"/>
      </p:ext>
    </p:extLst>
  </p:cSld>
  <p:clrMap bg1="lt1" tx1="dk1" bg2="lt2" tx2="dk2" accent1="accent1" accent2="accent2" accent3="accent3" accent4="accent4" accent5="accent5" accent6="accent6" hlink="hlink" folHlink="folHlink"/>
  <p:sldLayoutIdLst>
    <p:sldLayoutId id="2147483661" r:id="rId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189"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377"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566"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754"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594" indent="-228594"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49"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D0E3D86-8790-0A9F-64EF-6F86B566152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37A756FD-44C6-6E1E-255B-6A038F123265}"/>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38F54249-B4A0-6F26-5C37-4EC5654C6701}"/>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5C99D3A-88C7-4A1C-B662-037E8D9F635C}" type="datetimeFigureOut">
              <a:rPr lang="en-GB"/>
              <a:pPr>
                <a:defRPr/>
              </a:pPr>
              <a:t>13/11/2023</a:t>
            </a:fld>
            <a:endParaRPr lang="en-GB"/>
          </a:p>
        </p:txBody>
      </p:sp>
      <p:sp>
        <p:nvSpPr>
          <p:cNvPr id="5" name="Footer Placeholder 4">
            <a:extLst>
              <a:ext uri="{FF2B5EF4-FFF2-40B4-BE49-F238E27FC236}">
                <a16:creationId xmlns:a16="http://schemas.microsoft.com/office/drawing/2014/main" id="{2BEBC790-A44C-D9EC-CF85-38743A31897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FCEF57D3-F197-10CC-09E8-E2684ABFCD2B}"/>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E40908D-9838-4F3A-B12E-6EE5D02BD264}"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impsweb.co.uk/"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hyperlink" Target="https://youtu.be/e9aoHLax1t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58952" y="461772"/>
            <a:ext cx="6894576" cy="1783080"/>
          </a:xfrm>
        </p:spPr>
        <p:txBody>
          <a:bodyPr vert="horz" wrap="square" lIns="91440" tIns="45720" rIns="91440" bIns="45720" numCol="1" rtlCol="0" anchor="b" anchorCtr="0" compatLnSpc="1">
            <a:prstTxWarp prst="textNoShape">
              <a:avLst/>
            </a:prstTxWarp>
            <a:normAutofit/>
          </a:bodyPr>
          <a:lstStyle/>
          <a:p>
            <a:r>
              <a:rPr kumimoji="0" lang="en-GB" altLang="en-US" sz="6600" b="0" i="0" u="none" strike="noStrike" kern="1200" cap="none" spc="0" normalizeH="0" baseline="0" noProof="0" dirty="0">
                <a:ln>
                  <a:noFill/>
                </a:ln>
                <a:solidFill>
                  <a:prstClr val="black"/>
                </a:solidFill>
                <a:effectLst/>
                <a:uLnTx/>
                <a:uFillTx/>
                <a:latin typeface="Calibri"/>
                <a:ea typeface="+mj-ea"/>
                <a:cs typeface="+mj-cs"/>
              </a:rPr>
              <a:t>Safe toys </a:t>
            </a:r>
            <a:endParaRPr lang="en-US" sz="5400" dirty="0"/>
          </a:p>
        </p:txBody>
      </p:sp>
      <p:sp>
        <p:nvSpPr>
          <p:cNvPr id="615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640080" y="2706624"/>
            <a:ext cx="6894576" cy="3483864"/>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3">
            <a:extLst>
              <a:ext uri="{FF2B5EF4-FFF2-40B4-BE49-F238E27FC236}">
                <a16:creationId xmlns:a16="http://schemas.microsoft.com/office/drawing/2014/main" id="{ACB0911E-0842-4CAB-E8B7-37ABC660D08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55483" y="2642616"/>
            <a:ext cx="2743530" cy="3605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A26652C4-1E7B-BFC9-B118-711D761F28F9}"/>
              </a:ext>
            </a:extLst>
          </p:cNvPr>
          <p:cNvPicPr>
            <a:picLocks noChangeAspect="1"/>
          </p:cNvPicPr>
          <p:nvPr/>
        </p:nvPicPr>
        <p:blipFill rotWithShape="1">
          <a:blip r:embed="rId3">
            <a:alphaModFix amt="85000"/>
            <a:extLst>
              <a:ext uri="{28A0092B-C50C-407E-A947-70E740481C1C}">
                <a14:useLocalDpi xmlns:a14="http://schemas.microsoft.com/office/drawing/2010/main" val="0"/>
              </a:ext>
            </a:extLst>
          </a:blip>
          <a:srcRect l="16541" r="39306"/>
          <a:stretch/>
        </p:blipFill>
        <p:spPr bwMode="auto">
          <a:xfrm rot="16200000">
            <a:off x="5870283" y="535101"/>
            <a:ext cx="6839712" cy="580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BAE0A66-BDD0-324E-8F44-B97089925B79}"/>
              </a:ext>
            </a:extLst>
          </p:cNvPr>
          <p:cNvSpPr txBox="1"/>
          <p:nvPr/>
        </p:nvSpPr>
        <p:spPr>
          <a:xfrm>
            <a:off x="6382866" y="2974520"/>
            <a:ext cx="5806086" cy="2369880"/>
          </a:xfrm>
          <a:prstGeom prst="rect">
            <a:avLst/>
          </a:prstGeom>
          <a:noFill/>
        </p:spPr>
        <p:txBody>
          <a:bodyPr wrap="square" rtlCol="0" anchor="ctr">
            <a:spAutoFit/>
          </a:bodyPr>
          <a:lstStyle/>
          <a:p>
            <a:pPr algn="ctr"/>
            <a:r>
              <a:rPr lang="en-GB" sz="3600" b="1" dirty="0">
                <a:solidFill>
                  <a:schemeClr val="bg1"/>
                </a:solidFill>
              </a:rPr>
              <a:t>Will you help I.M.P.S. to keep your younger brothers and sisters safe?</a:t>
            </a:r>
          </a:p>
          <a:p>
            <a:pPr algn="ctr"/>
            <a:r>
              <a:rPr lang="en-GB" sz="4000" b="1" dirty="0">
                <a:solidFill>
                  <a:schemeClr val="bg1"/>
                </a:solidFill>
              </a:rPr>
              <a:t>#safetoys</a:t>
            </a:r>
          </a:p>
        </p:txBody>
      </p:sp>
    </p:spTree>
    <p:extLst>
      <p:ext uri="{BB962C8B-B14F-4D97-AF65-F5344CB8AC3E}">
        <p14:creationId xmlns:p14="http://schemas.microsoft.com/office/powerpoint/2010/main" val="50451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fontScale="90000"/>
          </a:bodyPr>
          <a:lstStyle/>
          <a:p>
            <a:r>
              <a:rPr lang="en-GB" altLang="en-US" sz="5400" dirty="0"/>
              <a:t>Quiz                                                    #safetoys</a:t>
            </a:r>
            <a:endParaRPr lang="en-US" sz="5400" dirty="0"/>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5" name="Content Placeholder 2">
            <a:extLst>
              <a:ext uri="{FF2B5EF4-FFF2-40B4-BE49-F238E27FC236}">
                <a16:creationId xmlns:a16="http://schemas.microsoft.com/office/drawing/2014/main" id="{F1534C34-9EDB-7E62-63AB-92A9F896EBBB}"/>
              </a:ext>
            </a:extLst>
          </p:cNvPr>
          <p:cNvSpPr>
            <a:spLocks noGrp="1"/>
          </p:cNvSpPr>
          <p:nvPr>
            <p:ph idx="1"/>
          </p:nvPr>
        </p:nvSpPr>
        <p:spPr>
          <a:xfrm>
            <a:off x="837184" y="2256664"/>
            <a:ext cx="2649641" cy="2140550"/>
          </a:xfrm>
        </p:spPr>
        <p:txBody>
          <a:bodyPr rtlCol="0">
            <a:noAutofit/>
          </a:bodyPr>
          <a:lstStyle/>
          <a:p>
            <a:pPr marL="0" indent="0" fontAlgn="auto">
              <a:lnSpc>
                <a:spcPct val="100000"/>
              </a:lnSpc>
              <a:spcAft>
                <a:spcPts val="0"/>
              </a:spcAft>
              <a:buNone/>
              <a:defRPr/>
            </a:pPr>
            <a:r>
              <a:rPr lang="en-GB" altLang="en-US" sz="2000" i="1" dirty="0"/>
              <a:t>A Lion Mark shows that the toy has been made by a member of the British Toy and Hobby Association, to a high standard of safety and quality.</a:t>
            </a:r>
          </a:p>
          <a:p>
            <a:pPr marL="0" indent="0" fontAlgn="auto">
              <a:lnSpc>
                <a:spcPct val="100000"/>
              </a:lnSpc>
              <a:spcAft>
                <a:spcPts val="0"/>
              </a:spcAft>
              <a:buFont typeface="Arial" panose="020B0604020202020204" pitchFamily="34" charset="0"/>
              <a:buNone/>
              <a:defRPr/>
            </a:pPr>
            <a:endParaRPr lang="en-GB" sz="2000" i="1" dirty="0">
              <a:solidFill>
                <a:schemeClr val="tx2">
                  <a:lumMod val="75000"/>
                </a:schemeClr>
              </a:solidFill>
            </a:endParaRPr>
          </a:p>
          <a:p>
            <a:pPr marL="0" indent="0" fontAlgn="auto">
              <a:lnSpc>
                <a:spcPct val="100000"/>
              </a:lnSpc>
              <a:spcAft>
                <a:spcPts val="0"/>
              </a:spcAft>
              <a:buFont typeface="Arial" panose="020B0604020202020204" pitchFamily="34" charset="0"/>
              <a:buNone/>
              <a:defRPr/>
            </a:pPr>
            <a:br>
              <a:rPr lang="en-GB" sz="2000" i="1" dirty="0">
                <a:solidFill>
                  <a:schemeClr val="tx2">
                    <a:lumMod val="75000"/>
                  </a:schemeClr>
                </a:solidFill>
              </a:rPr>
            </a:br>
            <a:endParaRPr lang="en-GB" sz="2000" i="1" dirty="0">
              <a:solidFill>
                <a:schemeClr val="tx2">
                  <a:lumMod val="75000"/>
                </a:schemeClr>
              </a:solidFill>
            </a:endParaRPr>
          </a:p>
          <a:p>
            <a:pPr marL="0" indent="0" fontAlgn="auto">
              <a:lnSpc>
                <a:spcPct val="100000"/>
              </a:lnSpc>
              <a:spcAft>
                <a:spcPts val="0"/>
              </a:spcAft>
              <a:buFont typeface="Arial" panose="020B0604020202020204" pitchFamily="34" charset="0"/>
              <a:buNone/>
              <a:defRPr/>
            </a:pPr>
            <a:br>
              <a:rPr lang="en-GB" sz="2000" i="1" dirty="0">
                <a:solidFill>
                  <a:schemeClr val="tx2">
                    <a:lumMod val="75000"/>
                  </a:schemeClr>
                </a:solidFill>
              </a:rPr>
            </a:br>
            <a:endParaRPr lang="en-GB" sz="2000" i="1" dirty="0">
              <a:solidFill>
                <a:schemeClr val="tx2">
                  <a:lumMod val="75000"/>
                </a:schemeClr>
              </a:solidFill>
            </a:endParaRPr>
          </a:p>
          <a:p>
            <a:pPr marL="0" indent="0" fontAlgn="auto">
              <a:spcAft>
                <a:spcPts val="0"/>
              </a:spcAft>
              <a:buFont typeface="Arial" panose="020B0604020202020204" pitchFamily="34" charset="0"/>
              <a:buNone/>
              <a:defRPr/>
            </a:pPr>
            <a:br>
              <a:rPr lang="en-GB" sz="2000" i="1" dirty="0">
                <a:solidFill>
                  <a:schemeClr val="tx2">
                    <a:lumMod val="75000"/>
                  </a:schemeClr>
                </a:solidFill>
              </a:rPr>
            </a:br>
            <a:endParaRPr lang="en-GB" sz="2000" i="1" dirty="0">
              <a:solidFill>
                <a:schemeClr val="tx2">
                  <a:lumMod val="75000"/>
                </a:schemeClr>
              </a:solidFill>
            </a:endParaRPr>
          </a:p>
          <a:p>
            <a:pPr marL="0" indent="0" fontAlgn="auto">
              <a:spcAft>
                <a:spcPts val="0"/>
              </a:spcAft>
              <a:buFont typeface="Arial" panose="020B0604020202020204" pitchFamily="34" charset="0"/>
              <a:buNone/>
              <a:defRPr/>
            </a:pPr>
            <a:br>
              <a:rPr lang="en-GB" sz="2000" i="1" dirty="0">
                <a:solidFill>
                  <a:schemeClr val="tx2">
                    <a:lumMod val="75000"/>
                  </a:schemeClr>
                </a:solidFill>
              </a:rPr>
            </a:br>
            <a:endParaRPr lang="en-GB" sz="2000" i="1" dirty="0">
              <a:solidFill>
                <a:schemeClr val="tx2">
                  <a:lumMod val="75000"/>
                </a:schemeClr>
              </a:solidFill>
            </a:endParaRPr>
          </a:p>
        </p:txBody>
      </p:sp>
      <p:sp>
        <p:nvSpPr>
          <p:cNvPr id="6" name="TextBox 5">
            <a:extLst>
              <a:ext uri="{FF2B5EF4-FFF2-40B4-BE49-F238E27FC236}">
                <a16:creationId xmlns:a16="http://schemas.microsoft.com/office/drawing/2014/main" id="{0D93B198-5D7D-CF40-3129-B0462C29D667}"/>
              </a:ext>
            </a:extLst>
          </p:cNvPr>
          <p:cNvSpPr txBox="1"/>
          <p:nvPr/>
        </p:nvSpPr>
        <p:spPr>
          <a:xfrm>
            <a:off x="8170876" y="1823416"/>
            <a:ext cx="3354015" cy="2215991"/>
          </a:xfrm>
          <a:prstGeom prst="rect">
            <a:avLst/>
          </a:prstGeom>
          <a:noFill/>
        </p:spPr>
        <p:txBody>
          <a:bodyPr wrap="square" rtlCol="0">
            <a:spAutoFit/>
          </a:bodyPr>
          <a:lstStyle/>
          <a:p>
            <a:pPr algn="r"/>
            <a:r>
              <a:rPr lang="en-GB" sz="2000" dirty="0"/>
              <a:t>What does this symbol mean?</a:t>
            </a:r>
          </a:p>
          <a:p>
            <a:pPr algn="r"/>
            <a:endParaRPr lang="en-GB" sz="2000" i="1" dirty="0">
              <a:solidFill>
                <a:schemeClr val="tx2">
                  <a:lumMod val="75000"/>
                </a:schemeClr>
              </a:solidFill>
            </a:endParaRPr>
          </a:p>
          <a:p>
            <a:pPr algn="r"/>
            <a:endParaRPr lang="en-GB" sz="2000" i="1" dirty="0">
              <a:solidFill>
                <a:schemeClr val="tx2">
                  <a:lumMod val="75000"/>
                </a:schemeClr>
              </a:solidFill>
            </a:endParaRPr>
          </a:p>
          <a:p>
            <a:pPr algn="r"/>
            <a:endParaRPr lang="en-GB" sz="2000" i="1" dirty="0">
              <a:solidFill>
                <a:schemeClr val="tx2">
                  <a:lumMod val="75000"/>
                </a:schemeClr>
              </a:solidFill>
            </a:endParaRPr>
          </a:p>
          <a:p>
            <a:pPr algn="r"/>
            <a:endParaRPr lang="en-GB" sz="2000" i="1" dirty="0">
              <a:solidFill>
                <a:schemeClr val="tx2">
                  <a:lumMod val="75000"/>
                </a:schemeClr>
              </a:solidFill>
            </a:endParaRPr>
          </a:p>
          <a:p>
            <a:pPr algn="r"/>
            <a:endParaRPr lang="en-GB" sz="2000" i="1" dirty="0">
              <a:solidFill>
                <a:schemeClr val="tx2">
                  <a:lumMod val="75000"/>
                </a:schemeClr>
              </a:solidFill>
            </a:endParaRPr>
          </a:p>
          <a:p>
            <a:endParaRPr lang="en-GB" dirty="0"/>
          </a:p>
        </p:txBody>
      </p:sp>
      <p:pic>
        <p:nvPicPr>
          <p:cNvPr id="7" name="Picture 6">
            <a:extLst>
              <a:ext uri="{FF2B5EF4-FFF2-40B4-BE49-F238E27FC236}">
                <a16:creationId xmlns:a16="http://schemas.microsoft.com/office/drawing/2014/main" id="{1DE0B856-050B-6CCE-3944-0BEBE08651B7}"/>
              </a:ext>
            </a:extLst>
          </p:cNvPr>
          <p:cNvPicPr>
            <a:picLocks noChangeAspect="1"/>
          </p:cNvPicPr>
          <p:nvPr/>
        </p:nvPicPr>
        <p:blipFill>
          <a:blip r:embed="rId3"/>
          <a:stretch>
            <a:fillRect/>
          </a:stretch>
        </p:blipFill>
        <p:spPr>
          <a:xfrm>
            <a:off x="9752192" y="2419928"/>
            <a:ext cx="1135980" cy="1135980"/>
          </a:xfrm>
          <a:prstGeom prst="rect">
            <a:avLst/>
          </a:prstGeom>
        </p:spPr>
      </p:pic>
      <p:sp>
        <p:nvSpPr>
          <p:cNvPr id="9" name="TextBox 8">
            <a:extLst>
              <a:ext uri="{FF2B5EF4-FFF2-40B4-BE49-F238E27FC236}">
                <a16:creationId xmlns:a16="http://schemas.microsoft.com/office/drawing/2014/main" id="{34FCF79F-BC23-6E4A-F831-B1A226286FFC}"/>
              </a:ext>
            </a:extLst>
          </p:cNvPr>
          <p:cNvSpPr txBox="1"/>
          <p:nvPr/>
        </p:nvSpPr>
        <p:spPr>
          <a:xfrm>
            <a:off x="6301375" y="4622577"/>
            <a:ext cx="5016617" cy="1754326"/>
          </a:xfrm>
          <a:prstGeom prst="rect">
            <a:avLst/>
          </a:prstGeom>
          <a:noFill/>
        </p:spPr>
        <p:txBody>
          <a:bodyPr wrap="square" rtlCol="0">
            <a:spAutoFit/>
          </a:bodyPr>
          <a:lstStyle/>
          <a:p>
            <a:r>
              <a:rPr lang="en-GB" dirty="0"/>
              <a:t>What might happen to a young child if they swallow a button battery?</a:t>
            </a:r>
          </a:p>
          <a:p>
            <a:endParaRPr lang="en-GB" dirty="0"/>
          </a:p>
          <a:p>
            <a:r>
              <a:rPr lang="en-GB" i="1" dirty="0"/>
              <a:t>It will burn through a child’s food pipe (oesophagus) and could cause death.</a:t>
            </a:r>
          </a:p>
          <a:p>
            <a:endParaRPr lang="en-GB" dirty="0"/>
          </a:p>
        </p:txBody>
      </p:sp>
      <p:sp>
        <p:nvSpPr>
          <p:cNvPr id="10" name="TextBox 9">
            <a:extLst>
              <a:ext uri="{FF2B5EF4-FFF2-40B4-BE49-F238E27FC236}">
                <a16:creationId xmlns:a16="http://schemas.microsoft.com/office/drawing/2014/main" id="{74129026-5BDD-CB9D-80C2-BE42E685170A}"/>
              </a:ext>
            </a:extLst>
          </p:cNvPr>
          <p:cNvSpPr txBox="1"/>
          <p:nvPr/>
        </p:nvSpPr>
        <p:spPr>
          <a:xfrm>
            <a:off x="685129" y="1887332"/>
            <a:ext cx="5178776" cy="369332"/>
          </a:xfrm>
          <a:prstGeom prst="rect">
            <a:avLst/>
          </a:prstGeom>
          <a:noFill/>
        </p:spPr>
        <p:txBody>
          <a:bodyPr wrap="square" rtlCol="0">
            <a:spAutoFit/>
          </a:bodyPr>
          <a:lstStyle/>
          <a:p>
            <a:pPr marL="0" indent="0" fontAlgn="auto">
              <a:lnSpc>
                <a:spcPct val="100000"/>
              </a:lnSpc>
              <a:spcAft>
                <a:spcPts val="0"/>
              </a:spcAft>
              <a:buFont typeface="Arial" panose="020B0604020202020204" pitchFamily="34" charset="0"/>
              <a:buNone/>
              <a:defRPr/>
            </a:pPr>
            <a:r>
              <a:rPr lang="en-GB" sz="1800" dirty="0"/>
              <a:t>What does this symbol mean?     </a:t>
            </a:r>
          </a:p>
        </p:txBody>
      </p:sp>
      <p:pic>
        <p:nvPicPr>
          <p:cNvPr id="12" name="Picture 11">
            <a:extLst>
              <a:ext uri="{FF2B5EF4-FFF2-40B4-BE49-F238E27FC236}">
                <a16:creationId xmlns:a16="http://schemas.microsoft.com/office/drawing/2014/main" id="{70CE90AD-8CF5-5F36-7525-F3E7C6AD8DCB}"/>
              </a:ext>
            </a:extLst>
          </p:cNvPr>
          <p:cNvPicPr>
            <a:picLocks noChangeAspect="1"/>
          </p:cNvPicPr>
          <p:nvPr/>
        </p:nvPicPr>
        <p:blipFill>
          <a:blip r:embed="rId4"/>
          <a:stretch>
            <a:fillRect/>
          </a:stretch>
        </p:blipFill>
        <p:spPr>
          <a:xfrm>
            <a:off x="3566374" y="2322801"/>
            <a:ext cx="1536880" cy="1526964"/>
          </a:xfrm>
          <a:prstGeom prst="rect">
            <a:avLst/>
          </a:prstGeom>
        </p:spPr>
      </p:pic>
      <p:sp>
        <p:nvSpPr>
          <p:cNvPr id="13" name="TextBox 12">
            <a:extLst>
              <a:ext uri="{FF2B5EF4-FFF2-40B4-BE49-F238E27FC236}">
                <a16:creationId xmlns:a16="http://schemas.microsoft.com/office/drawing/2014/main" id="{8623ACE1-A842-C0DE-3135-DB280FDDC568}"/>
              </a:ext>
            </a:extLst>
          </p:cNvPr>
          <p:cNvSpPr txBox="1"/>
          <p:nvPr/>
        </p:nvSpPr>
        <p:spPr>
          <a:xfrm>
            <a:off x="800931" y="4706243"/>
            <a:ext cx="4502958" cy="923330"/>
          </a:xfrm>
          <a:prstGeom prst="rect">
            <a:avLst/>
          </a:prstGeom>
          <a:noFill/>
        </p:spPr>
        <p:txBody>
          <a:bodyPr wrap="square" rtlCol="0">
            <a:spAutoFit/>
          </a:bodyPr>
          <a:lstStyle/>
          <a:p>
            <a:pPr marL="0" indent="0" fontAlgn="auto">
              <a:lnSpc>
                <a:spcPct val="100000"/>
              </a:lnSpc>
              <a:spcAft>
                <a:spcPts val="0"/>
              </a:spcAft>
              <a:buFont typeface="Arial" panose="020B0604020202020204" pitchFamily="34" charset="0"/>
              <a:buNone/>
              <a:defRPr/>
            </a:pPr>
            <a:r>
              <a:rPr lang="en-GB" sz="1800" dirty="0"/>
              <a:t>Why are toys with small parts dangerous?</a:t>
            </a:r>
          </a:p>
          <a:p>
            <a:pPr marL="0" indent="0" fontAlgn="auto">
              <a:lnSpc>
                <a:spcPct val="100000"/>
              </a:lnSpc>
              <a:spcAft>
                <a:spcPts val="0"/>
              </a:spcAft>
              <a:buFont typeface="Arial" panose="020B0604020202020204" pitchFamily="34" charset="0"/>
              <a:buNone/>
              <a:defRPr/>
            </a:pPr>
            <a:endParaRPr lang="en-GB" sz="1800" dirty="0"/>
          </a:p>
          <a:p>
            <a:pPr marL="0" indent="0" fontAlgn="auto">
              <a:lnSpc>
                <a:spcPct val="100000"/>
              </a:lnSpc>
              <a:spcAft>
                <a:spcPts val="0"/>
              </a:spcAft>
              <a:buNone/>
              <a:defRPr/>
            </a:pPr>
            <a:r>
              <a:rPr lang="en-GB" sz="1800" i="1" dirty="0"/>
              <a:t>Young children might choke on them.</a:t>
            </a:r>
            <a:endParaRPr lang="en-GB" dirty="0"/>
          </a:p>
        </p:txBody>
      </p:sp>
      <p:sp>
        <p:nvSpPr>
          <p:cNvPr id="14" name="TextBox 13">
            <a:extLst>
              <a:ext uri="{FF2B5EF4-FFF2-40B4-BE49-F238E27FC236}">
                <a16:creationId xmlns:a16="http://schemas.microsoft.com/office/drawing/2014/main" id="{E78CF7AB-DCA6-FBBB-0E92-2EEB69884971}"/>
              </a:ext>
            </a:extLst>
          </p:cNvPr>
          <p:cNvSpPr txBox="1"/>
          <p:nvPr/>
        </p:nvSpPr>
        <p:spPr>
          <a:xfrm>
            <a:off x="6301375" y="2801923"/>
            <a:ext cx="3085906" cy="923330"/>
          </a:xfrm>
          <a:prstGeom prst="rect">
            <a:avLst/>
          </a:prstGeom>
          <a:noFill/>
        </p:spPr>
        <p:txBody>
          <a:bodyPr wrap="square" rtlCol="0">
            <a:spAutoFit/>
          </a:bodyPr>
          <a:lstStyle/>
          <a:p>
            <a:pPr algn="r"/>
            <a:r>
              <a:rPr lang="en-GB" sz="1800" i="1" dirty="0">
                <a:solidFill>
                  <a:schemeClr val="tx2">
                    <a:lumMod val="75000"/>
                  </a:schemeClr>
                </a:solidFill>
              </a:rPr>
              <a:t>The toy is not suitable for children under the age of 3 years</a:t>
            </a:r>
          </a:p>
        </p:txBody>
      </p:sp>
    </p:spTree>
    <p:extLst>
      <p:ext uri="{BB962C8B-B14F-4D97-AF65-F5344CB8AC3E}">
        <p14:creationId xmlns:p14="http://schemas.microsoft.com/office/powerpoint/2010/main" val="411956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7C95B-805C-DF04-516B-B52D3C91F79C}"/>
              </a:ext>
            </a:extLst>
          </p:cNvPr>
          <p:cNvSpPr>
            <a:spLocks noGrp="1"/>
          </p:cNvSpPr>
          <p:nvPr>
            <p:ph type="title"/>
          </p:nvPr>
        </p:nvSpPr>
        <p:spPr>
          <a:xfrm>
            <a:off x="1128644" y="1417664"/>
            <a:ext cx="5844811" cy="1295400"/>
          </a:xfrm>
        </p:spPr>
        <p:txBody>
          <a:bodyPr/>
          <a:lstStyle/>
          <a:p>
            <a:pPr algn="l"/>
            <a:br>
              <a:rPr lang="en-GB" altLang="en-US" sz="2400" dirty="0"/>
            </a:br>
            <a:br>
              <a:rPr lang="en-GB" altLang="en-US" sz="2400" dirty="0"/>
            </a:br>
            <a:br>
              <a:rPr lang="en-GB" altLang="en-US" sz="2400" dirty="0"/>
            </a:br>
            <a:r>
              <a:rPr lang="en-GB" altLang="en-US" sz="2800" b="1" dirty="0">
                <a:latin typeface="+mn-lt"/>
              </a:rPr>
              <a:t>This month your mission is to </a:t>
            </a:r>
            <a:r>
              <a:rPr lang="en-GB" altLang="en-US" sz="2800" b="1" dirty="0"/>
              <a:t>help keep your brothers and sisters safe.</a:t>
            </a:r>
            <a:br>
              <a:rPr lang="en-GB" altLang="en-US" sz="2800" dirty="0">
                <a:latin typeface="+mn-lt"/>
              </a:rPr>
            </a:br>
            <a:br>
              <a:rPr lang="en-GB" altLang="en-US" sz="2400" dirty="0"/>
            </a:br>
            <a:endParaRPr lang="en-GB" altLang="en-US" sz="2400" dirty="0"/>
          </a:p>
        </p:txBody>
      </p:sp>
      <p:sp>
        <p:nvSpPr>
          <p:cNvPr id="8197" name="TextBox 8">
            <a:extLst>
              <a:ext uri="{FF2B5EF4-FFF2-40B4-BE49-F238E27FC236}">
                <a16:creationId xmlns:a16="http://schemas.microsoft.com/office/drawing/2014/main" id="{7C82C685-AF51-1C17-D2B9-083CFDB46982}"/>
              </a:ext>
            </a:extLst>
          </p:cNvPr>
          <p:cNvSpPr txBox="1">
            <a:spLocks noChangeArrowheads="1"/>
          </p:cNvSpPr>
          <p:nvPr/>
        </p:nvSpPr>
        <p:spPr bwMode="auto">
          <a:xfrm>
            <a:off x="2279650" y="404814"/>
            <a:ext cx="7488238" cy="84023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lnSpc>
                <a:spcPct val="90000"/>
              </a:lnSpc>
              <a:spcBef>
                <a:spcPct val="0"/>
              </a:spcBef>
              <a:spcAft>
                <a:spcPct val="0"/>
              </a:spcAft>
            </a:pPr>
            <a:r>
              <a:rPr lang="en-GB" altLang="en-US" sz="5400" dirty="0">
                <a:latin typeface="+mj-lt"/>
                <a:ea typeface="+mj-ea"/>
                <a:cs typeface="+mj-cs"/>
              </a:rPr>
              <a:t>Your mission</a:t>
            </a:r>
          </a:p>
        </p:txBody>
      </p:sp>
      <p:pic>
        <p:nvPicPr>
          <p:cNvPr id="8198" name="Picture 6">
            <a:extLst>
              <a:ext uri="{FF2B5EF4-FFF2-40B4-BE49-F238E27FC236}">
                <a16:creationId xmlns:a16="http://schemas.microsoft.com/office/drawing/2014/main" id="{6CE1BDEB-7F36-4307-D308-AE42C6B5E6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6017" y="5366107"/>
            <a:ext cx="108902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3">
            <a:extLst>
              <a:ext uri="{FF2B5EF4-FFF2-40B4-BE49-F238E27FC236}">
                <a16:creationId xmlns:a16="http://schemas.microsoft.com/office/drawing/2014/main" id="{55DE7F40-4F07-62D6-B7F9-F196ED573438}"/>
              </a:ext>
            </a:extLst>
          </p:cNvPr>
          <p:cNvSpPr txBox="1">
            <a:spLocks noChangeArrowheads="1"/>
          </p:cNvSpPr>
          <p:nvPr/>
        </p:nvSpPr>
        <p:spPr bwMode="auto">
          <a:xfrm>
            <a:off x="1128644" y="2798715"/>
            <a:ext cx="487109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000" dirty="0"/>
              <a:t>Here are some things you can do to help keep your younger brothers and sisters safe especially at Christmas.</a:t>
            </a:r>
          </a:p>
        </p:txBody>
      </p:sp>
      <p:pic>
        <p:nvPicPr>
          <p:cNvPr id="4" name="Picture 3">
            <a:extLst>
              <a:ext uri="{FF2B5EF4-FFF2-40B4-BE49-F238E27FC236}">
                <a16:creationId xmlns:a16="http://schemas.microsoft.com/office/drawing/2014/main" id="{919041BE-912F-A30B-9092-1A8495713580}"/>
              </a:ext>
            </a:extLst>
          </p:cNvPr>
          <p:cNvPicPr>
            <a:picLocks noChangeAspect="1"/>
          </p:cNvPicPr>
          <p:nvPr/>
        </p:nvPicPr>
        <p:blipFill>
          <a:blip r:embed="rId3"/>
          <a:stretch>
            <a:fillRect/>
          </a:stretch>
        </p:blipFill>
        <p:spPr>
          <a:xfrm>
            <a:off x="7285032" y="2065364"/>
            <a:ext cx="4020277" cy="3170922"/>
          </a:xfrm>
          <a:prstGeom prst="rect">
            <a:avLst/>
          </a:prstGeom>
        </p:spPr>
      </p:pic>
      <p:sp>
        <p:nvSpPr>
          <p:cNvPr id="7" name="TextBox 4">
            <a:extLst>
              <a:ext uri="{FF2B5EF4-FFF2-40B4-BE49-F238E27FC236}">
                <a16:creationId xmlns:a16="http://schemas.microsoft.com/office/drawing/2014/main" id="{47045662-7145-2655-B18D-0297C1D50F8C}"/>
              </a:ext>
            </a:extLst>
          </p:cNvPr>
          <p:cNvSpPr txBox="1">
            <a:spLocks noGrp="1" noChangeArrowheads="1"/>
          </p:cNvSpPr>
          <p:nvPr>
            <p:ph idx="1"/>
          </p:nvPr>
        </p:nvSpPr>
        <p:spPr bwMode="auto">
          <a:xfrm>
            <a:off x="1014476" y="3960793"/>
            <a:ext cx="5958979"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FontTx/>
              <a:buAutoNum type="arabicPeriod"/>
            </a:pPr>
            <a:r>
              <a:rPr lang="en-GB" altLang="en-US" sz="2000" dirty="0"/>
              <a:t>Remind the adults who are buying Christmas presents to look out for safe toys.</a:t>
            </a:r>
          </a:p>
          <a:p>
            <a:pPr>
              <a:buFontTx/>
              <a:buAutoNum type="arabicPeriod"/>
            </a:pPr>
            <a:r>
              <a:rPr lang="en-GB" altLang="en-US" sz="2000" dirty="0"/>
              <a:t>Check all the toys in your house for safety symbols.</a:t>
            </a:r>
          </a:p>
          <a:p>
            <a:pPr>
              <a:buFontTx/>
              <a:buAutoNum type="arabicPeriod"/>
            </a:pPr>
            <a:r>
              <a:rPr lang="en-GB" altLang="en-US" sz="2000" dirty="0"/>
              <a:t>Make sure that broken toys are not left in the toy box. </a:t>
            </a:r>
          </a:p>
          <a:p>
            <a:pPr>
              <a:buFontTx/>
              <a:buAutoNum type="arabicPeriod"/>
            </a:pPr>
            <a:r>
              <a:rPr lang="en-GB" altLang="en-US" sz="2000" dirty="0"/>
              <a:t>Keep unsuitable toys away from little ones. </a:t>
            </a:r>
          </a:p>
        </p:txBody>
      </p:sp>
    </p:spTree>
    <p:extLst>
      <p:ext uri="{BB962C8B-B14F-4D97-AF65-F5344CB8AC3E}">
        <p14:creationId xmlns:p14="http://schemas.microsoft.com/office/powerpoint/2010/main" val="37267328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a:extLst>
              <a:ext uri="{FF2B5EF4-FFF2-40B4-BE49-F238E27FC236}">
                <a16:creationId xmlns:a16="http://schemas.microsoft.com/office/drawing/2014/main" id="{2F81D88E-A574-4BF4-0C83-6185793B1B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31434" y="5541463"/>
            <a:ext cx="8159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8">
            <a:extLst>
              <a:ext uri="{FF2B5EF4-FFF2-40B4-BE49-F238E27FC236}">
                <a16:creationId xmlns:a16="http://schemas.microsoft.com/office/drawing/2014/main" id="{5617D413-ADD2-2CB0-E7A8-0C653088BA37}"/>
              </a:ext>
            </a:extLst>
          </p:cNvPr>
          <p:cNvSpPr txBox="1">
            <a:spLocks noChangeArrowheads="1"/>
          </p:cNvSpPr>
          <p:nvPr/>
        </p:nvSpPr>
        <p:spPr bwMode="auto">
          <a:xfrm>
            <a:off x="2351881" y="331787"/>
            <a:ext cx="7488238" cy="769937"/>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4400" b="1" dirty="0">
                <a:latin typeface="+mj-lt"/>
              </a:rPr>
              <a:t>Mission ideas</a:t>
            </a:r>
          </a:p>
        </p:txBody>
      </p:sp>
      <p:sp>
        <p:nvSpPr>
          <p:cNvPr id="5" name="Content Placeholder 4">
            <a:extLst>
              <a:ext uri="{FF2B5EF4-FFF2-40B4-BE49-F238E27FC236}">
                <a16:creationId xmlns:a16="http://schemas.microsoft.com/office/drawing/2014/main" id="{0BF78F7C-F984-0007-4BF7-2C823401386A}"/>
              </a:ext>
            </a:extLst>
          </p:cNvPr>
          <p:cNvSpPr txBox="1">
            <a:spLocks noGrp="1"/>
          </p:cNvSpPr>
          <p:nvPr>
            <p:ph idx="1"/>
          </p:nvPr>
        </p:nvSpPr>
        <p:spPr>
          <a:xfrm>
            <a:off x="726012" y="2246153"/>
            <a:ext cx="10972800" cy="4525963"/>
          </a:xfrm>
          <a:prstGeom prst="rect">
            <a:avLst/>
          </a:prstGeom>
          <a:noFill/>
        </p:spPr>
        <p:txBody>
          <a:bodyPr wrap="square">
            <a:spAutoFit/>
          </a:bodyPr>
          <a:lstStyle/>
          <a:p>
            <a:pPr marL="342900" indent="-342900" fontAlgn="auto">
              <a:spcBef>
                <a:spcPts val="0"/>
              </a:spcBef>
              <a:spcAft>
                <a:spcPts val="0"/>
              </a:spcAft>
              <a:buFont typeface="+mj-lt"/>
              <a:buAutoNum type="arabicPeriod"/>
              <a:defRPr/>
            </a:pPr>
            <a:r>
              <a:rPr lang="en-GB" dirty="0">
                <a:latin typeface="+mn-lt"/>
                <a:cs typeface="+mn-cs"/>
              </a:rPr>
              <a:t>Keep the messages simple and clear.</a:t>
            </a:r>
          </a:p>
          <a:p>
            <a:pPr marL="342900" indent="-342900" fontAlgn="auto">
              <a:spcBef>
                <a:spcPts val="0"/>
              </a:spcBef>
              <a:spcAft>
                <a:spcPts val="0"/>
              </a:spcAft>
              <a:buFont typeface="+mj-lt"/>
              <a:buAutoNum type="arabicPeriod"/>
              <a:defRPr/>
            </a:pPr>
            <a:endParaRPr lang="en-GB" dirty="0">
              <a:latin typeface="+mn-lt"/>
              <a:cs typeface="+mn-cs"/>
            </a:endParaRPr>
          </a:p>
          <a:p>
            <a:pPr marL="342900" indent="-342900" fontAlgn="auto">
              <a:spcBef>
                <a:spcPts val="0"/>
              </a:spcBef>
              <a:spcAft>
                <a:spcPts val="0"/>
              </a:spcAft>
              <a:buFont typeface="+mj-lt"/>
              <a:buAutoNum type="arabicPeriod"/>
              <a:defRPr/>
            </a:pPr>
            <a:r>
              <a:rPr lang="en-GB" dirty="0">
                <a:latin typeface="+mn-lt"/>
                <a:cs typeface="+mn-cs"/>
              </a:rPr>
              <a:t>Just use 3 messages.</a:t>
            </a:r>
          </a:p>
          <a:p>
            <a:pPr marL="342900" indent="-342900" fontAlgn="auto">
              <a:spcBef>
                <a:spcPts val="0"/>
              </a:spcBef>
              <a:spcAft>
                <a:spcPts val="0"/>
              </a:spcAft>
              <a:buFont typeface="+mj-lt"/>
              <a:buAutoNum type="arabicPeriod"/>
              <a:defRPr/>
            </a:pPr>
            <a:endParaRPr lang="en-GB" dirty="0">
              <a:latin typeface="+mn-lt"/>
              <a:cs typeface="+mn-cs"/>
            </a:endParaRPr>
          </a:p>
          <a:p>
            <a:pPr marL="342900" indent="-342900" fontAlgn="auto">
              <a:spcBef>
                <a:spcPts val="0"/>
              </a:spcBef>
              <a:spcAft>
                <a:spcPts val="0"/>
              </a:spcAft>
              <a:buFont typeface="+mj-lt"/>
              <a:buAutoNum type="arabicPeriod"/>
              <a:defRPr/>
            </a:pPr>
            <a:r>
              <a:rPr lang="en-GB" dirty="0">
                <a:latin typeface="+mn-lt"/>
                <a:cs typeface="+mn-cs"/>
              </a:rPr>
              <a:t>Use images or drawings.</a:t>
            </a:r>
          </a:p>
          <a:p>
            <a:pPr fontAlgn="auto">
              <a:spcBef>
                <a:spcPts val="0"/>
              </a:spcBef>
              <a:spcAft>
                <a:spcPts val="0"/>
              </a:spcAft>
              <a:defRPr/>
            </a:pPr>
            <a:endParaRPr lang="en-GB" dirty="0">
              <a:latin typeface="+mn-lt"/>
              <a:cs typeface="+mn-cs"/>
            </a:endParaRPr>
          </a:p>
          <a:p>
            <a:pPr fontAlgn="auto">
              <a:spcBef>
                <a:spcPts val="0"/>
              </a:spcBef>
              <a:spcAft>
                <a:spcPts val="0"/>
              </a:spcAft>
              <a:defRPr/>
            </a:pPr>
            <a:endParaRPr lang="en-GB" dirty="0">
              <a:latin typeface="+mn-lt"/>
              <a:cs typeface="+mn-cs"/>
            </a:endParaRPr>
          </a:p>
        </p:txBody>
      </p:sp>
      <p:sp>
        <p:nvSpPr>
          <p:cNvPr id="7" name="TextBox 6">
            <a:extLst>
              <a:ext uri="{FF2B5EF4-FFF2-40B4-BE49-F238E27FC236}">
                <a16:creationId xmlns:a16="http://schemas.microsoft.com/office/drawing/2014/main" id="{B121B552-43CF-FCEF-7EDB-7865621E4A44}"/>
              </a:ext>
            </a:extLst>
          </p:cNvPr>
          <p:cNvSpPr txBox="1"/>
          <p:nvPr/>
        </p:nvSpPr>
        <p:spPr>
          <a:xfrm>
            <a:off x="951346" y="1283327"/>
            <a:ext cx="9919854" cy="461665"/>
          </a:xfrm>
          <a:prstGeom prst="rect">
            <a:avLst/>
          </a:prstGeom>
          <a:noFill/>
        </p:spPr>
        <p:txBody>
          <a:bodyPr wrap="square">
            <a:spAutoFit/>
          </a:bodyPr>
          <a:lstStyle/>
          <a:p>
            <a:pPr algn="ctr"/>
            <a:r>
              <a:rPr lang="en-GB" sz="2400" dirty="0"/>
              <a:t>Make a poster or design an email for parents to remind them about #safetoys.</a:t>
            </a:r>
          </a:p>
        </p:txBody>
      </p:sp>
    </p:spTree>
    <p:extLst>
      <p:ext uri="{BB962C8B-B14F-4D97-AF65-F5344CB8AC3E}">
        <p14:creationId xmlns:p14="http://schemas.microsoft.com/office/powerpoint/2010/main" val="4066007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58952" y="461772"/>
            <a:ext cx="6894576" cy="1783080"/>
          </a:xfrm>
        </p:spPr>
        <p:txBody>
          <a:bodyPr vert="horz" wrap="square" lIns="91440" tIns="45720" rIns="91440" bIns="45720" numCol="1" rtlCol="0" anchor="b" anchorCtr="0" compatLnSpc="1">
            <a:prstTxWarp prst="textNoShape">
              <a:avLst/>
            </a:prstTxWarp>
            <a:normAutofit/>
          </a:bodyPr>
          <a:lstStyle/>
          <a:p>
            <a:r>
              <a:rPr lang="en-US" sz="5400" dirty="0"/>
              <a:t>Thank you</a:t>
            </a:r>
          </a:p>
        </p:txBody>
      </p:sp>
      <p:sp>
        <p:nvSpPr>
          <p:cNvPr id="615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40080" y="2706624"/>
            <a:ext cx="6894576" cy="3483864"/>
          </a:xfrm>
          <a:prstGeom prst="rect">
            <a:avLst/>
          </a:prstGeom>
        </p:spPr>
        <p:txBody>
          <a:bodyPr vert="horz" lIns="91440" tIns="45720" rIns="91440" bIns="45720" rtlCol="0">
            <a:normAutofit/>
          </a:bodyPr>
          <a:lstStyle/>
          <a:p>
            <a:pPr eaLnBrk="1" hangingPunct="1">
              <a:lnSpc>
                <a:spcPct val="90000"/>
              </a:lnSpc>
              <a:spcAft>
                <a:spcPts val="600"/>
              </a:spcAft>
            </a:pPr>
            <a:endParaRPr lang="en-US" sz="2200" dirty="0">
              <a:latin typeface="+mn-lt"/>
            </a:endParaRPr>
          </a:p>
        </p:txBody>
      </p:sp>
      <p:pic>
        <p:nvPicPr>
          <p:cNvPr id="614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792454" y="5466588"/>
            <a:ext cx="837972" cy="110145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F9EE7AD8-564D-7B6B-53A1-5F602D88538D}"/>
              </a:ext>
            </a:extLst>
          </p:cNvPr>
          <p:cNvSpPr txBox="1"/>
          <p:nvPr/>
        </p:nvSpPr>
        <p:spPr>
          <a:xfrm>
            <a:off x="5948412" y="3246740"/>
            <a:ext cx="3197993" cy="2308324"/>
          </a:xfrm>
          <a:prstGeom prst="rect">
            <a:avLst/>
          </a:prstGeom>
          <a:noFill/>
        </p:spPr>
        <p:txBody>
          <a:bodyPr wrap="square">
            <a:spAutoFit/>
          </a:bodyPr>
          <a:lstStyle/>
          <a:p>
            <a:pPr algn="ctr" eaLnBrk="1" hangingPunct="1"/>
            <a:r>
              <a:rPr lang="en-GB" altLang="en-US" sz="3600" dirty="0"/>
              <a:t>Don’t forget to let I.M.P.S. know all about your missions! </a:t>
            </a:r>
          </a:p>
        </p:txBody>
      </p:sp>
    </p:spTree>
    <p:extLst>
      <p:ext uri="{BB962C8B-B14F-4D97-AF65-F5344CB8AC3E}">
        <p14:creationId xmlns:p14="http://schemas.microsoft.com/office/powerpoint/2010/main" val="293433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B1C931C-71BF-F67B-442D-249B5FAB0E78}"/>
              </a:ext>
            </a:extLst>
          </p:cNvPr>
          <p:cNvPicPr>
            <a:picLocks noGrp="1" noChangeAspect="1"/>
          </p:cNvPicPr>
          <p:nvPr>
            <p:ph idx="1"/>
          </p:nvPr>
        </p:nvPicPr>
        <p:blipFill>
          <a:blip r:embed="rId2"/>
          <a:stretch>
            <a:fillRect/>
          </a:stretch>
        </p:blipFill>
        <p:spPr>
          <a:xfrm>
            <a:off x="3878980" y="1089610"/>
            <a:ext cx="4109987" cy="5397782"/>
          </a:xfrm>
          <a:prstGeom prst="rect">
            <a:avLst/>
          </a:prstGeom>
        </p:spPr>
      </p:pic>
    </p:spTree>
    <p:extLst>
      <p:ext uri="{BB962C8B-B14F-4D97-AF65-F5344CB8AC3E}">
        <p14:creationId xmlns:p14="http://schemas.microsoft.com/office/powerpoint/2010/main" val="1007270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4">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38CB78E-FAE2-53EB-B79F-FC3AB7BB3B3F}"/>
              </a:ext>
            </a:extLst>
          </p:cNvPr>
          <p:cNvSpPr>
            <a:spLocks noGrp="1"/>
          </p:cNvSpPr>
          <p:nvPr>
            <p:ph type="title"/>
          </p:nvPr>
        </p:nvSpPr>
        <p:spPr>
          <a:xfrm>
            <a:off x="5759354" y="457202"/>
            <a:ext cx="5337271" cy="1835911"/>
          </a:xfrm>
        </p:spPr>
        <p:txBody>
          <a:bodyPr anchor="b">
            <a:normAutofit/>
          </a:bodyPr>
          <a:lstStyle/>
          <a:p>
            <a:r>
              <a:rPr lang="en-GB" sz="5400" dirty="0">
                <a:solidFill>
                  <a:srgbClr val="FFFFFF"/>
                </a:solidFill>
              </a:rPr>
              <a:t>Welcome to the I.M.P.S. team! </a:t>
            </a:r>
          </a:p>
        </p:txBody>
      </p:sp>
      <p:sp>
        <p:nvSpPr>
          <p:cNvPr id="27"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393BFAA-CAE5-1704-89F9-54E200E5C43D}"/>
              </a:ext>
            </a:extLst>
          </p:cNvPr>
          <p:cNvSpPr>
            <a:spLocks noGrp="1"/>
          </p:cNvSpPr>
          <p:nvPr>
            <p:ph idx="1"/>
          </p:nvPr>
        </p:nvSpPr>
        <p:spPr>
          <a:xfrm>
            <a:off x="5759355" y="2798065"/>
            <a:ext cx="5461095" cy="3417611"/>
          </a:xfrm>
        </p:spPr>
        <p:txBody>
          <a:bodyPr anchor="t">
            <a:normAutofit/>
          </a:bodyPr>
          <a:lstStyle/>
          <a:p>
            <a:pPr marL="0" indent="0">
              <a:buNone/>
            </a:pPr>
            <a:r>
              <a:rPr lang="en-GB" sz="1700" dirty="0">
                <a:solidFill>
                  <a:srgbClr val="FFFFFF"/>
                </a:solidFill>
              </a:rPr>
              <a:t>Now you are in year 6 you automatically become a member of the I.M.P.S. team!</a:t>
            </a:r>
          </a:p>
          <a:p>
            <a:pPr marL="0" indent="0">
              <a:buNone/>
            </a:pPr>
            <a:r>
              <a:rPr lang="en-GB" sz="1700" dirty="0">
                <a:solidFill>
                  <a:srgbClr val="FFFFFF"/>
                </a:solidFill>
              </a:rPr>
              <a:t>I.M.P.S. is a special programme that teaches you how to be responsible for the risks you take and how to make them safer. It also teaches you what to do in an emergency. </a:t>
            </a:r>
          </a:p>
          <a:p>
            <a:pPr marL="0" indent="0">
              <a:buNone/>
            </a:pPr>
            <a:endParaRPr lang="en-GB" sz="1700" dirty="0">
              <a:solidFill>
                <a:srgbClr val="FFFFFF"/>
              </a:solidFill>
            </a:endParaRPr>
          </a:p>
          <a:p>
            <a:pPr marL="0" indent="0">
              <a:buNone/>
            </a:pPr>
            <a:r>
              <a:rPr lang="en-GB" sz="1700" dirty="0">
                <a:solidFill>
                  <a:srgbClr val="FFFFFF"/>
                </a:solidFill>
              </a:rPr>
              <a:t>Every month we are going to give you an I.M.P.S. mission to complete. We would love it if you let us know what you do at your school and send us some images.</a:t>
            </a:r>
          </a:p>
        </p:txBody>
      </p:sp>
      <p:sp>
        <p:nvSpPr>
          <p:cNvPr id="6" name="TextBox 5">
            <a:extLst>
              <a:ext uri="{FF2B5EF4-FFF2-40B4-BE49-F238E27FC236}">
                <a16:creationId xmlns:a16="http://schemas.microsoft.com/office/drawing/2014/main" id="{79324561-A9C6-CF49-EF2B-A9F48B357AEB}"/>
              </a:ext>
            </a:extLst>
          </p:cNvPr>
          <p:cNvSpPr txBox="1"/>
          <p:nvPr/>
        </p:nvSpPr>
        <p:spPr>
          <a:xfrm>
            <a:off x="486562" y="6176964"/>
            <a:ext cx="1051559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Find out more about I.M.P.S. at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hlinkClick r:id="rId2"/>
              </a:rPr>
              <a:t>www.impsweb.co.uk</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Your teacher will do some lessons with you and book a visit from our I.M.P.S. trainers to teach you lots of useful emergency skills. </a:t>
            </a:r>
          </a:p>
        </p:txBody>
      </p:sp>
      <p:pic>
        <p:nvPicPr>
          <p:cNvPr id="10" name="Picture 9" descr="A cartoon of a person&#10;&#10;Description automatically generated with low confidence">
            <a:extLst>
              <a:ext uri="{FF2B5EF4-FFF2-40B4-BE49-F238E27FC236}">
                <a16:creationId xmlns:a16="http://schemas.microsoft.com/office/drawing/2014/main" id="{4F226510-7A7F-6C94-D386-DAF5A0D56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139" y="1148348"/>
            <a:ext cx="3925768" cy="4780627"/>
          </a:xfrm>
          <a:prstGeom prst="rect">
            <a:avLst/>
          </a:prstGeom>
        </p:spPr>
      </p:pic>
    </p:spTree>
    <p:extLst>
      <p:ext uri="{BB962C8B-B14F-4D97-AF65-F5344CB8AC3E}">
        <p14:creationId xmlns:p14="http://schemas.microsoft.com/office/powerpoint/2010/main" val="2354115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GB" sz="4000" dirty="0"/>
              <a:t>What sort of toys can be dangerous and why?</a:t>
            </a:r>
            <a:endParaRPr lang="en-US" sz="4000" dirty="0"/>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ts val="0"/>
              </a:spcBef>
              <a:spcAft>
                <a:spcPts val="0"/>
              </a:spcAft>
              <a:buClrTx/>
              <a:buSzTx/>
              <a:tabLst/>
              <a:defRPr/>
            </a:pPr>
            <a: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rPr>
              <a:t>Toys with small parts.</a:t>
            </a: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rPr>
            </a:b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tabLst/>
              <a:defRPr/>
            </a:pPr>
            <a: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rPr>
              <a:t>Toys with small button batteries.</a:t>
            </a: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rPr>
            </a:b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tabLst/>
              <a:defRPr/>
            </a:pPr>
            <a: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rPr>
              <a:t>Toys with long cords.</a:t>
            </a: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rPr>
            </a:b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tabLst/>
              <a:defRPr/>
            </a:pPr>
            <a: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rPr>
              <a:t>Toys with strong magnets.</a:t>
            </a: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ndParaRP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4247317"/>
          </a:xfrm>
          <a:prstGeom prst="rect">
            <a:avLst/>
          </a:prstGeom>
          <a:noFill/>
        </p:spPr>
        <p:txBody>
          <a:bodyPr wrap="square">
            <a:spAutoFit/>
          </a:bodyPr>
          <a:lstStyle/>
          <a:p>
            <a:pPr fontAlgn="auto">
              <a:spcBef>
                <a:spcPts val="0"/>
              </a:spcBef>
              <a:spcAft>
                <a:spcPts val="0"/>
              </a:spcAft>
              <a:defRPr/>
            </a:pPr>
            <a:r>
              <a:rPr lang="en-GB" dirty="0">
                <a:latin typeface="+mn-lt"/>
                <a:cs typeface="+mn-cs"/>
              </a:rPr>
              <a:t>Young children might choke on them.</a:t>
            </a:r>
            <a:br>
              <a:rPr lang="en-GB" dirty="0">
                <a:latin typeface="+mn-lt"/>
                <a:cs typeface="+mn-cs"/>
              </a:rPr>
            </a:br>
            <a:endParaRPr lang="en-GB" dirty="0">
              <a:latin typeface="+mn-lt"/>
              <a:cs typeface="+mn-cs"/>
            </a:endParaRPr>
          </a:p>
          <a:p>
            <a:pPr fontAlgn="auto">
              <a:spcBef>
                <a:spcPts val="0"/>
              </a:spcBef>
              <a:spcAft>
                <a:spcPts val="0"/>
              </a:spcAft>
              <a:defRPr/>
            </a:pPr>
            <a:r>
              <a:rPr lang="en-GB" dirty="0">
                <a:latin typeface="+mn-lt"/>
                <a:cs typeface="+mn-cs"/>
              </a:rPr>
              <a:t>If a button battery is swallowed it will burn through the child’s food pipe.(oesophagus)</a:t>
            </a:r>
            <a:br>
              <a:rPr lang="en-GB" dirty="0">
                <a:latin typeface="+mn-lt"/>
                <a:cs typeface="+mn-cs"/>
              </a:rPr>
            </a:br>
            <a:endParaRPr lang="en-GB" dirty="0">
              <a:latin typeface="+mn-lt"/>
              <a:cs typeface="+mn-cs"/>
            </a:endParaRPr>
          </a:p>
          <a:p>
            <a:pPr fontAlgn="auto">
              <a:spcBef>
                <a:spcPts val="0"/>
              </a:spcBef>
              <a:spcAft>
                <a:spcPts val="0"/>
              </a:spcAft>
              <a:defRPr/>
            </a:pPr>
            <a:r>
              <a:rPr lang="en-GB" dirty="0">
                <a:latin typeface="+mn-lt"/>
                <a:cs typeface="+mn-cs"/>
              </a:rPr>
              <a:t>Young children might get strangled with the cords.</a:t>
            </a:r>
            <a:br>
              <a:rPr lang="en-GB" dirty="0">
                <a:latin typeface="+mn-lt"/>
                <a:cs typeface="+mn-cs"/>
              </a:rPr>
            </a:br>
            <a:endParaRPr lang="en-GB" dirty="0">
              <a:latin typeface="+mn-lt"/>
              <a:cs typeface="+mn-cs"/>
            </a:endParaRPr>
          </a:p>
          <a:p>
            <a:pPr fontAlgn="auto">
              <a:spcBef>
                <a:spcPts val="0"/>
              </a:spcBef>
              <a:spcAft>
                <a:spcPts val="0"/>
              </a:spcAft>
              <a:defRPr/>
            </a:pPr>
            <a:r>
              <a:rPr lang="en-GB" dirty="0">
                <a:latin typeface="+mn-lt"/>
                <a:cs typeface="+mn-cs"/>
              </a:rPr>
              <a:t>If  powerful magnets are swallowed, they can stick together and burn holes in a child’s gut.</a:t>
            </a:r>
          </a:p>
          <a:p>
            <a:pPr fontAlgn="auto">
              <a:spcBef>
                <a:spcPts val="0"/>
              </a:spcBef>
              <a:spcAft>
                <a:spcPts val="0"/>
              </a:spcAft>
              <a:defRPr/>
            </a:pPr>
            <a:br>
              <a:rPr lang="en-GB" dirty="0">
                <a:latin typeface="+mn-lt"/>
                <a:cs typeface="+mn-cs"/>
              </a:rPr>
            </a:br>
            <a:br>
              <a:rPr lang="en-GB" dirty="0">
                <a:latin typeface="+mn-lt"/>
                <a:cs typeface="+mn-cs"/>
              </a:rPr>
            </a:br>
            <a:endParaRPr lang="en-GB" dirty="0">
              <a:latin typeface="+mn-lt"/>
              <a:cs typeface="+mn-cs"/>
            </a:endParaRPr>
          </a:p>
        </p:txBody>
      </p:sp>
    </p:spTree>
    <p:extLst>
      <p:ext uri="{BB962C8B-B14F-4D97-AF65-F5344CB8AC3E}">
        <p14:creationId xmlns:p14="http://schemas.microsoft.com/office/powerpoint/2010/main" val="122043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GB" sz="4000" dirty="0"/>
              <a:t>Symbols                                                               #safetoys</a:t>
            </a:r>
            <a:endParaRPr lang="en-US" sz="4000" dirty="0"/>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ts val="0"/>
              </a:spcBef>
              <a:spcAft>
                <a:spcPts val="0"/>
              </a:spcAft>
              <a:buClrTx/>
              <a:buSzTx/>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ndParaRP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fontAlgn="auto">
              <a:spcBef>
                <a:spcPts val="0"/>
              </a:spcBef>
              <a:spcAft>
                <a:spcPts val="0"/>
              </a:spcAft>
              <a:defRPr/>
            </a:pPr>
            <a:br>
              <a:rPr lang="en-GB" dirty="0">
                <a:latin typeface="+mn-lt"/>
                <a:cs typeface="+mn-cs"/>
              </a:rPr>
            </a:br>
            <a:br>
              <a:rPr lang="en-GB" dirty="0">
                <a:latin typeface="+mn-lt"/>
                <a:cs typeface="+mn-cs"/>
              </a:rPr>
            </a:br>
            <a:endParaRPr lang="en-GB" dirty="0">
              <a:latin typeface="+mn-lt"/>
              <a:cs typeface="+mn-cs"/>
            </a:endParaRPr>
          </a:p>
        </p:txBody>
      </p:sp>
      <p:sp>
        <p:nvSpPr>
          <p:cNvPr id="3" name="TextBox 3">
            <a:extLst>
              <a:ext uri="{FF2B5EF4-FFF2-40B4-BE49-F238E27FC236}">
                <a16:creationId xmlns:a16="http://schemas.microsoft.com/office/drawing/2014/main" id="{A2E02803-A9A0-7A6E-296F-8C724976FD0C}"/>
              </a:ext>
            </a:extLst>
          </p:cNvPr>
          <p:cNvSpPr txBox="1">
            <a:spLocks noChangeArrowheads="1"/>
          </p:cNvSpPr>
          <p:nvPr/>
        </p:nvSpPr>
        <p:spPr bwMode="auto">
          <a:xfrm>
            <a:off x="572493" y="2064353"/>
            <a:ext cx="7848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dirty="0"/>
              <a:t>Toys that are made in the UK and Europe have to comply to a high safety standard.</a:t>
            </a:r>
          </a:p>
          <a:p>
            <a:endParaRPr lang="en-GB" altLang="en-US" dirty="0"/>
          </a:p>
          <a:p>
            <a:r>
              <a:rPr lang="en-GB" altLang="en-US" dirty="0"/>
              <a:t>Some toys that are sold from an online market place will not have been made to the same safety standards and will be unsafe.</a:t>
            </a:r>
          </a:p>
          <a:p>
            <a:endParaRPr lang="en-GB" altLang="en-US" dirty="0"/>
          </a:p>
          <a:p>
            <a:r>
              <a:rPr lang="en-GB" altLang="en-US" dirty="0"/>
              <a:t>Look out for these safety marks on toys so you can be sure they are safe.</a:t>
            </a:r>
          </a:p>
          <a:p>
            <a:endParaRPr lang="en-GB" altLang="en-US" dirty="0"/>
          </a:p>
          <a:p>
            <a:endParaRPr lang="en-GB" altLang="en-US" dirty="0"/>
          </a:p>
        </p:txBody>
      </p:sp>
      <p:pic>
        <p:nvPicPr>
          <p:cNvPr id="6" name="Picture 5">
            <a:extLst>
              <a:ext uri="{FF2B5EF4-FFF2-40B4-BE49-F238E27FC236}">
                <a16:creationId xmlns:a16="http://schemas.microsoft.com/office/drawing/2014/main" id="{9E459A20-7A06-4BDC-AF45-2C83D7CAD7ED}"/>
              </a:ext>
            </a:extLst>
          </p:cNvPr>
          <p:cNvPicPr>
            <a:picLocks noChangeAspect="1"/>
          </p:cNvPicPr>
          <p:nvPr/>
        </p:nvPicPr>
        <p:blipFill>
          <a:blip r:embed="rId3"/>
          <a:stretch>
            <a:fillRect/>
          </a:stretch>
        </p:blipFill>
        <p:spPr>
          <a:xfrm>
            <a:off x="3385738" y="3977970"/>
            <a:ext cx="944962" cy="938865"/>
          </a:xfrm>
          <a:prstGeom prst="rect">
            <a:avLst/>
          </a:prstGeom>
        </p:spPr>
      </p:pic>
      <p:pic>
        <p:nvPicPr>
          <p:cNvPr id="9" name="Picture 8">
            <a:extLst>
              <a:ext uri="{FF2B5EF4-FFF2-40B4-BE49-F238E27FC236}">
                <a16:creationId xmlns:a16="http://schemas.microsoft.com/office/drawing/2014/main" id="{152D5FF5-B285-6473-AE1C-7F2757DB535C}"/>
              </a:ext>
            </a:extLst>
          </p:cNvPr>
          <p:cNvPicPr>
            <a:picLocks noChangeAspect="1"/>
          </p:cNvPicPr>
          <p:nvPr/>
        </p:nvPicPr>
        <p:blipFill>
          <a:blip r:embed="rId4"/>
          <a:stretch>
            <a:fillRect/>
          </a:stretch>
        </p:blipFill>
        <p:spPr>
          <a:xfrm>
            <a:off x="3302023" y="5288098"/>
            <a:ext cx="944962" cy="944962"/>
          </a:xfrm>
          <a:prstGeom prst="rect">
            <a:avLst/>
          </a:prstGeom>
        </p:spPr>
      </p:pic>
      <p:sp>
        <p:nvSpPr>
          <p:cNvPr id="10" name="Rectangle 6">
            <a:extLst>
              <a:ext uri="{FF2B5EF4-FFF2-40B4-BE49-F238E27FC236}">
                <a16:creationId xmlns:a16="http://schemas.microsoft.com/office/drawing/2014/main" id="{AB634997-7EE3-01B5-287F-03D8C69F9FBD}"/>
              </a:ext>
            </a:extLst>
          </p:cNvPr>
          <p:cNvSpPr>
            <a:spLocks noChangeArrowheads="1"/>
          </p:cNvSpPr>
          <p:nvPr/>
        </p:nvSpPr>
        <p:spPr bwMode="auto">
          <a:xfrm>
            <a:off x="4369951" y="4214512"/>
            <a:ext cx="72929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dirty="0"/>
              <a:t>A Lion Mark shows that the toy has been made by a member of the British Toy and Hobby Association, to a high standard of safety and quality.</a:t>
            </a:r>
          </a:p>
        </p:txBody>
      </p:sp>
      <p:sp>
        <p:nvSpPr>
          <p:cNvPr id="12" name="Rectangle 4">
            <a:extLst>
              <a:ext uri="{FF2B5EF4-FFF2-40B4-BE49-F238E27FC236}">
                <a16:creationId xmlns:a16="http://schemas.microsoft.com/office/drawing/2014/main" id="{968C613E-EC32-EE83-55E0-530135E16D2F}"/>
              </a:ext>
            </a:extLst>
          </p:cNvPr>
          <p:cNvSpPr>
            <a:spLocks noChangeArrowheads="1"/>
          </p:cNvSpPr>
          <p:nvPr/>
        </p:nvSpPr>
        <p:spPr bwMode="auto">
          <a:xfrm>
            <a:off x="4369951" y="5309135"/>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dirty="0"/>
              <a:t>A CE mark is required by law on any toy sold in the EU. It is the manufacturer’s claim that the toy complies with European safety rules.</a:t>
            </a:r>
          </a:p>
        </p:txBody>
      </p:sp>
    </p:spTree>
    <p:extLst>
      <p:ext uri="{BB962C8B-B14F-4D97-AF65-F5344CB8AC3E}">
        <p14:creationId xmlns:p14="http://schemas.microsoft.com/office/powerpoint/2010/main" val="196672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72493" y="238539"/>
            <a:ext cx="11018520" cy="1434415"/>
          </a:xfrm>
        </p:spPr>
        <p:txBody>
          <a:bodyPr vert="horz" lIns="91440" tIns="45720" rIns="91440" bIns="45720" numCol="1" rtlCol="0" anchor="b" anchorCtr="0" compatLnSpc="1">
            <a:prstTxWarp prst="textNoShape">
              <a:avLst/>
            </a:prstTxWarp>
            <a:normAutofit/>
          </a:bodyPr>
          <a:lstStyle/>
          <a:p>
            <a:pPr algn="r"/>
            <a:r>
              <a:rPr lang="en-US" sz="4000" dirty="0"/>
              <a:t>#safetoys</a:t>
            </a:r>
          </a:p>
        </p:txBody>
      </p:sp>
      <p:sp>
        <p:nvSpPr>
          <p:cNvPr id="2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3">
            <a:extLst>
              <a:ext uri="{FF2B5EF4-FFF2-40B4-BE49-F238E27FC236}">
                <a16:creationId xmlns:a16="http://schemas.microsoft.com/office/drawing/2014/main" id="{B9078BFC-D1D9-C80E-B7B9-A63F9286D724}"/>
              </a:ext>
            </a:extLst>
          </p:cNvPr>
          <p:cNvSpPr txBox="1">
            <a:spLocks noChangeArrowheads="1"/>
          </p:cNvSpPr>
          <p:nvPr/>
        </p:nvSpPr>
        <p:spPr bwMode="auto">
          <a:xfrm>
            <a:off x="507838" y="3443722"/>
            <a:ext cx="6713552" cy="61665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90000"/>
              </a:lnSpc>
              <a:spcAft>
                <a:spcPts val="600"/>
              </a:spcAft>
            </a:pPr>
            <a:r>
              <a:rPr lang="en-US" altLang="en-US" sz="2200" dirty="0">
                <a:latin typeface="+mn-lt"/>
              </a:rPr>
              <a:t> Do you know what this symbol means?</a:t>
            </a: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auto" latinLnBrk="0" hangingPunct="1">
              <a:spcBef>
                <a:spcPts val="0"/>
              </a:spcBef>
              <a:spcAft>
                <a:spcPts val="600"/>
              </a:spcAft>
              <a:buClrTx/>
              <a:buSzTx/>
              <a:tabLst/>
              <a:defRPr/>
            </a:pPr>
            <a:br>
              <a:rPr kumimoji="0" lang="en-GB" altLang="en-US" b="0" i="0" u="none" strike="noStrike" kern="0" cap="none" spc="0" normalizeH="0" baseline="0" noProof="0">
                <a:ln>
                  <a:noFill/>
                </a:ln>
                <a:solidFill>
                  <a:prstClr val="black"/>
                </a:solidFill>
                <a:effectLst/>
                <a:uLnTx/>
                <a:uFillTx/>
                <a:latin typeface="Calibri" panose="020F0502020204030204" pitchFamily="34" charset="0"/>
              </a:rPr>
            </a:br>
            <a:endParaRPr kumimoji="0" lang="en-GB" altLang="en-US" b="0" i="0" u="none" strike="noStrike" kern="0" cap="none" spc="0" normalizeH="0" baseline="0" noProof="0">
              <a:ln>
                <a:noFill/>
              </a:ln>
              <a:solidFill>
                <a:prstClr val="black"/>
              </a:solidFill>
              <a:effectLst/>
              <a:uLnTx/>
              <a:uFillTx/>
              <a:latin typeface="Calibri" panose="020F0502020204030204" pitchFamily="34" charset="0"/>
            </a:endParaRPr>
          </a:p>
        </p:txBody>
      </p:sp>
      <p:pic>
        <p:nvPicPr>
          <p:cNvPr id="10" name="Picture 9" descr="A picture containing text, sign, outdoor, pole&#10;&#10;Description automatically generated">
            <a:extLst>
              <a:ext uri="{FF2B5EF4-FFF2-40B4-BE49-F238E27FC236}">
                <a16:creationId xmlns:a16="http://schemas.microsoft.com/office/drawing/2014/main" id="{112ECDCF-0650-6281-DAE5-1412005DD4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7948" y="2071316"/>
            <a:ext cx="3810868" cy="3810868"/>
          </a:xfrm>
          <a:prstGeom prst="rect">
            <a:avLst/>
          </a:prstGeom>
        </p:spPr>
      </p:pic>
    </p:spTree>
    <p:extLst>
      <p:ext uri="{BB962C8B-B14F-4D97-AF65-F5344CB8AC3E}">
        <p14:creationId xmlns:p14="http://schemas.microsoft.com/office/powerpoint/2010/main" val="554121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pPr algn="r"/>
            <a:r>
              <a:rPr lang="en-US" sz="4000" dirty="0"/>
              <a:t>#safetoys</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ts val="0"/>
              </a:spcBef>
              <a:spcAft>
                <a:spcPts val="0"/>
              </a:spcAft>
              <a:buClrTx/>
              <a:buSzTx/>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ndParaRP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fontAlgn="auto">
              <a:spcBef>
                <a:spcPts val="0"/>
              </a:spcBef>
              <a:spcAft>
                <a:spcPts val="0"/>
              </a:spcAft>
              <a:defRPr/>
            </a:pPr>
            <a:br>
              <a:rPr lang="en-GB" dirty="0">
                <a:latin typeface="+mn-lt"/>
                <a:cs typeface="+mn-cs"/>
              </a:rPr>
            </a:br>
            <a:br>
              <a:rPr lang="en-GB" dirty="0">
                <a:latin typeface="+mn-lt"/>
                <a:cs typeface="+mn-cs"/>
              </a:rPr>
            </a:br>
            <a:endParaRPr lang="en-GB" dirty="0">
              <a:latin typeface="+mn-lt"/>
              <a:cs typeface="+mn-cs"/>
            </a:endParaRPr>
          </a:p>
        </p:txBody>
      </p:sp>
      <p:pic>
        <p:nvPicPr>
          <p:cNvPr id="3" name="Picture 3">
            <a:extLst>
              <a:ext uri="{FF2B5EF4-FFF2-40B4-BE49-F238E27FC236}">
                <a16:creationId xmlns:a16="http://schemas.microsoft.com/office/drawing/2014/main" id="{C222F275-3B4B-1B0C-DD75-8B49C4187C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4325" y="1938521"/>
            <a:ext cx="6119813"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093B826A-B8AD-AB3A-D3B3-DD704C6BE4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1617" y="2225693"/>
            <a:ext cx="1652587" cy="16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1831617" y="4464956"/>
            <a:ext cx="8229600" cy="1755775"/>
          </a:xfrm>
        </p:spPr>
        <p:txBody>
          <a:bodyPr/>
          <a:lstStyle/>
          <a:p>
            <a:pPr marL="0" indent="0">
              <a:buFont typeface="Arial" panose="020B0604020202020204" pitchFamily="34" charset="0"/>
              <a:buNone/>
            </a:pPr>
            <a:r>
              <a:rPr lang="en-GB" altLang="en-US" sz="2400" dirty="0"/>
              <a:t>It shows that these toys aren’t suitable for children under 36 months (or 3 years old)</a:t>
            </a:r>
            <a:br>
              <a:rPr lang="en-GB" altLang="en-US" sz="2400" dirty="0"/>
            </a:br>
            <a:br>
              <a:rPr lang="en-GB" altLang="en-US" sz="2400" dirty="0"/>
            </a:br>
            <a:r>
              <a:rPr lang="en-GB" altLang="en-US" sz="2400" dirty="0"/>
              <a:t>Babies and toddlers put nearly everything in their mouths, which is why some toys are marked with age restrictions, in case little ones choke on small parts or loose hair on soft toys. </a:t>
            </a:r>
          </a:p>
        </p:txBody>
      </p:sp>
    </p:spTree>
    <p:extLst>
      <p:ext uri="{BB962C8B-B14F-4D97-AF65-F5344CB8AC3E}">
        <p14:creationId xmlns:p14="http://schemas.microsoft.com/office/powerpoint/2010/main" val="1017324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GB" altLang="en-US" sz="4000" dirty="0"/>
              <a:t>This can all sound very frightening!                </a:t>
            </a:r>
            <a:r>
              <a:rPr lang="en-US" sz="4000" dirty="0"/>
              <a:t>#safetoys</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ts val="0"/>
              </a:spcBef>
              <a:spcAft>
                <a:spcPts val="0"/>
              </a:spcAft>
              <a:buClrTx/>
              <a:buSzTx/>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ndParaRP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fontAlgn="auto">
              <a:spcBef>
                <a:spcPts val="0"/>
              </a:spcBef>
              <a:spcAft>
                <a:spcPts val="0"/>
              </a:spcAft>
              <a:defRPr/>
            </a:pPr>
            <a:br>
              <a:rPr lang="en-GB" dirty="0">
                <a:latin typeface="+mn-lt"/>
                <a:cs typeface="+mn-cs"/>
              </a:rPr>
            </a:br>
            <a:br>
              <a:rPr lang="en-GB" dirty="0">
                <a:latin typeface="+mn-lt"/>
                <a:cs typeface="+mn-cs"/>
              </a:rPr>
            </a:br>
            <a:endParaRPr lang="en-GB" dirty="0">
              <a:latin typeface="+mn-lt"/>
              <a:cs typeface="+mn-cs"/>
            </a:endParaRPr>
          </a:p>
        </p:txBody>
      </p:sp>
      <p:sp>
        <p:nvSpPr>
          <p:cNvPr id="10" name="TextBox 3">
            <a:extLst>
              <a:ext uri="{FF2B5EF4-FFF2-40B4-BE49-F238E27FC236}">
                <a16:creationId xmlns:a16="http://schemas.microsoft.com/office/drawing/2014/main" id="{1ADA2DE1-C81A-AEDE-48D9-804B59729277}"/>
              </a:ext>
            </a:extLst>
          </p:cNvPr>
          <p:cNvSpPr txBox="1">
            <a:spLocks noGrp="1" noChangeArrowheads="1"/>
          </p:cNvSpPr>
          <p:nvPr>
            <p:ph idx="1"/>
          </p:nvPr>
        </p:nvSpPr>
        <p:spPr bwMode="auto">
          <a:xfrm>
            <a:off x="838200" y="1825625"/>
            <a:ext cx="10515600" cy="1678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buNone/>
            </a:pPr>
            <a:r>
              <a:rPr lang="en-GB" altLang="en-US" sz="2400" dirty="0"/>
              <a:t>There are some very simple ways you can make sure that young children are safe with their toys.</a:t>
            </a:r>
          </a:p>
          <a:p>
            <a:pPr marL="0" indent="0">
              <a:buNone/>
            </a:pPr>
            <a:r>
              <a:rPr lang="en-GB" altLang="en-US" sz="2400" dirty="0"/>
              <a:t>Can you think of 3 ways?</a:t>
            </a:r>
          </a:p>
          <a:p>
            <a:pPr marL="0" indent="0">
              <a:buNone/>
            </a:pPr>
            <a:r>
              <a:rPr lang="en-GB" altLang="en-US" sz="2400" dirty="0"/>
              <a:t>There are some ideas on the next slide.</a:t>
            </a:r>
          </a:p>
        </p:txBody>
      </p:sp>
      <p:pic>
        <p:nvPicPr>
          <p:cNvPr id="12" name="Picture 11">
            <a:extLst>
              <a:ext uri="{FF2B5EF4-FFF2-40B4-BE49-F238E27FC236}">
                <a16:creationId xmlns:a16="http://schemas.microsoft.com/office/drawing/2014/main" id="{69841A3D-43A0-9AE7-0C3D-07F5D441D2D6}"/>
              </a:ext>
            </a:extLst>
          </p:cNvPr>
          <p:cNvPicPr>
            <a:picLocks noChangeAspect="1"/>
          </p:cNvPicPr>
          <p:nvPr/>
        </p:nvPicPr>
        <p:blipFill>
          <a:blip r:embed="rId3"/>
          <a:stretch>
            <a:fillRect/>
          </a:stretch>
        </p:blipFill>
        <p:spPr>
          <a:xfrm>
            <a:off x="2700191" y="4094147"/>
            <a:ext cx="5773412" cy="2005758"/>
          </a:xfrm>
          <a:prstGeom prst="rect">
            <a:avLst/>
          </a:prstGeom>
        </p:spPr>
      </p:pic>
    </p:spTree>
    <p:extLst>
      <p:ext uri="{BB962C8B-B14F-4D97-AF65-F5344CB8AC3E}">
        <p14:creationId xmlns:p14="http://schemas.microsoft.com/office/powerpoint/2010/main" val="459726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546708"/>
            <a:ext cx="11018520" cy="736561"/>
          </a:xfrm>
        </p:spPr>
        <p:txBody>
          <a:bodyPr vert="horz" wrap="square" lIns="91440" tIns="45720" rIns="91440" bIns="45720" numCol="1" rtlCol="0" anchor="b" anchorCtr="0" compatLnSpc="1">
            <a:prstTxWarp prst="textNoShape">
              <a:avLst/>
            </a:prstTxWarp>
            <a:normAutofit/>
          </a:bodyPr>
          <a:lstStyle/>
          <a:p>
            <a:r>
              <a:rPr lang="en-GB" altLang="en-US" sz="4000" dirty="0"/>
              <a:t>Remember                                                          #safetoys</a:t>
            </a:r>
            <a:endParaRPr lang="en-US" sz="4000" dirty="0"/>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10882427" y="5389133"/>
            <a:ext cx="1016594" cy="1342975"/>
          </a:xfrm>
          <a:prstGeom prst="rect">
            <a:avLst/>
          </a:prstGeom>
        </p:spPr>
      </p:pic>
      <p:sp>
        <p:nvSpPr>
          <p:cNvPr id="7" name="TextBox 4">
            <a:extLst>
              <a:ext uri="{FF2B5EF4-FFF2-40B4-BE49-F238E27FC236}">
                <a16:creationId xmlns:a16="http://schemas.microsoft.com/office/drawing/2014/main" id="{D8FA2FCB-1519-8049-2D4C-22FBB6FDFA92}"/>
              </a:ext>
            </a:extLst>
          </p:cNvPr>
          <p:cNvSpPr txBox="1">
            <a:spLocks noGrp="1" noChangeArrowheads="1"/>
          </p:cNvSpPr>
          <p:nvPr>
            <p:ph idx="1"/>
          </p:nvPr>
        </p:nvSpPr>
        <p:spPr bwMode="auto">
          <a:xfrm>
            <a:off x="778233" y="2182683"/>
            <a:ext cx="10515600" cy="40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nSpc>
                <a:spcPct val="150000"/>
              </a:lnSpc>
              <a:buNone/>
            </a:pPr>
            <a:r>
              <a:rPr lang="en-GB" altLang="en-US" sz="2000" dirty="0">
                <a:cs typeface="Calibri" panose="020F0502020204030204" pitchFamily="34" charset="0"/>
              </a:rPr>
              <a:t>Make sure that the toys are manufactured to a safe standard and show the Lion or CE mark.</a:t>
            </a:r>
          </a:p>
          <a:p>
            <a:pPr marL="0" indent="0">
              <a:lnSpc>
                <a:spcPct val="150000"/>
              </a:lnSpc>
              <a:buNone/>
            </a:pPr>
            <a:r>
              <a:rPr lang="en-GB" altLang="en-US" sz="2000" dirty="0">
                <a:cs typeface="Calibri" panose="020F0502020204030204" pitchFamily="34" charset="0"/>
              </a:rPr>
              <a:t>Make sure that there are no small parts that a young child can choke on.</a:t>
            </a:r>
          </a:p>
          <a:p>
            <a:pPr marL="0" indent="0">
              <a:lnSpc>
                <a:spcPct val="150000"/>
              </a:lnSpc>
              <a:buNone/>
            </a:pPr>
            <a:r>
              <a:rPr lang="en-GB" altLang="en-US" sz="2000" dirty="0">
                <a:cs typeface="Calibri" panose="020F0502020204030204" pitchFamily="34" charset="0"/>
              </a:rPr>
              <a:t>Make sure the toys are suitable for the age of the child.</a:t>
            </a:r>
          </a:p>
          <a:p>
            <a:pPr marL="0" indent="0">
              <a:lnSpc>
                <a:spcPct val="150000"/>
              </a:lnSpc>
              <a:buNone/>
            </a:pPr>
            <a:r>
              <a:rPr lang="en-GB" altLang="en-US" sz="2000" dirty="0">
                <a:cs typeface="Calibri" panose="020F0502020204030204" pitchFamily="34" charset="0"/>
              </a:rPr>
              <a:t>Make sure that the toy doesn’t come apart easily to expose sharp spikes and nails.</a:t>
            </a:r>
          </a:p>
          <a:p>
            <a:pPr marL="0" indent="0">
              <a:lnSpc>
                <a:spcPct val="150000"/>
              </a:lnSpc>
              <a:buNone/>
            </a:pPr>
            <a:r>
              <a:rPr lang="en-GB" altLang="en-US" sz="2000" dirty="0">
                <a:cs typeface="Calibri" panose="020F0502020204030204" pitchFamily="34" charset="0"/>
              </a:rPr>
              <a:t>Don’t keep broken toys.</a:t>
            </a:r>
          </a:p>
          <a:p>
            <a:pPr marL="0" indent="0">
              <a:lnSpc>
                <a:spcPct val="150000"/>
              </a:lnSpc>
              <a:buNone/>
            </a:pPr>
            <a:r>
              <a:rPr lang="en-GB" altLang="en-US" sz="2000" dirty="0">
                <a:cs typeface="Calibri" panose="020F0502020204030204" pitchFamily="34" charset="0"/>
              </a:rPr>
              <a:t>Make sure the battery is contained safely in the toy.</a:t>
            </a:r>
          </a:p>
          <a:p>
            <a:pPr>
              <a:buFontTx/>
              <a:buAutoNum type="arabicPeriod"/>
            </a:pPr>
            <a:endParaRPr lang="en-GB" altLang="en-US" dirty="0"/>
          </a:p>
        </p:txBody>
      </p:sp>
      <p:sp>
        <p:nvSpPr>
          <p:cNvPr id="8" name="TextBox 5">
            <a:extLst>
              <a:ext uri="{FF2B5EF4-FFF2-40B4-BE49-F238E27FC236}">
                <a16:creationId xmlns:a16="http://schemas.microsoft.com/office/drawing/2014/main" id="{48AB3E32-FB40-2F95-1D8F-8CAD4B4B7E9C}"/>
              </a:ext>
            </a:extLst>
          </p:cNvPr>
          <p:cNvSpPr txBox="1">
            <a:spLocks noChangeArrowheads="1"/>
          </p:cNvSpPr>
          <p:nvPr/>
        </p:nvSpPr>
        <p:spPr bwMode="auto">
          <a:xfrm>
            <a:off x="2738177" y="6027513"/>
            <a:ext cx="5905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dirty="0"/>
              <a:t>Remember!  Just because you can buy a toy – it doesn’t mean it is safe!</a:t>
            </a:r>
          </a:p>
        </p:txBody>
      </p:sp>
    </p:spTree>
    <p:extLst>
      <p:ext uri="{BB962C8B-B14F-4D97-AF65-F5344CB8AC3E}">
        <p14:creationId xmlns:p14="http://schemas.microsoft.com/office/powerpoint/2010/main" val="211785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What to do if a child chokes                            #safetoys</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auto" latinLnBrk="0" hangingPunct="1">
              <a:spcBef>
                <a:spcPts val="0"/>
              </a:spcBef>
              <a:spcAft>
                <a:spcPts val="0"/>
              </a:spcAft>
              <a:buClrTx/>
              <a:buSzTx/>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rPr>
            </a:br>
            <a: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rPr>
              <a:t>If a small</a:t>
            </a:r>
            <a:r>
              <a:rPr kumimoji="0" lang="en-GB" altLang="en-US" sz="1800" b="0" i="0" u="none" strike="noStrike" kern="0" cap="none" spc="0" normalizeH="0" noProof="0" dirty="0">
                <a:ln>
                  <a:noFill/>
                </a:ln>
                <a:solidFill>
                  <a:prstClr val="black"/>
                </a:solidFill>
                <a:effectLst/>
                <a:uLnTx/>
                <a:uFillTx/>
                <a:latin typeface="Calibri" panose="020F0502020204030204" pitchFamily="34" charset="0"/>
              </a:rPr>
              <a:t> </a:t>
            </a:r>
            <a: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rPr>
              <a:t>child chokes,</a:t>
            </a:r>
            <a:r>
              <a:rPr kumimoji="0" lang="en-GB" altLang="en-US" sz="1800" b="0" i="0" u="none" strike="noStrike" kern="0" cap="none" spc="0" normalizeH="0" noProof="0" dirty="0">
                <a:ln>
                  <a:noFill/>
                </a:ln>
                <a:solidFill>
                  <a:prstClr val="black"/>
                </a:solidFill>
                <a:effectLst/>
                <a:uLnTx/>
                <a:uFillTx/>
                <a:latin typeface="Calibri" panose="020F0502020204030204" pitchFamily="34" charset="0"/>
              </a:rPr>
              <a:t> put them over your knee so their head is lower than their body and give them 5 back blows between the shoulder blades. Repeat if the blockage is not dislodged. </a:t>
            </a:r>
          </a:p>
          <a:p>
            <a:pPr marL="0" marR="0" lvl="0" indent="0" defTabSz="914400" eaLnBrk="1" fontAlgn="auto" latinLnBrk="0" hangingPunct="1">
              <a:spcBef>
                <a:spcPts val="0"/>
              </a:spcBef>
              <a:spcAft>
                <a:spcPts val="0"/>
              </a:spcAft>
              <a:buClrTx/>
              <a:buSzTx/>
              <a:tabLst/>
              <a:defRPr/>
            </a:pPr>
            <a:endParaRPr kumimoji="0" lang="en-GB" altLang="en-US" sz="1800" b="0" i="0" u="none" strike="noStrike" kern="0" cap="none" spc="0" normalizeH="0" noProof="0" dirty="0">
              <a:ln>
                <a:noFill/>
              </a:ln>
              <a:solidFill>
                <a:prstClr val="black"/>
              </a:solidFill>
              <a:effectLst/>
              <a:uLnTx/>
              <a:uFillTx/>
              <a:latin typeface="Calibri" panose="020F0502020204030204" pitchFamily="34" charset="0"/>
            </a:endParaRPr>
          </a:p>
          <a:p>
            <a:pPr marL="0" marR="0" lvl="0" indent="0" defTabSz="914400" eaLnBrk="1" fontAlgn="auto" latinLnBrk="0" hangingPunct="1">
              <a:spcBef>
                <a:spcPts val="0"/>
              </a:spcBef>
              <a:spcAft>
                <a:spcPts val="0"/>
              </a:spcAft>
              <a:buClrTx/>
              <a:buSzTx/>
              <a:tabLst/>
              <a:defRPr/>
            </a:pPr>
            <a:r>
              <a:rPr lang="en-GB" altLang="en-US" kern="0" baseline="0" dirty="0">
                <a:solidFill>
                  <a:prstClr val="black"/>
                </a:solidFill>
              </a:rPr>
              <a:t>Call</a:t>
            </a:r>
            <a:r>
              <a:rPr lang="en-GB" altLang="en-US" kern="0" dirty="0">
                <a:solidFill>
                  <a:prstClr val="black"/>
                </a:solidFill>
              </a:rPr>
              <a:t> 999 and follow the instructions given by the operator.</a:t>
            </a:r>
          </a:p>
          <a:p>
            <a:pPr marL="0" marR="0" lvl="0" indent="0" defTabSz="914400" eaLnBrk="1" fontAlgn="auto" latinLnBrk="0" hangingPunct="1">
              <a:lnSpc>
                <a:spcPct val="100000"/>
              </a:lnSpc>
              <a:spcBef>
                <a:spcPts val="0"/>
              </a:spcBef>
              <a:spcAft>
                <a:spcPts val="0"/>
              </a:spcAft>
              <a:buClrTx/>
              <a:buSzTx/>
              <a:tabLst/>
              <a:defRPr/>
            </a:pP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ndParaRPr>
          </a:p>
        </p:txBody>
      </p:sp>
      <p:pic>
        <p:nvPicPr>
          <p:cNvPr id="5" name="Content Placeholder 4" descr="A picture containing text&#10;&#10;Description automatically generated">
            <a:extLst>
              <a:ext uri="{FF2B5EF4-FFF2-40B4-BE49-F238E27FC236}">
                <a16:creationId xmlns:a16="http://schemas.microsoft.com/office/drawing/2014/main" id="{789C66D7-458C-DAF3-777B-E7A734BB8C8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55457" y="2048007"/>
            <a:ext cx="3161151" cy="3606610"/>
          </a:xfrm>
        </p:spPr>
      </p:pic>
      <p:sp>
        <p:nvSpPr>
          <p:cNvPr id="9" name="TextBox 8">
            <a:extLst>
              <a:ext uri="{FF2B5EF4-FFF2-40B4-BE49-F238E27FC236}">
                <a16:creationId xmlns:a16="http://schemas.microsoft.com/office/drawing/2014/main" id="{226FC7E6-F057-DF6F-6957-FE5D6BB84DD8}"/>
              </a:ext>
            </a:extLst>
          </p:cNvPr>
          <p:cNvSpPr txBox="1"/>
          <p:nvPr/>
        </p:nvSpPr>
        <p:spPr>
          <a:xfrm>
            <a:off x="6895750" y="6027177"/>
            <a:ext cx="5082077" cy="646331"/>
          </a:xfrm>
          <a:prstGeom prst="rect">
            <a:avLst/>
          </a:prstGeom>
          <a:noFill/>
        </p:spPr>
        <p:txBody>
          <a:bodyPr wrap="square" rtlCol="0">
            <a:spAutoFit/>
          </a:bodyPr>
          <a:lstStyle/>
          <a:p>
            <a:pPr algn="r"/>
            <a:r>
              <a:rPr lang="en-GB" dirty="0"/>
              <a:t>Watch a British Red Cross film about choking here. </a:t>
            </a:r>
            <a:r>
              <a:rPr lang="en-GB" dirty="0">
                <a:hlinkClick r:id="rId4"/>
              </a:rPr>
              <a:t>https://youtu.be/e9aoHLax1tw</a:t>
            </a:r>
            <a:r>
              <a:rPr lang="en-GB" dirty="0"/>
              <a:t> </a:t>
            </a:r>
          </a:p>
        </p:txBody>
      </p:sp>
      <p:pic>
        <p:nvPicPr>
          <p:cNvPr id="10" name="Picture 9">
            <a:hlinkClick r:id="rId4"/>
            <a:extLst>
              <a:ext uri="{FF2B5EF4-FFF2-40B4-BE49-F238E27FC236}">
                <a16:creationId xmlns:a16="http://schemas.microsoft.com/office/drawing/2014/main" id="{14EC0685-5A8B-617F-6838-0E01BBAD6EBA}"/>
              </a:ext>
            </a:extLst>
          </p:cNvPr>
          <p:cNvPicPr>
            <a:picLocks noChangeAspect="1"/>
          </p:cNvPicPr>
          <p:nvPr/>
        </p:nvPicPr>
        <p:blipFill>
          <a:blip r:embed="rId5"/>
          <a:stretch>
            <a:fillRect/>
          </a:stretch>
        </p:blipFill>
        <p:spPr>
          <a:xfrm>
            <a:off x="9899970" y="5116705"/>
            <a:ext cx="1590341" cy="895126"/>
          </a:xfrm>
          <a:prstGeom prst="rect">
            <a:avLst/>
          </a:prstGeom>
        </p:spPr>
      </p:pic>
    </p:spTree>
    <p:extLst>
      <p:ext uri="{BB962C8B-B14F-4D97-AF65-F5344CB8AC3E}">
        <p14:creationId xmlns:p14="http://schemas.microsoft.com/office/powerpoint/2010/main" val="404969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961</Words>
  <Application>Microsoft Office PowerPoint</Application>
  <PresentationFormat>Widescreen</PresentationFormat>
  <Paragraphs>91</Paragraphs>
  <Slides>14</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Calibri Light</vt:lpstr>
      <vt:lpstr>1_Office Theme</vt:lpstr>
      <vt:lpstr>Office Theme</vt:lpstr>
      <vt:lpstr>Safe toys </vt:lpstr>
      <vt:lpstr>Welcome to the I.M.P.S. team! </vt:lpstr>
      <vt:lpstr>What sort of toys can be dangerous and why?</vt:lpstr>
      <vt:lpstr>Symbols                                                               #safetoys</vt:lpstr>
      <vt:lpstr>#safetoys</vt:lpstr>
      <vt:lpstr>#safetoys</vt:lpstr>
      <vt:lpstr>This can all sound very frightening!                #safetoys</vt:lpstr>
      <vt:lpstr>Remember                                                          #safetoys</vt:lpstr>
      <vt:lpstr>What to do if a child chokes                            #safetoys</vt:lpstr>
      <vt:lpstr>Quiz                                                    #safetoys</vt:lpstr>
      <vt:lpstr>   This month your mission is to help keep your brothers and sisters safe.  </vt:lpstr>
      <vt:lpstr>PowerPoint Presentation</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Toys</dc:title>
  <dc:creator>Pilgrim, Lynn (RTH) OUH</dc:creator>
  <cp:lastModifiedBy>Pilgrim, Lynn (RTH) OUH</cp:lastModifiedBy>
  <cp:revision>3</cp:revision>
  <dcterms:created xsi:type="dcterms:W3CDTF">2022-11-14T12:01:53Z</dcterms:created>
  <dcterms:modified xsi:type="dcterms:W3CDTF">2023-11-13T13:45:03Z</dcterms:modified>
</cp:coreProperties>
</file>