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Lst>
  <p:notesMasterIdLst>
    <p:notesMasterId r:id="rId22"/>
  </p:notesMasterIdLst>
  <p:sldIdLst>
    <p:sldId id="280" r:id="rId4"/>
    <p:sldId id="257" r:id="rId5"/>
    <p:sldId id="307" r:id="rId6"/>
    <p:sldId id="290" r:id="rId7"/>
    <p:sldId id="317" r:id="rId8"/>
    <p:sldId id="318" r:id="rId9"/>
    <p:sldId id="320" r:id="rId10"/>
    <p:sldId id="319" r:id="rId11"/>
    <p:sldId id="308" r:id="rId12"/>
    <p:sldId id="321" r:id="rId13"/>
    <p:sldId id="322" r:id="rId14"/>
    <p:sldId id="323" r:id="rId15"/>
    <p:sldId id="314" r:id="rId16"/>
    <p:sldId id="292" r:id="rId17"/>
    <p:sldId id="293" r:id="rId18"/>
    <p:sldId id="324" r:id="rId19"/>
    <p:sldId id="295"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C0B25-F958-434C-A5CB-D6C85C83FA6A}" type="datetimeFigureOut">
              <a:rPr lang="en-GB" smtClean="0"/>
              <a:t>03/06/2024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8EFA0-BCC4-431C-BBC5-4DDB8436E42C}" type="slidenum">
              <a:rPr lang="en-GB" smtClean="0"/>
              <a:t>‹#›</a:t>
            </a:fld>
            <a:endParaRPr lang="en-GB"/>
          </a:p>
        </p:txBody>
      </p:sp>
    </p:spTree>
    <p:extLst>
      <p:ext uri="{BB962C8B-B14F-4D97-AF65-F5344CB8AC3E}">
        <p14:creationId xmlns:p14="http://schemas.microsoft.com/office/powerpoint/2010/main" val="275691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03/06/2024</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03/06/2024</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03/06/2024</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980098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03/06/2024</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03/06/2024</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03/06/2024</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3629635394"/>
      </p:ext>
    </p:extLst>
  </p:cSld>
  <p:clrMap bg1="lt1" tx1="dk1" bg2="lt2" tx2="dk2" accent1="accent1" accent2="accent2" accent3="accent3" accent4="accent4" accent5="accent5" accent6="accent6" hlink="hlink" folHlink="folHlink"/>
  <p:sldLayoutIdLst>
    <p:sldLayoutId id="2147483667"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80" y="474417"/>
            <a:ext cx="9235948" cy="986503"/>
          </a:xfrm>
        </p:spPr>
        <p:txBody>
          <a:bodyPr vert="horz" wrap="square" lIns="91440" tIns="45720" rIns="91440" bIns="45720" numCol="1" rtlCol="0" anchor="b" anchorCtr="0" compatLnSpc="1">
            <a:prstTxWarp prst="textNoShape">
              <a:avLst/>
            </a:prstTxWarp>
            <a:normAutofit/>
          </a:bodyPr>
          <a:lstStyle/>
          <a:p>
            <a:r>
              <a:rPr lang="en-GB" altLang="en-US" sz="5400" dirty="0">
                <a:latin typeface="Calibri" panose="020F0502020204030204" pitchFamily="34" charset="0"/>
                <a:cs typeface="Calibri" panose="020F0502020204030204" pitchFamily="34" charset="0"/>
              </a:rPr>
              <a:t>Blow the whistle on sunburn</a:t>
            </a:r>
            <a:endParaRPr lang="en-US" sz="5400" dirty="0">
              <a:latin typeface="Calibri" panose="020F0502020204030204" pitchFamily="34" charset="0"/>
              <a:cs typeface="Calibri" panose="020F0502020204030204" pitchFamily="34" charset="0"/>
            </a:endParaRP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40664" y="1645920"/>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AE0A66-BDD0-324E-8F44-B97089925B79}"/>
              </a:ext>
            </a:extLst>
          </p:cNvPr>
          <p:cNvSpPr txBox="1"/>
          <p:nvPr/>
        </p:nvSpPr>
        <p:spPr>
          <a:xfrm>
            <a:off x="6382866" y="2974520"/>
            <a:ext cx="5806086" cy="236988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Will you help I.M.P.S. to keep your younger brothers and sisters safe?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panose="020F0502020204030204"/>
                <a:ea typeface="+mn-ea"/>
                <a:cs typeface="+mn-cs"/>
              </a:rPr>
              <a:t>#safetoys</a:t>
            </a:r>
          </a:p>
        </p:txBody>
      </p:sp>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t>What do the letters SPF stand for on your sunscreen?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1979676" y="2283739"/>
            <a:ext cx="8229600" cy="646331"/>
          </a:xfrm>
        </p:spPr>
        <p:txBody>
          <a:body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letters SPF stand for sun protection factor.</a:t>
            </a:r>
            <a:b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altLang="en-US" dirty="0">
              <a:solidFill>
                <a:prstClr val="black"/>
              </a:solidFill>
              <a:latin typeface="Calibri" panose="020F0502020204030204"/>
            </a:endParaRPr>
          </a:p>
          <a:p>
            <a:pPr marL="0" indent="0">
              <a:buFont typeface="Arial" panose="020B0604020202020204" pitchFamily="34" charset="0"/>
              <a:buNone/>
            </a:pPr>
            <a:endParaRPr lang="en-GB" altLang="en-US" sz="1800" dirty="0"/>
          </a:p>
        </p:txBody>
      </p:sp>
      <p:sp>
        <p:nvSpPr>
          <p:cNvPr id="3" name="TextBox 2">
            <a:extLst>
              <a:ext uri="{FF2B5EF4-FFF2-40B4-BE49-F238E27FC236}">
                <a16:creationId xmlns:a16="http://schemas.microsoft.com/office/drawing/2014/main" id="{0A67D2D6-E91B-7065-0BCE-4F9F3849B899}"/>
              </a:ext>
            </a:extLst>
          </p:cNvPr>
          <p:cNvSpPr txBox="1"/>
          <p:nvPr/>
        </p:nvSpPr>
        <p:spPr>
          <a:xfrm>
            <a:off x="1979676" y="3263192"/>
            <a:ext cx="7949932" cy="1643527"/>
          </a:xfrm>
          <a:prstGeom prst="rect">
            <a:avLst/>
          </a:prstGeom>
          <a:noFill/>
        </p:spPr>
        <p:txBody>
          <a:bodyPr wrap="square" rtlCol="0">
            <a:spAutoFit/>
          </a:bodyPr>
          <a:lstStyle/>
          <a:p>
            <a:pPr marL="0" marR="0" lvl="0" indent="0" algn="l" defTabSz="914400" rtl="0" eaLnBrk="1" fontAlgn="base" latinLnBrk="0" hangingPunct="1">
              <a:lnSpc>
                <a:spcPct val="90000"/>
              </a:lnSpc>
              <a:spcBef>
                <a:spcPts val="1000"/>
              </a:spcBef>
              <a:spcAft>
                <a:spcPct val="0"/>
              </a:spcAft>
              <a:buClrTx/>
              <a:buSzTx/>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a sunscreen with an SPF rating of 30 or higher. Put on sunscreen 15 to 20 minutes before going out in the sun.  Reapply sunscreen at least every 2 hours, just to be safe. </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47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85216" y="795872"/>
            <a:ext cx="11018520" cy="755921"/>
          </a:xfrm>
        </p:spPr>
        <p:txBody>
          <a:bodyPr vert="horz" wrap="square" lIns="91440" tIns="45720" rIns="91440" bIns="45720" numCol="1" rtlCol="0" anchor="b" anchorCtr="0" compatLnSpc="1">
            <a:prstTxWarp prst="textNoShape">
              <a:avLst/>
            </a:prstTxWarp>
            <a:normAutofit fontScale="90000"/>
          </a:bodyPr>
          <a:lstStyle/>
          <a:p>
            <a:pPr algn="ctr"/>
            <a:r>
              <a:rPr lang="en-GB" sz="4000" dirty="0"/>
              <a:t>Can you name 5 parts of your body that you might forget to protect with sunscreen?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2595723" y="2449121"/>
            <a:ext cx="8229600" cy="1755775"/>
          </a:xfrm>
        </p:spPr>
        <p:txBody>
          <a:bodyPr/>
          <a:lstStyle/>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tops of your ears.</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tops of your feet.</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back of your neck.</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parting in your hair.</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Your face.</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35523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fontScale="90000"/>
          </a:bodyPr>
          <a:lstStyle/>
          <a:p>
            <a:r>
              <a:rPr lang="en-GB" sz="4000" dirty="0"/>
              <a:t>What other ways can you protect yourself from the sun?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2310497" y="2977039"/>
            <a:ext cx="8229600" cy="1755775"/>
          </a:xfrm>
        </p:spPr>
        <p:txBody>
          <a:bodyPr/>
          <a:lstStyle/>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Wear a hat or a cap.</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Wear sunglasses to protect your eyes.</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Wear loose fitting clothing with long sleeves.</a:t>
            </a:r>
          </a:p>
          <a:p>
            <a:pPr marL="514350" marR="0" lvl="0" indent="-514350" algn="l" defTabSz="914400" rtl="0" eaLnBrk="1" fontAlgn="base" latinLnBrk="0" hangingPunct="1">
              <a:lnSpc>
                <a:spcPct val="90000"/>
              </a:lnSpc>
              <a:spcBef>
                <a:spcPts val="1000"/>
              </a:spcBef>
              <a:spcAft>
                <a:spcPct val="0"/>
              </a:spcAft>
              <a:buClrTx/>
              <a:buSzTx/>
              <a:buFont typeface="Calibri" panose="020F0502020204030204" pitchFamily="34" charset="0"/>
              <a:buAutoNum type="arabicPeriod"/>
              <a:tabLst/>
              <a:defRPr/>
            </a:pPr>
            <a:r>
              <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Stay in the shade.</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17469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8EAD4AB-87FC-9529-A80F-9DFA8FFD9B8C}"/>
              </a:ext>
            </a:extLst>
          </p:cNvPr>
          <p:cNvSpPr txBox="1"/>
          <p:nvPr/>
        </p:nvSpPr>
        <p:spPr>
          <a:xfrm>
            <a:off x="393463" y="2561462"/>
            <a:ext cx="4196833" cy="1200329"/>
          </a:xfrm>
          <a:prstGeom prst="rect">
            <a:avLst/>
          </a:prstGeom>
          <a:noFill/>
        </p:spPr>
        <p:txBody>
          <a:bodyPr wrap="square" rtlCol="0">
            <a:spAutoFit/>
          </a:bodyPr>
          <a:lstStyle/>
          <a:p>
            <a:pPr marL="0" lvl="0" indent="0" fontAlgn="auto">
              <a:spcAft>
                <a:spcPts val="0"/>
              </a:spcAft>
              <a:buNone/>
              <a:defRPr/>
            </a:pPr>
            <a:r>
              <a:rPr lang="en-GB" sz="3600" dirty="0">
                <a:solidFill>
                  <a:prstClr val="black"/>
                </a:solidFill>
              </a:rPr>
              <a:t>How can you keep </a:t>
            </a:r>
          </a:p>
          <a:p>
            <a:pPr marL="0" lvl="0" indent="0" fontAlgn="auto">
              <a:spcAft>
                <a:spcPts val="0"/>
              </a:spcAft>
              <a:buNone/>
              <a:defRPr/>
            </a:pPr>
            <a:r>
              <a:rPr lang="en-GB" sz="3600" dirty="0">
                <a:solidFill>
                  <a:prstClr val="black"/>
                </a:solidFill>
              </a:rPr>
              <a:t>cool in the sun?</a:t>
            </a:r>
          </a:p>
        </p:txBody>
      </p:sp>
      <p:sp>
        <p:nvSpPr>
          <p:cNvPr id="6" name="TextBox 5">
            <a:extLst>
              <a:ext uri="{FF2B5EF4-FFF2-40B4-BE49-F238E27FC236}">
                <a16:creationId xmlns:a16="http://schemas.microsoft.com/office/drawing/2014/main" id="{D67B6B7E-B2F0-9948-0DB5-5748B5AC290F}"/>
              </a:ext>
            </a:extLst>
          </p:cNvPr>
          <p:cNvSpPr txBox="1"/>
          <p:nvPr/>
        </p:nvSpPr>
        <p:spPr>
          <a:xfrm>
            <a:off x="5666383" y="2090172"/>
            <a:ext cx="5697310"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a:t>Drink water</a:t>
            </a:r>
          </a:p>
          <a:p>
            <a:pPr marL="285750" indent="-285750">
              <a:buFont typeface="Arial" panose="020B0604020202020204" pitchFamily="34" charset="0"/>
              <a:buChar char="•"/>
            </a:pPr>
            <a:r>
              <a:rPr lang="en-GB" sz="2800" dirty="0"/>
              <a:t>Wear loose clothing made of natural fibres</a:t>
            </a:r>
          </a:p>
          <a:p>
            <a:pPr marL="285750" indent="-285750">
              <a:buFont typeface="Arial" panose="020B0604020202020204" pitchFamily="34" charset="0"/>
              <a:buChar char="•"/>
            </a:pPr>
            <a:r>
              <a:rPr lang="en-GB" sz="2800" dirty="0"/>
              <a:t>Stop and rest if you feel hot</a:t>
            </a:r>
          </a:p>
          <a:p>
            <a:pPr marL="285750" indent="-285750">
              <a:buFont typeface="Arial" panose="020B0604020202020204" pitchFamily="34" charset="0"/>
              <a:buChar char="•"/>
            </a:pPr>
            <a:r>
              <a:rPr lang="en-GB" sz="2800" dirty="0"/>
              <a:t>Stay in the shade whenever possible</a:t>
            </a:r>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a:xfrm>
            <a:off x="609600" y="2162264"/>
            <a:ext cx="10972800" cy="4525963"/>
          </a:xfrm>
        </p:spPr>
        <p:txBody>
          <a:bodyPr/>
          <a:lstStyle/>
          <a:p>
            <a:r>
              <a:rPr lang="en-GB" dirty="0"/>
              <a:t>Pass on sun safety tips to your family and friends.</a:t>
            </a:r>
          </a:p>
          <a:p>
            <a:endParaRPr lang="en-GB" dirty="0"/>
          </a:p>
          <a:p>
            <a:r>
              <a:rPr lang="en-GB" dirty="0"/>
              <a:t>Write a list of class sun safety rules and share it with the rest of the school. (send a copy to I.M.P.S)</a:t>
            </a:r>
          </a:p>
        </p:txBody>
      </p:sp>
    </p:spTree>
    <p:extLst>
      <p:ext uri="{BB962C8B-B14F-4D97-AF65-F5344CB8AC3E}">
        <p14:creationId xmlns:p14="http://schemas.microsoft.com/office/powerpoint/2010/main" val="372673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3" name="TextBox 2">
            <a:extLst>
              <a:ext uri="{FF2B5EF4-FFF2-40B4-BE49-F238E27FC236}">
                <a16:creationId xmlns:a16="http://schemas.microsoft.com/office/drawing/2014/main" id="{4194CC4D-D60C-FA17-7EBC-F75B477F0D8D}"/>
              </a:ext>
            </a:extLst>
          </p:cNvPr>
          <p:cNvSpPr txBox="1"/>
          <p:nvPr/>
        </p:nvSpPr>
        <p:spPr>
          <a:xfrm>
            <a:off x="1568741" y="2147582"/>
            <a:ext cx="8036653" cy="4616648"/>
          </a:xfrm>
          <a:prstGeom prst="rect">
            <a:avLst/>
          </a:prstGeom>
          <a:noFill/>
        </p:spPr>
        <p:txBody>
          <a:bodyPr wrap="square" rtlCol="0">
            <a:spAutoFit/>
          </a:bodyPr>
          <a:lstStyle/>
          <a:p>
            <a:pPr marL="342900" indent="-342900">
              <a:buFont typeface="Arial" panose="020B0604020202020204" pitchFamily="34" charset="0"/>
              <a:buChar char="•"/>
            </a:pPr>
            <a:r>
              <a:rPr lang="en-GB" sz="2400" dirty="0"/>
              <a:t>Posters.</a:t>
            </a:r>
          </a:p>
          <a:p>
            <a:pPr marL="342900" indent="-342900">
              <a:buFont typeface="Arial" panose="020B0604020202020204" pitchFamily="34" charset="0"/>
              <a:buChar char="•"/>
            </a:pPr>
            <a:r>
              <a:rPr lang="en-GB" sz="2400" dirty="0"/>
              <a:t>Leaflets.</a:t>
            </a:r>
          </a:p>
          <a:p>
            <a:pPr marL="342900" indent="-342900">
              <a:buFont typeface="Arial" panose="020B0604020202020204" pitchFamily="34" charset="0"/>
              <a:buChar char="•"/>
            </a:pPr>
            <a:r>
              <a:rPr lang="en-GB" sz="2400" dirty="0"/>
              <a:t>Talk to people about the dangers of the sun!</a:t>
            </a:r>
          </a:p>
          <a:p>
            <a:pPr marL="342900" indent="-342900">
              <a:buFont typeface="Arial" panose="020B0604020202020204" pitchFamily="34" charset="0"/>
              <a:buChar char="•"/>
            </a:pPr>
            <a:r>
              <a:rPr lang="en-GB" sz="2400" dirty="0"/>
              <a:t>Do an assembly in school.</a:t>
            </a:r>
          </a:p>
          <a:p>
            <a:pPr marL="342900" indent="-342900">
              <a:buFont typeface="Arial" panose="020B0604020202020204" pitchFamily="34" charset="0"/>
              <a:buChar char="•"/>
            </a:pPr>
            <a:r>
              <a:rPr lang="en-GB" sz="2400" dirty="0"/>
              <a:t>Write an article outlining how to keep little ones safe in the sun for the school newsletter.</a:t>
            </a:r>
          </a:p>
          <a:p>
            <a:pPr marL="342900" indent="-342900">
              <a:buFont typeface="Arial" panose="020B0604020202020204" pitchFamily="34" charset="0"/>
              <a:buChar char="•"/>
            </a:pPr>
            <a:r>
              <a:rPr lang="en-GB" sz="2400" dirty="0"/>
              <a:t>Show the younger children in the school how you keep yourself safe in the sun. (they really look up to you!) </a:t>
            </a:r>
          </a:p>
          <a:p>
            <a:pPr marL="342900" indent="-342900">
              <a:buFont typeface="Arial" panose="020B0604020202020204" pitchFamily="34" charset="0"/>
              <a:buChar char="•"/>
            </a:pPr>
            <a:r>
              <a:rPr lang="en-GB" sz="2400" dirty="0"/>
              <a:t>Write a list of class sun safety rules and share with the rest of the school.</a:t>
            </a:r>
          </a:p>
          <a:p>
            <a:endParaRPr lang="en-GB" dirty="0"/>
          </a:p>
          <a:p>
            <a:endParaRPr lang="en-GB" dirty="0"/>
          </a:p>
          <a:p>
            <a:endParaRPr lang="en-GB" dirty="0"/>
          </a:p>
        </p:txBody>
      </p:sp>
    </p:spTree>
    <p:extLst>
      <p:ext uri="{BB962C8B-B14F-4D97-AF65-F5344CB8AC3E}">
        <p14:creationId xmlns:p14="http://schemas.microsoft.com/office/powerpoint/2010/main" val="406600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38881" y="390525"/>
            <a:ext cx="10909640" cy="1510301"/>
          </a:xfrm>
        </p:spPr>
        <p:txBody>
          <a:bodyPr vert="horz" lIns="91440" tIns="45720" rIns="91440" bIns="45720" numCol="1" rtlCol="0" anchor="ctr" anchorCtr="0" compatLnSpc="1">
            <a:prstTxWarp prst="textNoShape">
              <a:avLst/>
            </a:prstTxWarp>
            <a:normAutofit/>
          </a:bodyPr>
          <a:lstStyle/>
          <a:p>
            <a:pPr marL="0" indent="0" algn="ctr"/>
            <a:r>
              <a:rPr lang="en-US" altLang="en-US" sz="4100" kern="1200">
                <a:solidFill>
                  <a:srgbClr val="FFFFFF"/>
                </a:solidFill>
                <a:latin typeface="+mj-lt"/>
                <a:ea typeface="+mj-ea"/>
                <a:cs typeface="+mj-cs"/>
              </a:rPr>
              <a:t>Please send us some photos of your class looking cool in the sun for our website gallery.</a:t>
            </a:r>
          </a:p>
        </p:txBody>
      </p:sp>
      <p:sp>
        <p:nvSpPr>
          <p:cNvPr id="35"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CB0D3B-62B4-7B3A-10D7-8ED8E5902736}"/>
              </a:ext>
            </a:extLst>
          </p:cNvPr>
          <p:cNvPicPr>
            <a:picLocks noChangeAspect="1"/>
          </p:cNvPicPr>
          <p:nvPr/>
        </p:nvPicPr>
        <p:blipFill>
          <a:blip r:embed="rId2"/>
          <a:stretch>
            <a:fillRect/>
          </a:stretch>
        </p:blipFill>
        <p:spPr>
          <a:xfrm>
            <a:off x="1035177" y="3501717"/>
            <a:ext cx="10118598" cy="2150202"/>
          </a:xfrm>
          <a:prstGeom prst="rect">
            <a:avLst/>
          </a:pr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42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altLang="en-US" sz="4000" dirty="0">
                <a:latin typeface="Calibri" panose="020F0502020204030204" pitchFamily="34" charset="0"/>
                <a:cs typeface="Calibri" panose="020F0502020204030204" pitchFamily="34" charset="0"/>
              </a:rPr>
              <a:t>Blow the whistle on sunburn</a:t>
            </a:r>
            <a:endParaRPr lang="en-US" sz="4000" dirty="0">
              <a:latin typeface="Calibri" panose="020F0502020204030204" pitchFamily="34" charset="0"/>
              <a:cs typeface="Calibri" panose="020F0502020204030204" pitchFamily="34" charset="0"/>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2443323" y="2486772"/>
            <a:ext cx="8229600" cy="1755775"/>
          </a:xfrm>
        </p:spPr>
        <p:txBody>
          <a:bodyPr/>
          <a:lstStyle/>
          <a:p>
            <a:pPr marL="0" indent="0" algn="l" fontAlgn="auto">
              <a:spcAft>
                <a:spcPts val="0"/>
              </a:spcAft>
              <a:buNone/>
              <a:defRPr/>
            </a:pPr>
            <a:r>
              <a:rPr lang="en-GB" sz="3200" dirty="0">
                <a:latin typeface="Calibri Light" panose="020F0302020204030204" pitchFamily="34" charset="0"/>
                <a:cs typeface="Calibri Light" panose="020F0302020204030204" pitchFamily="34" charset="0"/>
              </a:rPr>
              <a:t>What do you know about keeping safe in the sun?</a:t>
            </a:r>
          </a:p>
          <a:p>
            <a:pPr marL="0" indent="0" algn="l" fontAlgn="auto">
              <a:spcAft>
                <a:spcPts val="0"/>
              </a:spcAft>
              <a:buNone/>
              <a:defRPr/>
            </a:pPr>
            <a:r>
              <a:rPr lang="en-GB" sz="3200" dirty="0">
                <a:latin typeface="Calibri Light" panose="020F0302020204030204" pitchFamily="34" charset="0"/>
                <a:cs typeface="Calibri Light" panose="020F0302020204030204" pitchFamily="34" charset="0"/>
              </a:rPr>
              <a:t>List three reasons to keep safe in the sun.</a:t>
            </a:r>
          </a:p>
          <a:p>
            <a:pPr marL="0" indent="0">
              <a:buFont typeface="Arial" panose="020B0604020202020204" pitchFamily="34" charset="0"/>
              <a:buNone/>
            </a:pPr>
            <a:endParaRPr lang="en-GB" altLang="en-US" sz="1800" dirty="0"/>
          </a:p>
        </p:txBody>
      </p:sp>
      <p:sp>
        <p:nvSpPr>
          <p:cNvPr id="7" name="TextBox 6">
            <a:extLst>
              <a:ext uri="{FF2B5EF4-FFF2-40B4-BE49-F238E27FC236}">
                <a16:creationId xmlns:a16="http://schemas.microsoft.com/office/drawing/2014/main" id="{D6C750DD-ABED-DA0C-4558-4468A0D62004}"/>
              </a:ext>
            </a:extLst>
          </p:cNvPr>
          <p:cNvSpPr txBox="1"/>
          <p:nvPr/>
        </p:nvSpPr>
        <p:spPr>
          <a:xfrm>
            <a:off x="1807701" y="4572000"/>
            <a:ext cx="9974511" cy="923330"/>
          </a:xfrm>
          <a:prstGeom prst="rect">
            <a:avLst/>
          </a:prstGeom>
          <a:noFill/>
        </p:spPr>
        <p:txBody>
          <a:bodyPr wrap="square" rtlCol="0">
            <a:spAutoFit/>
          </a:bodyPr>
          <a:lstStyle/>
          <a:p>
            <a:r>
              <a:rPr lang="en-GB" dirty="0"/>
              <a:t>Sunburn, risk of skin cancer when you are older, heat stroke, damage to your eyes, dehydration, headaches. </a:t>
            </a:r>
          </a:p>
          <a:p>
            <a:r>
              <a:rPr lang="en-GB" dirty="0"/>
              <a:t>Did you think of more?</a:t>
            </a:r>
          </a:p>
        </p:txBody>
      </p:sp>
    </p:spTree>
    <p:extLst>
      <p:ext uri="{BB962C8B-B14F-4D97-AF65-F5344CB8AC3E}">
        <p14:creationId xmlns:p14="http://schemas.microsoft.com/office/powerpoint/2010/main" val="191709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553319" y="660914"/>
            <a:ext cx="5248656" cy="736942"/>
          </a:xfrm>
        </p:spPr>
        <p:txBody>
          <a:bodyPr anchor="b">
            <a:normAutofit fontScale="90000"/>
          </a:bodyPr>
          <a:lstStyle/>
          <a:p>
            <a:r>
              <a:rPr lang="en-GB" altLang="en-US" sz="5400" dirty="0">
                <a:solidFill>
                  <a:schemeClr val="tx1">
                    <a:lumMod val="85000"/>
                    <a:lumOff val="15000"/>
                  </a:schemeClr>
                </a:solidFill>
              </a:rPr>
              <a:t>Did you know?</a:t>
            </a: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553319" y="2058770"/>
            <a:ext cx="5707522" cy="2931510"/>
          </a:xfrm>
        </p:spPr>
        <p:txBody>
          <a:bodyPr>
            <a:noAutofit/>
          </a:bodyPr>
          <a:lstStyle/>
          <a:p>
            <a:r>
              <a:rPr lang="en-GB" altLang="en-US" sz="2400" dirty="0">
                <a:latin typeface="Calibri Light" panose="020F0302020204030204" pitchFamily="34" charset="0"/>
                <a:cs typeface="Calibri Light" panose="020F0302020204030204" pitchFamily="34" charset="0"/>
              </a:rPr>
              <a:t>Exposure to the sun can damage the DNA in our skin</a:t>
            </a:r>
          </a:p>
          <a:p>
            <a:r>
              <a:rPr lang="en-GB" altLang="en-US" sz="2400" dirty="0">
                <a:latin typeface="Calibri Light" panose="020F0302020204030204" pitchFamily="34" charset="0"/>
                <a:cs typeface="Calibri Light" panose="020F0302020204030204" pitchFamily="34" charset="0"/>
              </a:rPr>
              <a:t>Over exposure to the sun or sunburn in childhood can cause skin cancer when you are older. </a:t>
            </a:r>
          </a:p>
          <a:p>
            <a:r>
              <a:rPr lang="en-GB" altLang="en-US" sz="2400" dirty="0">
                <a:latin typeface="Calibri Light" panose="020F0302020204030204" pitchFamily="34" charset="0"/>
                <a:cs typeface="Calibri Light" panose="020F0302020204030204" pitchFamily="34" charset="0"/>
              </a:rPr>
              <a:t>Using sun lamps or sun beds can increase the risk of developing skin cancer</a:t>
            </a:r>
          </a:p>
          <a:p>
            <a:pPr>
              <a:lnSpc>
                <a:spcPct val="90000"/>
              </a:lnSpc>
            </a:pPr>
            <a:endParaRPr lang="en-GB" altLang="en-US" sz="2400" dirty="0">
              <a:solidFill>
                <a:schemeClr val="tx1">
                  <a:lumMod val="85000"/>
                  <a:lumOff val="15000"/>
                </a:schemeClr>
              </a:solidFill>
            </a:endParaRPr>
          </a:p>
        </p:txBody>
      </p:sp>
    </p:spTree>
    <p:extLst>
      <p:ext uri="{BB962C8B-B14F-4D97-AF65-F5344CB8AC3E}">
        <p14:creationId xmlns:p14="http://schemas.microsoft.com/office/powerpoint/2010/main" val="3772117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72493" y="238539"/>
            <a:ext cx="11047013" cy="1434415"/>
          </a:xfrm>
        </p:spPr>
        <p:txBody>
          <a:bodyPr vert="horz" lIns="91440" tIns="45720" rIns="91440" bIns="45720" numCol="1" rtlCol="0" anchor="b" anchorCtr="0" compatLnSpc="1">
            <a:prstTxWarp prst="textNoShape">
              <a:avLst/>
            </a:prstTxWarp>
            <a:normAutofit/>
          </a:bodyPr>
          <a:lstStyle/>
          <a:p>
            <a:r>
              <a:rPr lang="en-US" sz="5400"/>
              <a:t>How can you stay safe in the sun?</a:t>
            </a:r>
          </a:p>
        </p:txBody>
      </p:sp>
      <p:sp>
        <p:nvSpPr>
          <p:cNvPr id="24"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iley face sticky notes">
            <a:extLst>
              <a:ext uri="{FF2B5EF4-FFF2-40B4-BE49-F238E27FC236}">
                <a16:creationId xmlns:a16="http://schemas.microsoft.com/office/drawing/2014/main" id="{A0A2767E-37DD-7B71-4BE6-1D235D6C3AA4}"/>
              </a:ext>
            </a:extLst>
          </p:cNvPr>
          <p:cNvPicPr>
            <a:picLocks noChangeAspect="1"/>
          </p:cNvPicPr>
          <p:nvPr/>
        </p:nvPicPr>
        <p:blipFill rotWithShape="1">
          <a:blip r:embed="rId2">
            <a:extLst>
              <a:ext uri="{28A0092B-C50C-407E-A947-70E740481C1C}">
                <a14:useLocalDpi xmlns:a14="http://schemas.microsoft.com/office/drawing/2010/main" val="0"/>
              </a:ext>
            </a:extLst>
          </a:blip>
          <a:srcRect l="12152" r="24932"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4905954" y="3613927"/>
            <a:ext cx="6713552" cy="682171"/>
          </a:xfrm>
        </p:spPr>
        <p:txBody>
          <a:bodyPr anchor="t">
            <a:noAutofit/>
          </a:bodyPr>
          <a:lstStyle/>
          <a:p>
            <a:pPr marL="0" indent="0">
              <a:buNone/>
            </a:pPr>
            <a:r>
              <a:rPr lang="en-GB" altLang="en-US" dirty="0">
                <a:latin typeface="Calibri Light" panose="020F0302020204030204" pitchFamily="34" charset="0"/>
                <a:cs typeface="Calibri Light" panose="020F0302020204030204" pitchFamily="34" charset="0"/>
              </a:rPr>
              <a:t>On a post it note write down a check list for staying safe in the sun.</a:t>
            </a:r>
            <a:endParaRPr lang="en-GB" altLang="en-US" dirty="0"/>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spcBef>
                <a:spcPts val="0"/>
              </a:spcBef>
              <a:spcAft>
                <a:spcPts val="600"/>
              </a:spcAft>
              <a:buClrTx/>
              <a:buSzTx/>
              <a:buFontTx/>
              <a:buNone/>
              <a:tabLst/>
              <a:defRPr/>
            </a:pPr>
            <a:br>
              <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b="0" i="0" u="none" strike="noStrike" kern="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23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altLang="en-US" sz="4000" dirty="0">
                <a:latin typeface="Comic Sans MS" panose="030F0702030302020204" pitchFamily="66" charset="0"/>
              </a:rPr>
              <a:t>Did you forget anything?</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list of items on a yellow background&#10;&#10;Description automatically generated with medium confidence">
            <a:extLst>
              <a:ext uri="{FF2B5EF4-FFF2-40B4-BE49-F238E27FC236}">
                <a16:creationId xmlns:a16="http://schemas.microsoft.com/office/drawing/2014/main" id="{64AFB1BD-EA68-1092-7E33-0837E531D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723" y="1278294"/>
            <a:ext cx="5080456" cy="5080456"/>
          </a:xfrm>
          <a:prstGeom prst="rect">
            <a:avLst/>
          </a:prstGeom>
        </p:spPr>
      </p:pic>
    </p:spTree>
    <p:extLst>
      <p:ext uri="{BB962C8B-B14F-4D97-AF65-F5344CB8AC3E}">
        <p14:creationId xmlns:p14="http://schemas.microsoft.com/office/powerpoint/2010/main" val="135090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t>Write five class rules about keeping safe in the sun</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1979676" y="2208396"/>
            <a:ext cx="8229600" cy="175577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5.</a:t>
            </a:r>
          </a:p>
          <a:p>
            <a:pPr marL="0" indent="0">
              <a:buFont typeface="Arial" panose="020B0604020202020204" pitchFamily="34" charset="0"/>
              <a:buNone/>
            </a:pPr>
            <a:endParaRPr lang="en-GB" altLang="en-US" sz="1800" dirty="0"/>
          </a:p>
        </p:txBody>
      </p:sp>
    </p:spTree>
    <p:extLst>
      <p:ext uri="{BB962C8B-B14F-4D97-AF65-F5344CB8AC3E}">
        <p14:creationId xmlns:p14="http://schemas.microsoft.com/office/powerpoint/2010/main" val="33098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sz="4000" dirty="0">
                <a:latin typeface="Calibri" panose="020F0502020204030204" pitchFamily="34" charset="0"/>
                <a:cs typeface="Calibri" panose="020F0502020204030204" pitchFamily="34" charset="0"/>
              </a:rPr>
              <a:t>Three best ways to enjoy the sun safely are:</a:t>
            </a:r>
            <a:endParaRPr lang="en-US" sz="4000" dirty="0">
              <a:latin typeface="Calibri" panose="020F0502020204030204" pitchFamily="34" charset="0"/>
              <a:cs typeface="Calibri" panose="020F0502020204030204" pitchFamily="34" charset="0"/>
            </a:endParaRP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843152B-774F-7183-15BE-A0E1880CA544}"/>
              </a:ext>
            </a:extLst>
          </p:cNvPr>
          <p:cNvPicPr>
            <a:picLocks noChangeAspect="1"/>
          </p:cNvPicPr>
          <p:nvPr/>
        </p:nvPicPr>
        <p:blipFill>
          <a:blip r:embed="rId3"/>
          <a:stretch>
            <a:fillRect/>
          </a:stretch>
        </p:blipFill>
        <p:spPr>
          <a:xfrm>
            <a:off x="5023011" y="2359059"/>
            <a:ext cx="2145978" cy="2139881"/>
          </a:xfrm>
          <a:prstGeom prst="rect">
            <a:avLst/>
          </a:prstGeom>
        </p:spPr>
      </p:pic>
      <p:pic>
        <p:nvPicPr>
          <p:cNvPr id="10" name="Picture 9">
            <a:extLst>
              <a:ext uri="{FF2B5EF4-FFF2-40B4-BE49-F238E27FC236}">
                <a16:creationId xmlns:a16="http://schemas.microsoft.com/office/drawing/2014/main" id="{D47ABC43-ED27-A7FF-4B19-E365CF6B9031}"/>
              </a:ext>
            </a:extLst>
          </p:cNvPr>
          <p:cNvPicPr>
            <a:picLocks noChangeAspect="1"/>
          </p:cNvPicPr>
          <p:nvPr/>
        </p:nvPicPr>
        <p:blipFill>
          <a:blip r:embed="rId4"/>
          <a:stretch>
            <a:fillRect/>
          </a:stretch>
        </p:blipFill>
        <p:spPr>
          <a:xfrm>
            <a:off x="1504082" y="2295732"/>
            <a:ext cx="2328874" cy="1963082"/>
          </a:xfrm>
          <a:prstGeom prst="rect">
            <a:avLst/>
          </a:prstGeom>
        </p:spPr>
      </p:pic>
      <p:pic>
        <p:nvPicPr>
          <p:cNvPr id="12" name="Picture 11">
            <a:extLst>
              <a:ext uri="{FF2B5EF4-FFF2-40B4-BE49-F238E27FC236}">
                <a16:creationId xmlns:a16="http://schemas.microsoft.com/office/drawing/2014/main" id="{1FC5DEC1-589D-9C9B-65FA-DE25267D765B}"/>
              </a:ext>
            </a:extLst>
          </p:cNvPr>
          <p:cNvPicPr>
            <a:picLocks noChangeAspect="1"/>
          </p:cNvPicPr>
          <p:nvPr/>
        </p:nvPicPr>
        <p:blipFill>
          <a:blip r:embed="rId5"/>
          <a:stretch>
            <a:fillRect/>
          </a:stretch>
        </p:blipFill>
        <p:spPr>
          <a:xfrm>
            <a:off x="7688667" y="2341456"/>
            <a:ext cx="2804403" cy="1871634"/>
          </a:xfrm>
          <a:prstGeom prst="rect">
            <a:avLst/>
          </a:prstGeom>
        </p:spPr>
      </p:pic>
      <p:sp>
        <p:nvSpPr>
          <p:cNvPr id="13" name="TextBox 4">
            <a:extLst>
              <a:ext uri="{FF2B5EF4-FFF2-40B4-BE49-F238E27FC236}">
                <a16:creationId xmlns:a16="http://schemas.microsoft.com/office/drawing/2014/main" id="{4DFB85E3-3126-7AE4-EE6F-8C101556FED0}"/>
              </a:ext>
            </a:extLst>
          </p:cNvPr>
          <p:cNvSpPr txBox="1">
            <a:spLocks noChangeArrowheads="1"/>
          </p:cNvSpPr>
          <p:nvPr/>
        </p:nvSpPr>
        <p:spPr bwMode="auto">
          <a:xfrm>
            <a:off x="1504082" y="4519186"/>
            <a:ext cx="2333625" cy="52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dirty="0">
                <a:solidFill>
                  <a:srgbClr val="000000"/>
                </a:solidFill>
                <a:latin typeface="Calibri Light" panose="020F0302020204030204" pitchFamily="34" charset="0"/>
                <a:cs typeface="Calibri Light" panose="020F0302020204030204" pitchFamily="34" charset="0"/>
              </a:rPr>
              <a:t>Shade</a:t>
            </a:r>
            <a:r>
              <a:rPr lang="en-GB" altLang="en-US" sz="2800" dirty="0">
                <a:solidFill>
                  <a:srgbClr val="000000"/>
                </a:solidFill>
                <a:latin typeface="Comic Sans MS" panose="030F0702030302020204" pitchFamily="66" charset="0"/>
              </a:rPr>
              <a:t>.</a:t>
            </a:r>
            <a:endParaRPr lang="en-GB" altLang="en-US" sz="2800" dirty="0"/>
          </a:p>
        </p:txBody>
      </p:sp>
      <p:sp>
        <p:nvSpPr>
          <p:cNvPr id="14" name="TextBox 5">
            <a:extLst>
              <a:ext uri="{FF2B5EF4-FFF2-40B4-BE49-F238E27FC236}">
                <a16:creationId xmlns:a16="http://schemas.microsoft.com/office/drawing/2014/main" id="{5CE6EFD0-A32E-50BE-AC07-8CA966BDC010}"/>
              </a:ext>
            </a:extLst>
          </p:cNvPr>
          <p:cNvSpPr txBox="1">
            <a:spLocks noChangeArrowheads="1"/>
          </p:cNvSpPr>
          <p:nvPr/>
        </p:nvSpPr>
        <p:spPr bwMode="auto">
          <a:xfrm>
            <a:off x="5024439" y="4514851"/>
            <a:ext cx="2143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dirty="0">
                <a:solidFill>
                  <a:srgbClr val="000000"/>
                </a:solidFill>
                <a:latin typeface="Calibri Light" panose="020F0302020204030204" pitchFamily="34" charset="0"/>
                <a:cs typeface="Calibri Light" panose="020F0302020204030204" pitchFamily="34" charset="0"/>
              </a:rPr>
              <a:t>Clothing</a:t>
            </a:r>
            <a:r>
              <a:rPr lang="en-GB" altLang="en-US" sz="2800" dirty="0">
                <a:solidFill>
                  <a:srgbClr val="000000"/>
                </a:solidFill>
                <a:latin typeface="Comic Sans MS" panose="030F0702030302020204" pitchFamily="66" charset="0"/>
              </a:rPr>
              <a:t>.</a:t>
            </a:r>
            <a:endParaRPr lang="en-GB" altLang="en-US" sz="2800" dirty="0"/>
          </a:p>
        </p:txBody>
      </p:sp>
      <p:sp>
        <p:nvSpPr>
          <p:cNvPr id="15" name="TextBox 6">
            <a:extLst>
              <a:ext uri="{FF2B5EF4-FFF2-40B4-BE49-F238E27FC236}">
                <a16:creationId xmlns:a16="http://schemas.microsoft.com/office/drawing/2014/main" id="{02FECE6E-1F99-2A80-7B95-FF4399A342B2}"/>
              </a:ext>
            </a:extLst>
          </p:cNvPr>
          <p:cNvSpPr txBox="1">
            <a:spLocks noChangeArrowheads="1"/>
          </p:cNvSpPr>
          <p:nvPr/>
        </p:nvSpPr>
        <p:spPr bwMode="auto">
          <a:xfrm>
            <a:off x="8117875" y="4515792"/>
            <a:ext cx="2303685" cy="52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2800" dirty="0">
                <a:solidFill>
                  <a:srgbClr val="000000"/>
                </a:solidFill>
                <a:latin typeface="Calibri Light" panose="020F0302020204030204" pitchFamily="34" charset="0"/>
                <a:cs typeface="Calibri Light" panose="020F0302020204030204" pitchFamily="34" charset="0"/>
              </a:rPr>
              <a:t>Sun screen</a:t>
            </a:r>
            <a:r>
              <a:rPr lang="en-GB" altLang="en-US" sz="2800" dirty="0">
                <a:solidFill>
                  <a:srgbClr val="000000"/>
                </a:solidFill>
                <a:latin typeface="Comic Sans MS" panose="030F0702030302020204" pitchFamily="66" charset="0"/>
              </a:rPr>
              <a:t>.</a:t>
            </a:r>
            <a:endParaRPr lang="en-GB" altLang="en-US" sz="2800" dirty="0"/>
          </a:p>
        </p:txBody>
      </p:sp>
    </p:spTree>
    <p:extLst>
      <p:ext uri="{BB962C8B-B14F-4D97-AF65-F5344CB8AC3E}">
        <p14:creationId xmlns:p14="http://schemas.microsoft.com/office/powerpoint/2010/main" val="290959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GB" altLang="en-US" sz="4000" dirty="0"/>
              <a:t>Try our quiz about sun safety</a:t>
            </a:r>
            <a:endParaRPr lang="en-US" sz="40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8618896" cy="228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0" indent="0" fontAlgn="base">
              <a:lnSpc>
                <a:spcPct val="90000"/>
              </a:lnSpc>
              <a:spcBef>
                <a:spcPts val="1000"/>
              </a:spcBef>
              <a:spcAft>
                <a:spcPct val="0"/>
              </a:spcAft>
            </a:pPr>
            <a:r>
              <a:rPr lang="en-GB" altLang="en-US" sz="2800" dirty="0">
                <a:solidFill>
                  <a:prstClr val="black"/>
                </a:solidFill>
                <a:latin typeface="Calibri" panose="020F0502020204030204"/>
              </a:rPr>
              <a:t>When are the sun’s rays at their strongest?</a:t>
            </a:r>
          </a:p>
          <a:p>
            <a:pPr marL="228594" lvl="0" indent="-228594" fontAlgn="base">
              <a:lnSpc>
                <a:spcPct val="90000"/>
              </a:lnSpc>
              <a:spcBef>
                <a:spcPts val="1000"/>
              </a:spcBef>
              <a:spcAft>
                <a:spcPct val="0"/>
              </a:spcAft>
              <a:buFont typeface="Arial" panose="020B0604020202020204" pitchFamily="34" charset="0"/>
              <a:buChar char="•"/>
            </a:pPr>
            <a:endParaRPr lang="en-GB" altLang="en-US" sz="2800" dirty="0">
              <a:solidFill>
                <a:prstClr val="black"/>
              </a:solidFill>
              <a:latin typeface="Calibri" panose="020F0502020204030204"/>
            </a:endParaRPr>
          </a:p>
          <a:p>
            <a:pPr marL="0" lvl="0" indent="0" fontAlgn="base">
              <a:lnSpc>
                <a:spcPct val="90000"/>
              </a:lnSpc>
              <a:spcBef>
                <a:spcPts val="1000"/>
              </a:spcBef>
              <a:spcAft>
                <a:spcPct val="0"/>
              </a:spcAft>
            </a:pPr>
            <a:r>
              <a:rPr lang="en-GB" altLang="en-US" sz="2800" dirty="0">
                <a:solidFill>
                  <a:prstClr val="black"/>
                </a:solidFill>
                <a:latin typeface="Calibri" panose="020F0502020204030204"/>
              </a:rPr>
              <a:t>Between 11am and 3pm you should </a:t>
            </a:r>
            <a:r>
              <a:rPr lang="en-US" altLang="en-US" sz="2800" dirty="0">
                <a:solidFill>
                  <a:prstClr val="black"/>
                </a:solidFill>
                <a:latin typeface="Calibri" panose="020F0502020204030204"/>
              </a:rPr>
              <a:t>always wear sunscreen and take frequent breaks from the sun by going indoors or moving into the shade.</a:t>
            </a:r>
          </a:p>
        </p:txBody>
      </p:sp>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773</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Comic Sans MS</vt:lpstr>
      <vt:lpstr>1_Office Theme</vt:lpstr>
      <vt:lpstr>2_Office Theme</vt:lpstr>
      <vt:lpstr>Office Theme</vt:lpstr>
      <vt:lpstr>Blow the whistle on sunburn</vt:lpstr>
      <vt:lpstr>Welcome to the I.M.P.S. team! </vt:lpstr>
      <vt:lpstr>Blow the whistle on sunburn</vt:lpstr>
      <vt:lpstr>Did you know?</vt:lpstr>
      <vt:lpstr>How can you stay safe in the sun?</vt:lpstr>
      <vt:lpstr>Did you forget anything?</vt:lpstr>
      <vt:lpstr>Write five class rules about keeping safe in the sun</vt:lpstr>
      <vt:lpstr>Three best ways to enjoy the sun safely are:</vt:lpstr>
      <vt:lpstr>Try our quiz about sun safety</vt:lpstr>
      <vt:lpstr>What do the letters SPF stand for on your sunscreen?</vt:lpstr>
      <vt:lpstr>Can you name 5 parts of your body that you might forget to protect with sunscreen?</vt:lpstr>
      <vt:lpstr>What other ways can you protect yourself from the sun?</vt:lpstr>
      <vt:lpstr>PowerPoint Presentation</vt:lpstr>
      <vt:lpstr>PowerPoint Presentation</vt:lpstr>
      <vt:lpstr>PowerPoint Presentation</vt:lpstr>
      <vt:lpstr>Please send us some photos of your class looking cool in the sun for our website gallery.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6</cp:revision>
  <dcterms:created xsi:type="dcterms:W3CDTF">2022-11-14T14:09:49Z</dcterms:created>
  <dcterms:modified xsi:type="dcterms:W3CDTF">2024-06-03T11:47:33Z</dcterms:modified>
</cp:coreProperties>
</file>