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6" r:id="rId3"/>
  </p:sldMasterIdLst>
  <p:notesMasterIdLst>
    <p:notesMasterId r:id="rId22"/>
  </p:notesMasterIdLst>
  <p:sldIdLst>
    <p:sldId id="280" r:id="rId4"/>
    <p:sldId id="257" r:id="rId5"/>
    <p:sldId id="307" r:id="rId6"/>
    <p:sldId id="290" r:id="rId7"/>
    <p:sldId id="317" r:id="rId8"/>
    <p:sldId id="318" r:id="rId9"/>
    <p:sldId id="320" r:id="rId10"/>
    <p:sldId id="319" r:id="rId11"/>
    <p:sldId id="308" r:id="rId12"/>
    <p:sldId id="321" r:id="rId13"/>
    <p:sldId id="322" r:id="rId14"/>
    <p:sldId id="323" r:id="rId15"/>
    <p:sldId id="314" r:id="rId16"/>
    <p:sldId id="292" r:id="rId17"/>
    <p:sldId id="293" r:id="rId18"/>
    <p:sldId id="324" r:id="rId19"/>
    <p:sldId id="295" r:id="rId20"/>
    <p:sldId id="29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8C0B25-F958-434C-A5CB-D6C85C83FA6A}" type="datetimeFigureOut">
              <a:rPr lang="en-GB" smtClean="0"/>
              <a:t>13/06/2023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88EFA0-BCC4-431C-BBC5-4DDB8436E42C}" type="slidenum">
              <a:rPr lang="en-GB" smtClean="0"/>
              <a:t>‹#›</a:t>
            </a:fld>
            <a:endParaRPr lang="en-GB"/>
          </a:p>
        </p:txBody>
      </p:sp>
    </p:spTree>
    <p:extLst>
      <p:ext uri="{BB962C8B-B14F-4D97-AF65-F5344CB8AC3E}">
        <p14:creationId xmlns:p14="http://schemas.microsoft.com/office/powerpoint/2010/main" val="2756911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8B4A35-F049-47C6-ABE1-83BD19FCE97D}"/>
              </a:ext>
            </a:extLst>
          </p:cNvPr>
          <p:cNvSpPr>
            <a:spLocks noGrp="1"/>
          </p:cNvSpPr>
          <p:nvPr>
            <p:ph type="dt" sz="half" idx="10"/>
          </p:nvPr>
        </p:nvSpPr>
        <p:spPr/>
        <p:txBody>
          <a:bodyPr/>
          <a:lstStyle>
            <a:lvl1pPr>
              <a:defRPr/>
            </a:lvl1pPr>
          </a:lstStyle>
          <a:p>
            <a:pPr>
              <a:defRPr/>
            </a:pPr>
            <a:fld id="{E6E22362-6270-4CFA-8490-7878DF8F832C}" type="datetimeFigureOut">
              <a:rPr lang="en-GB"/>
              <a:pPr>
                <a:defRPr/>
              </a:pPr>
              <a:t>13/06/2023</a:t>
            </a:fld>
            <a:endParaRPr lang="en-GB"/>
          </a:p>
        </p:txBody>
      </p:sp>
      <p:sp>
        <p:nvSpPr>
          <p:cNvPr id="5" name="Footer Placeholder 4">
            <a:extLst>
              <a:ext uri="{FF2B5EF4-FFF2-40B4-BE49-F238E27FC236}">
                <a16:creationId xmlns:a16="http://schemas.microsoft.com/office/drawing/2014/main" id="{4E43CB5A-E42E-4C59-8453-647F75F0FFD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D5E2221-CB57-4534-89E8-BD4D79D4879E}"/>
              </a:ext>
            </a:extLst>
          </p:cNvPr>
          <p:cNvSpPr>
            <a:spLocks noGrp="1"/>
          </p:cNvSpPr>
          <p:nvPr>
            <p:ph type="sldNum" sz="quarter" idx="12"/>
          </p:nvPr>
        </p:nvSpPr>
        <p:spPr/>
        <p:txBody>
          <a:bodyPr/>
          <a:lstStyle>
            <a:lvl1pPr>
              <a:defRPr/>
            </a:lvl1pPr>
          </a:lstStyle>
          <a:p>
            <a:pPr>
              <a:defRPr/>
            </a:pPr>
            <a:fld id="{20B3BAE6-79FC-4B16-89BD-D9B74B8B0B1A}" type="slidenum">
              <a:rPr lang="en-GB"/>
              <a:pPr>
                <a:defRPr/>
              </a:pPr>
              <a:t>‹#›</a:t>
            </a:fld>
            <a:endParaRPr lang="en-GB"/>
          </a:p>
        </p:txBody>
      </p:sp>
    </p:spTree>
    <p:extLst>
      <p:ext uri="{BB962C8B-B14F-4D97-AF65-F5344CB8AC3E}">
        <p14:creationId xmlns:p14="http://schemas.microsoft.com/office/powerpoint/2010/main" val="113348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01D425-6E08-E14D-C971-9DF1722E598D}"/>
              </a:ext>
            </a:extLst>
          </p:cNvPr>
          <p:cNvSpPr>
            <a:spLocks noGrp="1"/>
          </p:cNvSpPr>
          <p:nvPr>
            <p:ph type="dt" sz="half" idx="10"/>
          </p:nvPr>
        </p:nvSpPr>
        <p:spPr/>
        <p:txBody>
          <a:bodyPr/>
          <a:lstStyle>
            <a:lvl1pPr>
              <a:defRPr/>
            </a:lvl1pPr>
          </a:lstStyle>
          <a:p>
            <a:pPr>
              <a:defRPr/>
            </a:pPr>
            <a:fld id="{32A5A3D3-D052-42CD-BEA7-58239E959A14}" type="datetimeFigureOut">
              <a:rPr lang="en-GB"/>
              <a:pPr>
                <a:defRPr/>
              </a:pPr>
              <a:t>13/06/2023</a:t>
            </a:fld>
            <a:endParaRPr lang="en-GB"/>
          </a:p>
        </p:txBody>
      </p:sp>
      <p:sp>
        <p:nvSpPr>
          <p:cNvPr id="5" name="Footer Placeholder 4">
            <a:extLst>
              <a:ext uri="{FF2B5EF4-FFF2-40B4-BE49-F238E27FC236}">
                <a16:creationId xmlns:a16="http://schemas.microsoft.com/office/drawing/2014/main" id="{BB141D19-4463-A8EC-5430-FE1770188FD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7431728-8241-6D64-E3AD-2A091A838C39}"/>
              </a:ext>
            </a:extLst>
          </p:cNvPr>
          <p:cNvSpPr>
            <a:spLocks noGrp="1"/>
          </p:cNvSpPr>
          <p:nvPr>
            <p:ph type="sldNum" sz="quarter" idx="12"/>
          </p:nvPr>
        </p:nvSpPr>
        <p:spPr/>
        <p:txBody>
          <a:bodyPr/>
          <a:lstStyle>
            <a:lvl1pPr>
              <a:defRPr/>
            </a:lvl1pPr>
          </a:lstStyle>
          <a:p>
            <a:fld id="{74BB97D7-001A-4B75-9BC6-C73918019261}" type="slidenum">
              <a:rPr lang="en-GB" altLang="en-US"/>
              <a:pPr/>
              <a:t>‹#›</a:t>
            </a:fld>
            <a:endParaRPr lang="en-GB" altLang="en-US"/>
          </a:p>
        </p:txBody>
      </p:sp>
    </p:spTree>
    <p:extLst>
      <p:ext uri="{BB962C8B-B14F-4D97-AF65-F5344CB8AC3E}">
        <p14:creationId xmlns:p14="http://schemas.microsoft.com/office/powerpoint/2010/main" val="407223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8BF20B-5C18-7888-5689-D3EE3F95C14A}"/>
              </a:ext>
            </a:extLst>
          </p:cNvPr>
          <p:cNvSpPr>
            <a:spLocks noGrp="1"/>
          </p:cNvSpPr>
          <p:nvPr>
            <p:ph type="dt" sz="half" idx="10"/>
          </p:nvPr>
        </p:nvSpPr>
        <p:spPr/>
        <p:txBody>
          <a:bodyPr/>
          <a:lstStyle>
            <a:lvl1pPr>
              <a:defRPr/>
            </a:lvl1pPr>
          </a:lstStyle>
          <a:p>
            <a:pPr>
              <a:defRPr/>
            </a:pPr>
            <a:fld id="{C81423B0-32F7-48CE-A44A-323ED0018169}" type="datetimeFigureOut">
              <a:rPr lang="en-GB"/>
              <a:pPr>
                <a:defRPr/>
              </a:pPr>
              <a:t>13/06/2023</a:t>
            </a:fld>
            <a:endParaRPr lang="en-GB"/>
          </a:p>
        </p:txBody>
      </p:sp>
      <p:sp>
        <p:nvSpPr>
          <p:cNvPr id="5" name="Footer Placeholder 4">
            <a:extLst>
              <a:ext uri="{FF2B5EF4-FFF2-40B4-BE49-F238E27FC236}">
                <a16:creationId xmlns:a16="http://schemas.microsoft.com/office/drawing/2014/main" id="{3E7B89DF-6773-5CC9-C3BA-3BD73E6EC11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197703B-0F3D-16F0-C243-75070A97B495}"/>
              </a:ext>
            </a:extLst>
          </p:cNvPr>
          <p:cNvSpPr>
            <a:spLocks noGrp="1"/>
          </p:cNvSpPr>
          <p:nvPr>
            <p:ph type="sldNum" sz="quarter" idx="12"/>
          </p:nvPr>
        </p:nvSpPr>
        <p:spPr/>
        <p:txBody>
          <a:bodyPr/>
          <a:lstStyle>
            <a:lvl1pPr>
              <a:defRPr/>
            </a:lvl1pPr>
          </a:lstStyle>
          <a:p>
            <a:pPr>
              <a:defRPr/>
            </a:pPr>
            <a:fld id="{C0D11AD0-6FB8-4FB0-BC22-B0A594CB218E}" type="slidenum">
              <a:rPr lang="en-GB"/>
              <a:pPr>
                <a:defRPr/>
              </a:pPr>
              <a:t>‹#›</a:t>
            </a:fld>
            <a:endParaRPr lang="en-GB"/>
          </a:p>
        </p:txBody>
      </p:sp>
    </p:spTree>
    <p:extLst>
      <p:ext uri="{BB962C8B-B14F-4D97-AF65-F5344CB8AC3E}">
        <p14:creationId xmlns:p14="http://schemas.microsoft.com/office/powerpoint/2010/main" val="29800986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24177CD-723A-4006-8242-98BF09A51495}"/>
              </a:ext>
            </a:extLst>
          </p:cNvPr>
          <p:cNvSpPr>
            <a:spLocks noGrp="1" noChangeArrowheads="1"/>
          </p:cNvSpPr>
          <p:nvPr>
            <p:ph type="title"/>
          </p:nvPr>
        </p:nvSpPr>
        <p:spPr bwMode="auto">
          <a:xfrm>
            <a:off x="838200"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E7C0E429-03C8-4F3A-BD79-39C046B4F64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DDCF63C-EDF4-4669-89EF-06B446F1FCF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6B032972-2C37-4E71-9A1C-3A37C679E4D9}" type="datetimeFigureOut">
              <a:rPr lang="en-GB"/>
              <a:pPr>
                <a:defRPr/>
              </a:pPr>
              <a:t>13/06/2023</a:t>
            </a:fld>
            <a:endParaRPr lang="en-GB"/>
          </a:p>
        </p:txBody>
      </p:sp>
      <p:sp>
        <p:nvSpPr>
          <p:cNvPr id="5" name="Footer Placeholder 4">
            <a:extLst>
              <a:ext uri="{FF2B5EF4-FFF2-40B4-BE49-F238E27FC236}">
                <a16:creationId xmlns:a16="http://schemas.microsoft.com/office/drawing/2014/main" id="{0D8D3C18-73A5-4F42-9CB8-DB8EE53763B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3766A272-E708-4EB5-8001-B00B66ED600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D4C7CB5-5C17-409E-B479-32C30330CB5C}" type="slidenum">
              <a:rPr lang="en-GB"/>
              <a:pPr>
                <a:defRPr/>
              </a:pPr>
              <a:t>‹#›</a:t>
            </a:fld>
            <a:endParaRPr lang="en-GB"/>
          </a:p>
        </p:txBody>
      </p:sp>
    </p:spTree>
    <p:extLst>
      <p:ext uri="{BB962C8B-B14F-4D97-AF65-F5344CB8AC3E}">
        <p14:creationId xmlns:p14="http://schemas.microsoft.com/office/powerpoint/2010/main" val="4196793318"/>
      </p:ext>
    </p:extLst>
  </p:cSld>
  <p:clrMap bg1="lt1" tx1="dk1" bg2="lt2" tx2="dk2" accent1="accent1" accent2="accent2" accent3="accent3" accent4="accent4" accent5="accent5" accent6="accent6" hlink="hlink" folHlink="folHlink"/>
  <p:sldLayoutIdLst>
    <p:sldLayoutId id="2147483661" r:id="rId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189"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377"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566"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754"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94" indent="-228594"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0E3D86-8790-0A9F-64EF-6F86B566152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37A756FD-44C6-6E1E-255B-6A038F12326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38F54249-B4A0-6F26-5C37-4EC5654C6701}"/>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5C99D3A-88C7-4A1C-B662-037E8D9F635C}" type="datetimeFigureOut">
              <a:rPr lang="en-GB"/>
              <a:pPr>
                <a:defRPr/>
              </a:pPr>
              <a:t>13/06/2023</a:t>
            </a:fld>
            <a:endParaRPr lang="en-GB"/>
          </a:p>
        </p:txBody>
      </p:sp>
      <p:sp>
        <p:nvSpPr>
          <p:cNvPr id="5" name="Footer Placeholder 4">
            <a:extLst>
              <a:ext uri="{FF2B5EF4-FFF2-40B4-BE49-F238E27FC236}">
                <a16:creationId xmlns:a16="http://schemas.microsoft.com/office/drawing/2014/main" id="{2BEBC790-A44C-D9EC-CF85-38743A31897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FCEF57D3-F197-10CC-09E8-E2684ABFCD2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E40908D-9838-4F3A-B12E-6EE5D02BD264}" type="slidenum">
              <a:rPr lang="en-GB" altLang="en-US"/>
              <a:pPr/>
              <a:t>‹#›</a:t>
            </a:fld>
            <a:endParaRPr lang="en-GB" altLang="en-US"/>
          </a:p>
        </p:txBody>
      </p:sp>
    </p:spTree>
    <p:extLst>
      <p:ext uri="{BB962C8B-B14F-4D97-AF65-F5344CB8AC3E}">
        <p14:creationId xmlns:p14="http://schemas.microsoft.com/office/powerpoint/2010/main" val="2294358213"/>
      </p:ext>
    </p:extLst>
  </p:cSld>
  <p:clrMap bg1="lt1" tx1="dk1" bg2="lt2" tx2="dk2" accent1="accent1" accent2="accent2" accent3="accent3" accent4="accent4" accent5="accent5" accent6="accent6" hlink="hlink" folHlink="folHlink"/>
  <p:sldLayoutIdLst>
    <p:sldLayoutId id="2147483665"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1108249-35B5-8CDB-B288-E7EF4E70C3E5}"/>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94F5EA16-B1D4-824E-84A8-FC35B8744C76}"/>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D13DC2F0-3A67-E9F9-82AE-E0A992E21835}"/>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AE49E936-AA9E-492C-9603-14FECB06578E}" type="datetimeFigureOut">
              <a:rPr lang="en-GB"/>
              <a:pPr>
                <a:defRPr/>
              </a:pPr>
              <a:t>13/06/2023</a:t>
            </a:fld>
            <a:endParaRPr lang="en-GB"/>
          </a:p>
        </p:txBody>
      </p:sp>
      <p:sp>
        <p:nvSpPr>
          <p:cNvPr id="5" name="Footer Placeholder 4">
            <a:extLst>
              <a:ext uri="{FF2B5EF4-FFF2-40B4-BE49-F238E27FC236}">
                <a16:creationId xmlns:a16="http://schemas.microsoft.com/office/drawing/2014/main" id="{6F024C7C-052F-B702-34CD-D6C930B84CB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DE0337C3-6D67-37B6-E3AD-377C6DB7DF2A}"/>
              </a:ext>
            </a:extLst>
          </p:cNvPr>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A74C6D4A-F7FB-441F-867C-FC1BC6AFE5E3}" type="slidenum">
              <a:rPr lang="en-GB"/>
              <a:pPr>
                <a:defRPr/>
              </a:pPr>
              <a:t>‹#›</a:t>
            </a:fld>
            <a:endParaRPr lang="en-GB"/>
          </a:p>
        </p:txBody>
      </p:sp>
    </p:spTree>
    <p:extLst>
      <p:ext uri="{BB962C8B-B14F-4D97-AF65-F5344CB8AC3E}">
        <p14:creationId xmlns:p14="http://schemas.microsoft.com/office/powerpoint/2010/main" val="3629635394"/>
      </p:ext>
    </p:extLst>
  </p:cSld>
  <p:clrMap bg1="lt1" tx1="dk1" bg2="lt2" tx2="dk2" accent1="accent1" accent2="accent2" accent3="accent3" accent4="accent4" accent5="accent5" accent6="accent6" hlink="hlink" folHlink="folHlink"/>
  <p:sldLayoutIdLst>
    <p:sldLayoutId id="2147483667"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impsweb.co.uk/"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0080" y="474417"/>
            <a:ext cx="9235948" cy="986503"/>
          </a:xfrm>
        </p:spPr>
        <p:txBody>
          <a:bodyPr vert="horz" wrap="square" lIns="91440" tIns="45720" rIns="91440" bIns="45720" numCol="1" rtlCol="0" anchor="b" anchorCtr="0" compatLnSpc="1">
            <a:prstTxWarp prst="textNoShape">
              <a:avLst/>
            </a:prstTxWarp>
            <a:normAutofit/>
          </a:bodyPr>
          <a:lstStyle/>
          <a:p>
            <a:r>
              <a:rPr lang="en-GB" altLang="en-US" sz="5400" dirty="0">
                <a:latin typeface="Calibri" panose="020F0502020204030204" pitchFamily="34" charset="0"/>
                <a:cs typeface="Calibri" panose="020F0502020204030204" pitchFamily="34" charset="0"/>
              </a:rPr>
              <a:t>Blow the whistle on sunburn</a:t>
            </a:r>
            <a:endParaRPr lang="en-US" sz="5400" dirty="0">
              <a:latin typeface="Calibri" panose="020F0502020204030204" pitchFamily="34" charset="0"/>
              <a:cs typeface="Calibri" panose="020F0502020204030204" pitchFamily="34" charset="0"/>
            </a:endParaRPr>
          </a:p>
        </p:txBody>
      </p:sp>
      <p:sp>
        <p:nvSpPr>
          <p:cNvPr id="615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40664" y="1645920"/>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640080" y="2706624"/>
            <a:ext cx="6894576" cy="348386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3">
            <a:extLst>
              <a:ext uri="{FF2B5EF4-FFF2-40B4-BE49-F238E27FC236}">
                <a16:creationId xmlns:a16="http://schemas.microsoft.com/office/drawing/2014/main" id="{ACB0911E-0842-4CAB-E8B7-37ABC660D0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55483" y="2642616"/>
            <a:ext cx="2743530" cy="3605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BAE0A66-BDD0-324E-8F44-B97089925B79}"/>
              </a:ext>
            </a:extLst>
          </p:cNvPr>
          <p:cNvSpPr txBox="1"/>
          <p:nvPr/>
        </p:nvSpPr>
        <p:spPr>
          <a:xfrm>
            <a:off x="6382866" y="2974520"/>
            <a:ext cx="5806086" cy="236988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a:ea typeface="+mn-ea"/>
                <a:cs typeface="+mn-cs"/>
              </a:rPr>
              <a:t>Will you help I.M.P.S. to keep your younger brothers and sisters safe?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panose="020F0502020204030204"/>
                <a:ea typeface="+mn-ea"/>
                <a:cs typeface="+mn-cs"/>
              </a:rPr>
              <a:t>#safetoys</a:t>
            </a:r>
          </a:p>
        </p:txBody>
      </p:sp>
    </p:spTree>
    <p:extLst>
      <p:ext uri="{BB962C8B-B14F-4D97-AF65-F5344CB8AC3E}">
        <p14:creationId xmlns:p14="http://schemas.microsoft.com/office/powerpoint/2010/main" val="504519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GB" sz="4000" dirty="0"/>
              <a:t>What do the letters SPF stand for on your sunscreen?</a:t>
            </a:r>
            <a:endParaRPr lang="en-US" sz="4000" dirty="0"/>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1979676" y="2283739"/>
            <a:ext cx="8229600" cy="1755775"/>
          </a:xfrm>
        </p:spPr>
        <p:txBody>
          <a:bodyPr/>
          <a:lstStyle/>
          <a:p>
            <a:pPr marL="0" marR="0" lvl="0" indent="0" algn="l" defTabSz="914400" rtl="0" eaLnBrk="1" fontAlgn="base" latinLnBrk="0" hangingPunct="1">
              <a:lnSpc>
                <a:spcPct val="90000"/>
              </a:lnSpc>
              <a:spcBef>
                <a:spcPts val="1000"/>
              </a:spcBef>
              <a:spcAft>
                <a:spcPct val="0"/>
              </a:spcAft>
              <a:buClrTx/>
              <a:buSz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letters SPF stand for sun protection factor.</a:t>
            </a:r>
            <a:b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altLang="en-US" dirty="0">
              <a:solidFill>
                <a:prstClr val="black"/>
              </a:solidFill>
              <a:latin typeface="Calibri" panose="020F0502020204030204"/>
            </a:endParaRPr>
          </a:p>
          <a:p>
            <a:pPr marL="0" marR="0" lvl="0" indent="0" algn="l" defTabSz="914400" rtl="0" eaLnBrk="1" fontAlgn="base" latinLnBrk="0" hangingPunct="1">
              <a:lnSpc>
                <a:spcPct val="90000"/>
              </a:lnSpc>
              <a:spcBef>
                <a:spcPts val="1000"/>
              </a:spcBef>
              <a:spcAft>
                <a:spcPct val="0"/>
              </a:spcAft>
              <a:buClrTx/>
              <a:buSz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Use a sunscreen with an SPF rating of 30 or higher. Put on sunscreen 15 to 20 minutes before going out in the sun.  Reapply sunscreen at least every 2 hours, just to be safe. </a:t>
            </a:r>
            <a:endParaRPr kumimoji="0" lang="en-GB"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Font typeface="Arial" panose="020B0604020202020204" pitchFamily="34" charset="0"/>
              <a:buNone/>
            </a:pPr>
            <a:endParaRPr lang="en-GB" altLang="en-US" sz="1800" dirty="0"/>
          </a:p>
        </p:txBody>
      </p:sp>
    </p:spTree>
    <p:extLst>
      <p:ext uri="{BB962C8B-B14F-4D97-AF65-F5344CB8AC3E}">
        <p14:creationId xmlns:p14="http://schemas.microsoft.com/office/powerpoint/2010/main" val="268747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85216" y="795872"/>
            <a:ext cx="11018520" cy="755921"/>
          </a:xfrm>
        </p:spPr>
        <p:txBody>
          <a:bodyPr vert="horz" wrap="square" lIns="91440" tIns="45720" rIns="91440" bIns="45720" numCol="1" rtlCol="0" anchor="b" anchorCtr="0" compatLnSpc="1">
            <a:prstTxWarp prst="textNoShape">
              <a:avLst/>
            </a:prstTxWarp>
            <a:normAutofit fontScale="90000"/>
          </a:bodyPr>
          <a:lstStyle/>
          <a:p>
            <a:pPr algn="ctr"/>
            <a:r>
              <a:rPr lang="en-GB" sz="4000" dirty="0"/>
              <a:t>Can you name 5 parts of your body that you might forget to protect with sunscreen?</a:t>
            </a:r>
            <a:endParaRPr lang="en-US" sz="4000" dirty="0"/>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2595723" y="2449121"/>
            <a:ext cx="8229600" cy="1755775"/>
          </a:xfrm>
        </p:spPr>
        <p:txBody>
          <a:bodyPr/>
          <a:lstStyle/>
          <a:p>
            <a:pPr marL="514350" marR="0" lvl="0" indent="-514350" algn="l" defTabSz="914400" rtl="0" eaLnBrk="1" fontAlgn="base" latinLnBrk="0" hangingPunct="1">
              <a:lnSpc>
                <a:spcPct val="90000"/>
              </a:lnSpc>
              <a:spcBef>
                <a:spcPts val="1000"/>
              </a:spcBef>
              <a:spcAft>
                <a:spcPct val="0"/>
              </a:spcAft>
              <a:buClrTx/>
              <a:buSzTx/>
              <a:buFont typeface="Calibri" panose="020F0502020204030204" pitchFamily="34" charset="0"/>
              <a:buAutoNum type="arabicPeriod"/>
              <a:tabLst/>
              <a:defRPr/>
            </a:pPr>
            <a:r>
              <a:rPr kumimoji="0" lang="en-GB"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tops of your ears.</a:t>
            </a:r>
          </a:p>
          <a:p>
            <a:pPr marL="514350" marR="0" lvl="0" indent="-514350" algn="l" defTabSz="914400" rtl="0" eaLnBrk="1" fontAlgn="base" latinLnBrk="0" hangingPunct="1">
              <a:lnSpc>
                <a:spcPct val="90000"/>
              </a:lnSpc>
              <a:spcBef>
                <a:spcPts val="1000"/>
              </a:spcBef>
              <a:spcAft>
                <a:spcPct val="0"/>
              </a:spcAft>
              <a:buClrTx/>
              <a:buSzTx/>
              <a:buFont typeface="Calibri" panose="020F0502020204030204" pitchFamily="34" charset="0"/>
              <a:buAutoNum type="arabicPeriod"/>
              <a:tabLst/>
              <a:defRPr/>
            </a:pPr>
            <a:r>
              <a:rPr kumimoji="0" lang="en-GB"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tops of your feet.</a:t>
            </a:r>
          </a:p>
          <a:p>
            <a:pPr marL="514350" marR="0" lvl="0" indent="-514350" algn="l" defTabSz="914400" rtl="0" eaLnBrk="1" fontAlgn="base" latinLnBrk="0" hangingPunct="1">
              <a:lnSpc>
                <a:spcPct val="90000"/>
              </a:lnSpc>
              <a:spcBef>
                <a:spcPts val="1000"/>
              </a:spcBef>
              <a:spcAft>
                <a:spcPct val="0"/>
              </a:spcAft>
              <a:buClrTx/>
              <a:buSzTx/>
              <a:buFont typeface="Calibri" panose="020F0502020204030204" pitchFamily="34" charset="0"/>
              <a:buAutoNum type="arabicPeriod"/>
              <a:tabLst/>
              <a:defRPr/>
            </a:pPr>
            <a:r>
              <a:rPr kumimoji="0" lang="en-GB"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back of your neck.</a:t>
            </a:r>
          </a:p>
          <a:p>
            <a:pPr marL="514350" marR="0" lvl="0" indent="-514350" algn="l" defTabSz="914400" rtl="0" eaLnBrk="1" fontAlgn="base" latinLnBrk="0" hangingPunct="1">
              <a:lnSpc>
                <a:spcPct val="90000"/>
              </a:lnSpc>
              <a:spcBef>
                <a:spcPts val="1000"/>
              </a:spcBef>
              <a:spcAft>
                <a:spcPct val="0"/>
              </a:spcAft>
              <a:buClrTx/>
              <a:buSzTx/>
              <a:buFont typeface="Calibri" panose="020F0502020204030204" pitchFamily="34" charset="0"/>
              <a:buAutoNum type="arabicPeriod"/>
              <a:tabLst/>
              <a:defRPr/>
            </a:pPr>
            <a:r>
              <a:rPr kumimoji="0" lang="en-GB"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parting in your hair.</a:t>
            </a:r>
          </a:p>
          <a:p>
            <a:pPr marL="514350" marR="0" lvl="0" indent="-514350" algn="l" defTabSz="914400" rtl="0" eaLnBrk="1" fontAlgn="base" latinLnBrk="0" hangingPunct="1">
              <a:lnSpc>
                <a:spcPct val="90000"/>
              </a:lnSpc>
              <a:spcBef>
                <a:spcPts val="1000"/>
              </a:spcBef>
              <a:spcAft>
                <a:spcPct val="0"/>
              </a:spcAft>
              <a:buClrTx/>
              <a:buSzTx/>
              <a:buFont typeface="Calibri" panose="020F0502020204030204" pitchFamily="34" charset="0"/>
              <a:buAutoNum type="arabicPeriod"/>
              <a:tabLst/>
              <a:defRPr/>
            </a:pPr>
            <a:r>
              <a:rPr kumimoji="0" lang="en-GB"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Your face.</a:t>
            </a:r>
          </a:p>
          <a:p>
            <a:pPr marL="0" indent="0">
              <a:buFont typeface="Arial" panose="020B0604020202020204" pitchFamily="34" charset="0"/>
              <a:buNone/>
            </a:pPr>
            <a:endParaRPr lang="en-GB" altLang="en-US" sz="1800" dirty="0"/>
          </a:p>
        </p:txBody>
      </p:sp>
    </p:spTree>
    <p:extLst>
      <p:ext uri="{BB962C8B-B14F-4D97-AF65-F5344CB8AC3E}">
        <p14:creationId xmlns:p14="http://schemas.microsoft.com/office/powerpoint/2010/main" val="355230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fontScale="90000"/>
          </a:bodyPr>
          <a:lstStyle/>
          <a:p>
            <a:r>
              <a:rPr lang="en-GB" sz="4000" dirty="0"/>
              <a:t>What other ways can you protect yourself from the sun?</a:t>
            </a:r>
            <a:endParaRPr lang="en-US" sz="4000" dirty="0"/>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2310497" y="2977039"/>
            <a:ext cx="8229600" cy="1755775"/>
          </a:xfrm>
        </p:spPr>
        <p:txBody>
          <a:bodyPr/>
          <a:lstStyle/>
          <a:p>
            <a:pPr marL="514350" marR="0" lvl="0" indent="-514350" algn="l" defTabSz="914400" rtl="0" eaLnBrk="1" fontAlgn="base" latinLnBrk="0" hangingPunct="1">
              <a:lnSpc>
                <a:spcPct val="90000"/>
              </a:lnSpc>
              <a:spcBef>
                <a:spcPts val="1000"/>
              </a:spcBef>
              <a:spcAft>
                <a:spcPct val="0"/>
              </a:spcAft>
              <a:buClrTx/>
              <a:buSzTx/>
              <a:buFont typeface="Calibri" panose="020F0502020204030204" pitchFamily="34" charset="0"/>
              <a:buAutoNum type="arabicPeriod"/>
              <a:tabLst/>
              <a:defRPr/>
            </a:pPr>
            <a:r>
              <a:rPr kumimoji="0" lang="en-GB"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Wear a hat or a cap.</a:t>
            </a:r>
          </a:p>
          <a:p>
            <a:pPr marL="514350" marR="0" lvl="0" indent="-514350" algn="l" defTabSz="914400" rtl="0" eaLnBrk="1" fontAlgn="base" latinLnBrk="0" hangingPunct="1">
              <a:lnSpc>
                <a:spcPct val="90000"/>
              </a:lnSpc>
              <a:spcBef>
                <a:spcPts val="1000"/>
              </a:spcBef>
              <a:spcAft>
                <a:spcPct val="0"/>
              </a:spcAft>
              <a:buClrTx/>
              <a:buSzTx/>
              <a:buFont typeface="Calibri" panose="020F0502020204030204" pitchFamily="34" charset="0"/>
              <a:buAutoNum type="arabicPeriod"/>
              <a:tabLst/>
              <a:defRPr/>
            </a:pPr>
            <a:r>
              <a:rPr kumimoji="0" lang="en-GB"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Wear sunglasses to protect your eyes.</a:t>
            </a:r>
          </a:p>
          <a:p>
            <a:pPr marL="514350" marR="0" lvl="0" indent="-514350" algn="l" defTabSz="914400" rtl="0" eaLnBrk="1" fontAlgn="base" latinLnBrk="0" hangingPunct="1">
              <a:lnSpc>
                <a:spcPct val="90000"/>
              </a:lnSpc>
              <a:spcBef>
                <a:spcPts val="1000"/>
              </a:spcBef>
              <a:spcAft>
                <a:spcPct val="0"/>
              </a:spcAft>
              <a:buClrTx/>
              <a:buSzTx/>
              <a:buFont typeface="Calibri" panose="020F0502020204030204" pitchFamily="34" charset="0"/>
              <a:buAutoNum type="arabicPeriod"/>
              <a:tabLst/>
              <a:defRPr/>
            </a:pPr>
            <a:r>
              <a:rPr kumimoji="0" lang="en-GB"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Wear loose fitting clothing with long sleeves.</a:t>
            </a:r>
          </a:p>
          <a:p>
            <a:pPr marL="514350" marR="0" lvl="0" indent="-514350" algn="l" defTabSz="914400" rtl="0" eaLnBrk="1" fontAlgn="base" latinLnBrk="0" hangingPunct="1">
              <a:lnSpc>
                <a:spcPct val="90000"/>
              </a:lnSpc>
              <a:spcBef>
                <a:spcPts val="1000"/>
              </a:spcBef>
              <a:spcAft>
                <a:spcPct val="0"/>
              </a:spcAft>
              <a:buClrTx/>
              <a:buSzTx/>
              <a:buFont typeface="Calibri" panose="020F0502020204030204" pitchFamily="34" charset="0"/>
              <a:buAutoNum type="arabicPeriod"/>
              <a:tabLst/>
              <a:defRPr/>
            </a:pPr>
            <a:r>
              <a:rPr kumimoji="0" lang="en-GB"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Stay in the shade.</a:t>
            </a:r>
          </a:p>
          <a:p>
            <a:pPr marL="0" indent="0">
              <a:buFont typeface="Arial" panose="020B0604020202020204" pitchFamily="34" charset="0"/>
              <a:buNone/>
            </a:pPr>
            <a:endParaRPr lang="en-GB" altLang="en-US" sz="1800" dirty="0"/>
          </a:p>
        </p:txBody>
      </p:sp>
    </p:spTree>
    <p:extLst>
      <p:ext uri="{BB962C8B-B14F-4D97-AF65-F5344CB8AC3E}">
        <p14:creationId xmlns:p14="http://schemas.microsoft.com/office/powerpoint/2010/main" val="174691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accent2"/>
          </a:solidFill>
          <a:ln w="0">
            <a:solidFill>
              <a:schemeClr val="accent2"/>
            </a:solid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2">
              <a:alpha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b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8EAD4AB-87FC-9529-A80F-9DFA8FFD9B8C}"/>
              </a:ext>
            </a:extLst>
          </p:cNvPr>
          <p:cNvSpPr txBox="1"/>
          <p:nvPr/>
        </p:nvSpPr>
        <p:spPr>
          <a:xfrm>
            <a:off x="393463" y="2561462"/>
            <a:ext cx="4196833" cy="1200329"/>
          </a:xfrm>
          <a:prstGeom prst="rect">
            <a:avLst/>
          </a:prstGeom>
          <a:noFill/>
        </p:spPr>
        <p:txBody>
          <a:bodyPr wrap="square" rtlCol="0">
            <a:spAutoFit/>
          </a:bodyPr>
          <a:lstStyle/>
          <a:p>
            <a:pPr marL="0" lvl="0" indent="0" fontAlgn="auto">
              <a:spcAft>
                <a:spcPts val="0"/>
              </a:spcAft>
              <a:buNone/>
              <a:defRPr/>
            </a:pPr>
            <a:r>
              <a:rPr lang="en-GB" sz="3600" dirty="0">
                <a:solidFill>
                  <a:prstClr val="black"/>
                </a:solidFill>
              </a:rPr>
              <a:t>How can you keep </a:t>
            </a:r>
          </a:p>
          <a:p>
            <a:pPr marL="0" lvl="0" indent="0" fontAlgn="auto">
              <a:spcAft>
                <a:spcPts val="0"/>
              </a:spcAft>
              <a:buNone/>
              <a:defRPr/>
            </a:pPr>
            <a:r>
              <a:rPr lang="en-GB" sz="3600" dirty="0">
                <a:solidFill>
                  <a:prstClr val="black"/>
                </a:solidFill>
              </a:rPr>
              <a:t>cool in the sun?</a:t>
            </a:r>
          </a:p>
        </p:txBody>
      </p:sp>
      <p:sp>
        <p:nvSpPr>
          <p:cNvPr id="6" name="TextBox 5">
            <a:extLst>
              <a:ext uri="{FF2B5EF4-FFF2-40B4-BE49-F238E27FC236}">
                <a16:creationId xmlns:a16="http://schemas.microsoft.com/office/drawing/2014/main" id="{D67B6B7E-B2F0-9948-0DB5-5748B5AC290F}"/>
              </a:ext>
            </a:extLst>
          </p:cNvPr>
          <p:cNvSpPr txBox="1"/>
          <p:nvPr/>
        </p:nvSpPr>
        <p:spPr>
          <a:xfrm>
            <a:off x="5666383" y="2090172"/>
            <a:ext cx="5697310" cy="2677656"/>
          </a:xfrm>
          <a:prstGeom prst="rect">
            <a:avLst/>
          </a:prstGeom>
          <a:noFill/>
        </p:spPr>
        <p:txBody>
          <a:bodyPr wrap="square" rtlCol="0">
            <a:spAutoFit/>
          </a:bodyPr>
          <a:lstStyle/>
          <a:p>
            <a:pPr marL="285750" indent="-285750">
              <a:buFont typeface="Arial" panose="020B0604020202020204" pitchFamily="34" charset="0"/>
              <a:buChar char="•"/>
            </a:pPr>
            <a:r>
              <a:rPr lang="en-GB" sz="2800" dirty="0"/>
              <a:t>Drink water</a:t>
            </a:r>
          </a:p>
          <a:p>
            <a:pPr marL="285750" indent="-285750">
              <a:buFont typeface="Arial" panose="020B0604020202020204" pitchFamily="34" charset="0"/>
              <a:buChar char="•"/>
            </a:pPr>
            <a:r>
              <a:rPr lang="en-GB" sz="2800" dirty="0"/>
              <a:t>Wear loose clothing made of natural fibres</a:t>
            </a:r>
          </a:p>
          <a:p>
            <a:pPr marL="285750" indent="-285750">
              <a:buFont typeface="Arial" panose="020B0604020202020204" pitchFamily="34" charset="0"/>
              <a:buChar char="•"/>
            </a:pPr>
            <a:r>
              <a:rPr lang="en-GB" sz="2800" dirty="0"/>
              <a:t>Stop and rest if you feel hot</a:t>
            </a:r>
          </a:p>
          <a:p>
            <a:pPr marL="285750" indent="-285750">
              <a:buFont typeface="Arial" panose="020B0604020202020204" pitchFamily="34" charset="0"/>
              <a:buChar char="•"/>
            </a:pPr>
            <a:r>
              <a:rPr lang="en-GB" sz="2800" dirty="0"/>
              <a:t>Stay in the shade whenever possible</a:t>
            </a:r>
          </a:p>
        </p:txBody>
      </p:sp>
    </p:spTree>
    <p:extLst>
      <p:ext uri="{BB962C8B-B14F-4D97-AF65-F5344CB8AC3E}">
        <p14:creationId xmlns:p14="http://schemas.microsoft.com/office/powerpoint/2010/main" val="18336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Box 8">
            <a:extLst>
              <a:ext uri="{FF2B5EF4-FFF2-40B4-BE49-F238E27FC236}">
                <a16:creationId xmlns:a16="http://schemas.microsoft.com/office/drawing/2014/main" id="{7C82C685-AF51-1C17-D2B9-083CFDB46982}"/>
              </a:ext>
            </a:extLst>
          </p:cNvPr>
          <p:cNvSpPr txBox="1">
            <a:spLocks noChangeArrowheads="1"/>
          </p:cNvSpPr>
          <p:nvPr/>
        </p:nvSpPr>
        <p:spPr bwMode="auto">
          <a:xfrm>
            <a:off x="2279650" y="404814"/>
            <a:ext cx="7488238" cy="84023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altLang="en-US" sz="5400" b="0" i="0" u="none" strike="noStrike" kern="1200" cap="none" spc="0" normalizeH="0" baseline="0" noProof="0" dirty="0">
                <a:ln>
                  <a:noFill/>
                </a:ln>
                <a:solidFill>
                  <a:prstClr val="black"/>
                </a:solidFill>
                <a:effectLst/>
                <a:uLnTx/>
                <a:uFillTx/>
                <a:latin typeface="Calibri"/>
                <a:ea typeface="+mn-ea"/>
                <a:cs typeface="+mn-cs"/>
              </a:rPr>
              <a:t>Your mission</a:t>
            </a:r>
          </a:p>
        </p:txBody>
      </p:sp>
      <p:pic>
        <p:nvPicPr>
          <p:cNvPr id="8198" name="Picture 6">
            <a:extLst>
              <a:ext uri="{FF2B5EF4-FFF2-40B4-BE49-F238E27FC236}">
                <a16:creationId xmlns:a16="http://schemas.microsoft.com/office/drawing/2014/main" id="{6CE1BDEB-7F36-4307-D308-AE42C6B5E6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6017" y="5366107"/>
            <a:ext cx="108902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90E54D32-A6F0-A1BC-7228-6246BA7F7EB8}"/>
              </a:ext>
            </a:extLst>
          </p:cNvPr>
          <p:cNvSpPr>
            <a:spLocks noGrp="1"/>
          </p:cNvSpPr>
          <p:nvPr>
            <p:ph idx="1"/>
          </p:nvPr>
        </p:nvSpPr>
        <p:spPr>
          <a:xfrm>
            <a:off x="609600" y="2162264"/>
            <a:ext cx="10972800" cy="4525963"/>
          </a:xfrm>
        </p:spPr>
        <p:txBody>
          <a:bodyPr/>
          <a:lstStyle/>
          <a:p>
            <a:r>
              <a:rPr lang="en-GB" dirty="0"/>
              <a:t>Pass on sun safety tips to your family and friends.</a:t>
            </a:r>
          </a:p>
          <a:p>
            <a:endParaRPr lang="en-GB" dirty="0"/>
          </a:p>
          <a:p>
            <a:r>
              <a:rPr lang="en-GB" dirty="0"/>
              <a:t>Write a list of class sun safety rules and share it with the rest of the school. (send a copy to I.M.P.S)</a:t>
            </a:r>
          </a:p>
        </p:txBody>
      </p:sp>
    </p:spTree>
    <p:extLst>
      <p:ext uri="{BB962C8B-B14F-4D97-AF65-F5344CB8AC3E}">
        <p14:creationId xmlns:p14="http://schemas.microsoft.com/office/powerpoint/2010/main" val="3726732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a:extLst>
              <a:ext uri="{FF2B5EF4-FFF2-40B4-BE49-F238E27FC236}">
                <a16:creationId xmlns:a16="http://schemas.microsoft.com/office/drawing/2014/main" id="{2F81D88E-A574-4BF4-0C83-6185793B1B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31434" y="5541463"/>
            <a:ext cx="8159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a:extLst>
              <a:ext uri="{FF2B5EF4-FFF2-40B4-BE49-F238E27FC236}">
                <a16:creationId xmlns:a16="http://schemas.microsoft.com/office/drawing/2014/main" id="{5617D413-ADD2-2CB0-E7A8-0C653088BA37}"/>
              </a:ext>
            </a:extLst>
          </p:cNvPr>
          <p:cNvSpPr txBox="1">
            <a:spLocks noChangeArrowheads="1"/>
          </p:cNvSpPr>
          <p:nvPr/>
        </p:nvSpPr>
        <p:spPr bwMode="auto">
          <a:xfrm>
            <a:off x="1656411" y="331787"/>
            <a:ext cx="7488238" cy="769937"/>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alibri"/>
                <a:ea typeface="+mn-ea"/>
                <a:cs typeface="+mn-cs"/>
              </a:rPr>
              <a:t>Mission ideas</a:t>
            </a:r>
          </a:p>
        </p:txBody>
      </p:sp>
      <p:sp>
        <p:nvSpPr>
          <p:cNvPr id="5" name="Content Placeholder 4">
            <a:extLst>
              <a:ext uri="{FF2B5EF4-FFF2-40B4-BE49-F238E27FC236}">
                <a16:creationId xmlns:a16="http://schemas.microsoft.com/office/drawing/2014/main" id="{0BF78F7C-F984-0007-4BF7-2C823401386A}"/>
              </a:ext>
            </a:extLst>
          </p:cNvPr>
          <p:cNvSpPr txBox="1">
            <a:spLocks noGrp="1"/>
          </p:cNvSpPr>
          <p:nvPr>
            <p:ph idx="1"/>
          </p:nvPr>
        </p:nvSpPr>
        <p:spPr>
          <a:xfrm>
            <a:off x="726012" y="2246153"/>
            <a:ext cx="10972800" cy="1077218"/>
          </a:xfrm>
          <a:prstGeom prst="rect">
            <a:avLst/>
          </a:prstGeom>
          <a:noFill/>
        </p:spPr>
        <p:txBody>
          <a:bodyPr wrap="square">
            <a:spAutoFit/>
          </a:bodyPr>
          <a:lstStyle/>
          <a:p>
            <a:pPr fontAlgn="auto">
              <a:spcBef>
                <a:spcPts val="0"/>
              </a:spcBef>
              <a:spcAft>
                <a:spcPts val="0"/>
              </a:spcAft>
              <a:defRPr/>
            </a:pPr>
            <a:endParaRPr lang="en-GB" dirty="0">
              <a:latin typeface="+mn-lt"/>
              <a:cs typeface="+mn-cs"/>
            </a:endParaRPr>
          </a:p>
          <a:p>
            <a:pPr fontAlgn="auto">
              <a:spcBef>
                <a:spcPts val="0"/>
              </a:spcBef>
              <a:spcAft>
                <a:spcPts val="0"/>
              </a:spcAft>
              <a:defRPr/>
            </a:pPr>
            <a:endParaRPr lang="en-GB" dirty="0">
              <a:latin typeface="+mn-lt"/>
              <a:cs typeface="+mn-cs"/>
            </a:endParaRPr>
          </a:p>
        </p:txBody>
      </p:sp>
      <p:sp>
        <p:nvSpPr>
          <p:cNvPr id="3" name="TextBox 2">
            <a:extLst>
              <a:ext uri="{FF2B5EF4-FFF2-40B4-BE49-F238E27FC236}">
                <a16:creationId xmlns:a16="http://schemas.microsoft.com/office/drawing/2014/main" id="{4194CC4D-D60C-FA17-7EBC-F75B477F0D8D}"/>
              </a:ext>
            </a:extLst>
          </p:cNvPr>
          <p:cNvSpPr txBox="1"/>
          <p:nvPr/>
        </p:nvSpPr>
        <p:spPr>
          <a:xfrm>
            <a:off x="1568741" y="2147582"/>
            <a:ext cx="8036653" cy="4616648"/>
          </a:xfrm>
          <a:prstGeom prst="rect">
            <a:avLst/>
          </a:prstGeom>
          <a:noFill/>
        </p:spPr>
        <p:txBody>
          <a:bodyPr wrap="square" rtlCol="0">
            <a:spAutoFit/>
          </a:bodyPr>
          <a:lstStyle/>
          <a:p>
            <a:pPr marL="342900" indent="-342900">
              <a:buFont typeface="Arial" panose="020B0604020202020204" pitchFamily="34" charset="0"/>
              <a:buChar char="•"/>
            </a:pPr>
            <a:r>
              <a:rPr lang="en-GB" sz="2400" dirty="0"/>
              <a:t>Posters.</a:t>
            </a:r>
          </a:p>
          <a:p>
            <a:pPr marL="342900" indent="-342900">
              <a:buFont typeface="Arial" panose="020B0604020202020204" pitchFamily="34" charset="0"/>
              <a:buChar char="•"/>
            </a:pPr>
            <a:r>
              <a:rPr lang="en-GB" sz="2400" dirty="0"/>
              <a:t>Leaflets.</a:t>
            </a:r>
          </a:p>
          <a:p>
            <a:pPr marL="342900" indent="-342900">
              <a:buFont typeface="Arial" panose="020B0604020202020204" pitchFamily="34" charset="0"/>
              <a:buChar char="•"/>
            </a:pPr>
            <a:r>
              <a:rPr lang="en-GB" sz="2400" dirty="0"/>
              <a:t>Talk to people about the dangers of the sun!</a:t>
            </a:r>
          </a:p>
          <a:p>
            <a:pPr marL="342900" indent="-342900">
              <a:buFont typeface="Arial" panose="020B0604020202020204" pitchFamily="34" charset="0"/>
              <a:buChar char="•"/>
            </a:pPr>
            <a:r>
              <a:rPr lang="en-GB" sz="2400" dirty="0"/>
              <a:t>Do an assembly in school.</a:t>
            </a:r>
          </a:p>
          <a:p>
            <a:pPr marL="342900" indent="-342900">
              <a:buFont typeface="Arial" panose="020B0604020202020204" pitchFamily="34" charset="0"/>
              <a:buChar char="•"/>
            </a:pPr>
            <a:r>
              <a:rPr lang="en-GB" sz="2400" dirty="0"/>
              <a:t>Write an article outlining how to keep little ones safe in the sun for the school newsletter.</a:t>
            </a:r>
          </a:p>
          <a:p>
            <a:pPr marL="342900" indent="-342900">
              <a:buFont typeface="Arial" panose="020B0604020202020204" pitchFamily="34" charset="0"/>
              <a:buChar char="•"/>
            </a:pPr>
            <a:r>
              <a:rPr lang="en-GB" sz="2400" dirty="0"/>
              <a:t>Show the younger children in the school how you keep yourself safe in the sun. (they really look up to you!) </a:t>
            </a:r>
          </a:p>
          <a:p>
            <a:pPr marL="342900" indent="-342900">
              <a:buFont typeface="Arial" panose="020B0604020202020204" pitchFamily="34" charset="0"/>
              <a:buChar char="•"/>
            </a:pPr>
            <a:r>
              <a:rPr lang="en-GB" sz="2400" dirty="0"/>
              <a:t>Write a list of class sun safety rules and share with the rest of the school.</a:t>
            </a:r>
          </a:p>
          <a:p>
            <a:endParaRPr lang="en-GB" dirty="0"/>
          </a:p>
          <a:p>
            <a:endParaRPr lang="en-GB" dirty="0"/>
          </a:p>
          <a:p>
            <a:endParaRPr lang="en-GB" dirty="0"/>
          </a:p>
        </p:txBody>
      </p:sp>
    </p:spTree>
    <p:extLst>
      <p:ext uri="{BB962C8B-B14F-4D97-AF65-F5344CB8AC3E}">
        <p14:creationId xmlns:p14="http://schemas.microsoft.com/office/powerpoint/2010/main" val="4066007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638881" y="390525"/>
            <a:ext cx="10909640" cy="1510301"/>
          </a:xfrm>
        </p:spPr>
        <p:txBody>
          <a:bodyPr vert="horz" lIns="91440" tIns="45720" rIns="91440" bIns="45720" numCol="1" rtlCol="0" anchor="ctr" anchorCtr="0" compatLnSpc="1">
            <a:prstTxWarp prst="textNoShape">
              <a:avLst/>
            </a:prstTxWarp>
            <a:normAutofit/>
          </a:bodyPr>
          <a:lstStyle/>
          <a:p>
            <a:pPr marL="0" indent="0" algn="ctr"/>
            <a:r>
              <a:rPr lang="en-US" altLang="en-US" sz="4100" kern="1200">
                <a:solidFill>
                  <a:srgbClr val="FFFFFF"/>
                </a:solidFill>
                <a:latin typeface="+mj-lt"/>
                <a:ea typeface="+mj-ea"/>
                <a:cs typeface="+mj-cs"/>
              </a:rPr>
              <a:t>Please send us some photos of your class looking cool in the sun for our website gallery.</a:t>
            </a:r>
          </a:p>
        </p:txBody>
      </p:sp>
      <p:sp>
        <p:nvSpPr>
          <p:cNvPr id="35"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0CB0D3B-62B4-7B3A-10D7-8ED8E5902736}"/>
              </a:ext>
            </a:extLst>
          </p:cNvPr>
          <p:cNvPicPr>
            <a:picLocks noChangeAspect="1"/>
          </p:cNvPicPr>
          <p:nvPr/>
        </p:nvPicPr>
        <p:blipFill>
          <a:blip r:embed="rId2"/>
          <a:stretch>
            <a:fillRect/>
          </a:stretch>
        </p:blipFill>
        <p:spPr>
          <a:xfrm>
            <a:off x="1035177" y="3501717"/>
            <a:ext cx="10118598" cy="2150202"/>
          </a:xfrm>
          <a:prstGeom prst="rect">
            <a:avLst/>
          </a:prstGeom>
        </p:spPr>
      </p:pic>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3"/>
          <a:stretch>
            <a:fillRect/>
          </a:stretch>
        </p:blipFill>
        <p:spPr>
          <a:xfrm>
            <a:off x="214173" y="5586241"/>
            <a:ext cx="777658" cy="1027328"/>
          </a:xfrm>
          <a:prstGeom prst="rect">
            <a:avLst/>
          </a:prstGeom>
        </p:spPr>
      </p:pic>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spcBef>
                <a:spcPts val="0"/>
              </a:spcBef>
              <a:spcAft>
                <a:spcPts val="600"/>
              </a:spcAft>
              <a:buClrTx/>
              <a:buSzTx/>
              <a:buFontTx/>
              <a:buNone/>
              <a:tabLst/>
              <a:defRPr/>
            </a:pPr>
            <a:br>
              <a:rPr kumimoji="0" lang="en-GB" b="0" i="0" u="none" strike="noStrike" kern="1200" cap="none" spc="0" normalizeH="0" baseline="0" noProof="0">
                <a:ln>
                  <a:noFill/>
                </a:ln>
                <a:solidFill>
                  <a:prstClr val="black"/>
                </a:solidFill>
                <a:effectLst/>
                <a:uLnTx/>
                <a:uFillTx/>
                <a:latin typeface="Calibri" panose="020F0502020204030204"/>
                <a:ea typeface="+mn-ea"/>
                <a:cs typeface="+mn-cs"/>
              </a:rPr>
            </a:br>
            <a:br>
              <a:rPr kumimoji="0" lang="en-GB"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GB"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9425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58952" y="461772"/>
            <a:ext cx="6894576" cy="1783080"/>
          </a:xfrm>
        </p:spPr>
        <p:txBody>
          <a:bodyPr vert="horz" wrap="square" lIns="91440" tIns="45720" rIns="91440" bIns="45720" numCol="1" rtlCol="0" anchor="b" anchorCtr="0" compatLnSpc="1">
            <a:prstTxWarp prst="textNoShape">
              <a:avLst/>
            </a:prstTxWarp>
            <a:normAutofit/>
          </a:bodyPr>
          <a:lstStyle/>
          <a:p>
            <a:r>
              <a:rPr lang="en-US" sz="5400" dirty="0"/>
              <a:t>Thank you</a:t>
            </a:r>
          </a:p>
        </p:txBody>
      </p:sp>
      <p:sp>
        <p:nvSpPr>
          <p:cNvPr id="615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640080" y="2706624"/>
            <a:ext cx="6894576" cy="348386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14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792454" y="5466588"/>
            <a:ext cx="837972" cy="110145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F9EE7AD8-564D-7B6B-53A1-5F602D88538D}"/>
              </a:ext>
            </a:extLst>
          </p:cNvPr>
          <p:cNvSpPr txBox="1"/>
          <p:nvPr/>
        </p:nvSpPr>
        <p:spPr>
          <a:xfrm>
            <a:off x="5948412" y="3246740"/>
            <a:ext cx="3197993"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3600" b="0" i="0" u="none" strike="noStrike" kern="1200" cap="none" spc="0" normalizeH="0" baseline="0" noProof="0" dirty="0">
                <a:ln>
                  <a:noFill/>
                </a:ln>
                <a:solidFill>
                  <a:prstClr val="black"/>
                </a:solidFill>
                <a:effectLst/>
                <a:uLnTx/>
                <a:uFillTx/>
                <a:latin typeface="Calibri" panose="020F0502020204030204"/>
                <a:ea typeface="+mn-ea"/>
                <a:cs typeface="+mn-cs"/>
              </a:rPr>
              <a:t>Don’t forget to let I.M.P.S. know all about your missions! </a:t>
            </a:r>
          </a:p>
        </p:txBody>
      </p:sp>
    </p:spTree>
    <p:extLst>
      <p:ext uri="{BB962C8B-B14F-4D97-AF65-F5344CB8AC3E}">
        <p14:creationId xmlns:p14="http://schemas.microsoft.com/office/powerpoint/2010/main" val="293433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B1C931C-71BF-F67B-442D-249B5FAB0E78}"/>
              </a:ext>
            </a:extLst>
          </p:cNvPr>
          <p:cNvPicPr>
            <a:picLocks noGrp="1" noChangeAspect="1"/>
          </p:cNvPicPr>
          <p:nvPr>
            <p:ph idx="1"/>
          </p:nvPr>
        </p:nvPicPr>
        <p:blipFill>
          <a:blip r:embed="rId2"/>
          <a:stretch>
            <a:fillRect/>
          </a:stretch>
        </p:blipFill>
        <p:spPr>
          <a:xfrm>
            <a:off x="3878980" y="1089610"/>
            <a:ext cx="4109987" cy="5397782"/>
          </a:xfrm>
          <a:prstGeom prst="rect">
            <a:avLst/>
          </a:prstGeom>
        </p:spPr>
      </p:pic>
    </p:spTree>
    <p:extLst>
      <p:ext uri="{BB962C8B-B14F-4D97-AF65-F5344CB8AC3E}">
        <p14:creationId xmlns:p14="http://schemas.microsoft.com/office/powerpoint/2010/main" val="100727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4">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8CB78E-FAE2-53EB-B79F-FC3AB7BB3B3F}"/>
              </a:ext>
            </a:extLst>
          </p:cNvPr>
          <p:cNvSpPr>
            <a:spLocks noGrp="1"/>
          </p:cNvSpPr>
          <p:nvPr>
            <p:ph type="title"/>
          </p:nvPr>
        </p:nvSpPr>
        <p:spPr>
          <a:xfrm>
            <a:off x="5759354" y="457202"/>
            <a:ext cx="5337271" cy="1835911"/>
          </a:xfrm>
        </p:spPr>
        <p:txBody>
          <a:bodyPr anchor="b">
            <a:normAutofit/>
          </a:bodyPr>
          <a:lstStyle/>
          <a:p>
            <a:r>
              <a:rPr lang="en-GB" sz="5400" dirty="0">
                <a:solidFill>
                  <a:srgbClr val="FFFFFF"/>
                </a:solidFill>
              </a:rPr>
              <a:t>Welcome to the I.M.P.S. team! </a:t>
            </a:r>
          </a:p>
        </p:txBody>
      </p:sp>
      <p:sp>
        <p:nvSpPr>
          <p:cNvPr id="27"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393BFAA-CAE5-1704-89F9-54E200E5C43D}"/>
              </a:ext>
            </a:extLst>
          </p:cNvPr>
          <p:cNvSpPr>
            <a:spLocks noGrp="1"/>
          </p:cNvSpPr>
          <p:nvPr>
            <p:ph idx="1"/>
          </p:nvPr>
        </p:nvSpPr>
        <p:spPr>
          <a:xfrm>
            <a:off x="5759355" y="2798065"/>
            <a:ext cx="5461095" cy="3417611"/>
          </a:xfrm>
        </p:spPr>
        <p:txBody>
          <a:bodyPr anchor="t">
            <a:normAutofit/>
          </a:bodyPr>
          <a:lstStyle/>
          <a:p>
            <a:pPr marL="0" indent="0">
              <a:buNone/>
            </a:pPr>
            <a:r>
              <a:rPr lang="en-GB" sz="1700" dirty="0">
                <a:solidFill>
                  <a:srgbClr val="FFFFFF"/>
                </a:solidFill>
              </a:rPr>
              <a:t>Now you are in year 6 you automatically become a member of the I.M.P.S. team!</a:t>
            </a:r>
          </a:p>
          <a:p>
            <a:pPr marL="0" indent="0">
              <a:buNone/>
            </a:pPr>
            <a:r>
              <a:rPr lang="en-GB" sz="1700" dirty="0">
                <a:solidFill>
                  <a:srgbClr val="FFFFFF"/>
                </a:solidFill>
              </a:rPr>
              <a:t>I.M.P.S. is a special programme that teaches you how to be responsible for the risks you take and how to make them safer. It also teaches you what to do in an emergency. </a:t>
            </a:r>
          </a:p>
          <a:p>
            <a:pPr marL="0" indent="0">
              <a:buNone/>
            </a:pPr>
            <a:endParaRPr lang="en-GB" sz="1700" dirty="0">
              <a:solidFill>
                <a:srgbClr val="FFFFFF"/>
              </a:solidFill>
            </a:endParaRPr>
          </a:p>
          <a:p>
            <a:pPr marL="0" indent="0">
              <a:buNone/>
            </a:pPr>
            <a:r>
              <a:rPr lang="en-GB" sz="1700" dirty="0">
                <a:solidFill>
                  <a:srgbClr val="FFFFFF"/>
                </a:solidFill>
              </a:rPr>
              <a:t>Every month we are going to give you an I.M.P.S. mission to complete. We would love it if you let us know what you do at your school and send us some images.</a:t>
            </a:r>
          </a:p>
        </p:txBody>
      </p:sp>
      <p:sp>
        <p:nvSpPr>
          <p:cNvPr id="6" name="TextBox 5">
            <a:extLst>
              <a:ext uri="{FF2B5EF4-FFF2-40B4-BE49-F238E27FC236}">
                <a16:creationId xmlns:a16="http://schemas.microsoft.com/office/drawing/2014/main" id="{79324561-A9C6-CF49-EF2B-A9F48B357AEB}"/>
              </a:ext>
            </a:extLst>
          </p:cNvPr>
          <p:cNvSpPr txBox="1"/>
          <p:nvPr/>
        </p:nvSpPr>
        <p:spPr>
          <a:xfrm>
            <a:off x="486562" y="6176964"/>
            <a:ext cx="105155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Find out more about I.M.P.S.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hlinkClick r:id="rId2"/>
              </a:rPr>
              <a:t>www.impsweb.co.uk</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Your teacher will do some lessons with you and book a visit from our I.M.P.S. trainers to teach you lots of useful emergency skills. </a:t>
            </a:r>
          </a:p>
        </p:txBody>
      </p:sp>
      <p:pic>
        <p:nvPicPr>
          <p:cNvPr id="10" name="Picture 9" descr="A cartoon of a person&#10;&#10;Description automatically generated with low confidence">
            <a:extLst>
              <a:ext uri="{FF2B5EF4-FFF2-40B4-BE49-F238E27FC236}">
                <a16:creationId xmlns:a16="http://schemas.microsoft.com/office/drawing/2014/main" id="{4F226510-7A7F-6C94-D386-DAF5A0D56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139" y="1148348"/>
            <a:ext cx="3925768" cy="4780627"/>
          </a:xfrm>
          <a:prstGeom prst="rect">
            <a:avLst/>
          </a:prstGeom>
        </p:spPr>
      </p:pic>
    </p:spTree>
    <p:extLst>
      <p:ext uri="{BB962C8B-B14F-4D97-AF65-F5344CB8AC3E}">
        <p14:creationId xmlns:p14="http://schemas.microsoft.com/office/powerpoint/2010/main" val="2354115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GB" altLang="en-US" sz="4000" dirty="0">
                <a:latin typeface="Calibri" panose="020F0502020204030204" pitchFamily="34" charset="0"/>
                <a:cs typeface="Calibri" panose="020F0502020204030204" pitchFamily="34" charset="0"/>
              </a:rPr>
              <a:t>Blow the whistle on sunburn</a:t>
            </a:r>
            <a:endParaRPr lang="en-US" sz="4000" dirty="0">
              <a:latin typeface="Calibri" panose="020F0502020204030204" pitchFamily="34" charset="0"/>
              <a:cs typeface="Calibri" panose="020F0502020204030204" pitchFamily="34" charset="0"/>
            </a:endParaRP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2443323" y="2486772"/>
            <a:ext cx="8229600" cy="1755775"/>
          </a:xfrm>
        </p:spPr>
        <p:txBody>
          <a:bodyPr/>
          <a:lstStyle/>
          <a:p>
            <a:pPr marL="0" indent="0" algn="l" fontAlgn="auto">
              <a:spcAft>
                <a:spcPts val="0"/>
              </a:spcAft>
              <a:buNone/>
              <a:defRPr/>
            </a:pPr>
            <a:r>
              <a:rPr lang="en-GB" sz="3200" dirty="0">
                <a:latin typeface="Calibri Light" panose="020F0302020204030204" pitchFamily="34" charset="0"/>
                <a:cs typeface="Calibri Light" panose="020F0302020204030204" pitchFamily="34" charset="0"/>
              </a:rPr>
              <a:t>What do you know about keeping safe in the sun?</a:t>
            </a:r>
          </a:p>
          <a:p>
            <a:pPr marL="0" indent="0" algn="l" fontAlgn="auto">
              <a:spcAft>
                <a:spcPts val="0"/>
              </a:spcAft>
              <a:buNone/>
              <a:defRPr/>
            </a:pPr>
            <a:r>
              <a:rPr lang="en-GB" sz="3200" dirty="0">
                <a:latin typeface="Calibri Light" panose="020F0302020204030204" pitchFamily="34" charset="0"/>
                <a:cs typeface="Calibri Light" panose="020F0302020204030204" pitchFamily="34" charset="0"/>
              </a:rPr>
              <a:t>List three reasons to keep safe in the sun.</a:t>
            </a:r>
          </a:p>
          <a:p>
            <a:pPr marL="0" indent="0">
              <a:buFont typeface="Arial" panose="020B0604020202020204" pitchFamily="34" charset="0"/>
              <a:buNone/>
            </a:pPr>
            <a:endParaRPr lang="en-GB" altLang="en-US" sz="1800" dirty="0"/>
          </a:p>
        </p:txBody>
      </p:sp>
      <p:sp>
        <p:nvSpPr>
          <p:cNvPr id="7" name="TextBox 6">
            <a:extLst>
              <a:ext uri="{FF2B5EF4-FFF2-40B4-BE49-F238E27FC236}">
                <a16:creationId xmlns:a16="http://schemas.microsoft.com/office/drawing/2014/main" id="{D6C750DD-ABED-DA0C-4558-4468A0D62004}"/>
              </a:ext>
            </a:extLst>
          </p:cNvPr>
          <p:cNvSpPr txBox="1"/>
          <p:nvPr/>
        </p:nvSpPr>
        <p:spPr>
          <a:xfrm>
            <a:off x="1807701" y="4572000"/>
            <a:ext cx="9974511" cy="923330"/>
          </a:xfrm>
          <a:prstGeom prst="rect">
            <a:avLst/>
          </a:prstGeom>
          <a:noFill/>
        </p:spPr>
        <p:txBody>
          <a:bodyPr wrap="square" rtlCol="0">
            <a:spAutoFit/>
          </a:bodyPr>
          <a:lstStyle/>
          <a:p>
            <a:r>
              <a:rPr lang="en-GB" dirty="0"/>
              <a:t>Sunburn, risk of skin cancer when you are older, heat stroke, damage to your eyes, dehydration, headaches. </a:t>
            </a:r>
          </a:p>
          <a:p>
            <a:r>
              <a:rPr lang="en-GB" dirty="0"/>
              <a:t>Did you think of more?</a:t>
            </a:r>
          </a:p>
        </p:txBody>
      </p:sp>
    </p:spTree>
    <p:extLst>
      <p:ext uri="{BB962C8B-B14F-4D97-AF65-F5344CB8AC3E}">
        <p14:creationId xmlns:p14="http://schemas.microsoft.com/office/powerpoint/2010/main" val="191709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1" name="Rectangle 9233">
            <a:extLst>
              <a:ext uri="{FF2B5EF4-FFF2-40B4-BE49-F238E27FC236}">
                <a16:creationId xmlns:a16="http://schemas.microsoft.com/office/drawing/2014/main" id="{02E612C7-B066-4023-9D0A-7C54D1E33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218" name="Title 1">
            <a:extLst>
              <a:ext uri="{FF2B5EF4-FFF2-40B4-BE49-F238E27FC236}">
                <a16:creationId xmlns:a16="http://schemas.microsoft.com/office/drawing/2014/main" id="{AC60AAF8-F40F-2919-F495-A5A61807C1AD}"/>
              </a:ext>
            </a:extLst>
          </p:cNvPr>
          <p:cNvSpPr>
            <a:spLocks noGrp="1" noChangeArrowheads="1"/>
          </p:cNvSpPr>
          <p:nvPr>
            <p:ph type="title"/>
          </p:nvPr>
        </p:nvSpPr>
        <p:spPr>
          <a:xfrm>
            <a:off x="553319" y="660914"/>
            <a:ext cx="5248656" cy="736942"/>
          </a:xfrm>
        </p:spPr>
        <p:txBody>
          <a:bodyPr anchor="b">
            <a:normAutofit fontScale="90000"/>
          </a:bodyPr>
          <a:lstStyle/>
          <a:p>
            <a:r>
              <a:rPr lang="en-GB" altLang="en-US" sz="5400" dirty="0">
                <a:solidFill>
                  <a:schemeClr val="tx1">
                    <a:lumMod val="85000"/>
                    <a:lumOff val="15000"/>
                  </a:schemeClr>
                </a:solidFill>
              </a:rPr>
              <a:t>Did you know?</a:t>
            </a:r>
          </a:p>
        </p:txBody>
      </p:sp>
      <p:sp>
        <p:nvSpPr>
          <p:cNvPr id="9232" name="Freeform: Shape 9235">
            <a:extLst>
              <a:ext uri="{FF2B5EF4-FFF2-40B4-BE49-F238E27FC236}">
                <a16:creationId xmlns:a16="http://schemas.microsoft.com/office/drawing/2014/main" id="{34CFA7DE-DC24-4883-9E7E-838305755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7DD42B2C-25FD-FE40-4F4D-B99127CD0E7C}"/>
              </a:ext>
            </a:extLst>
          </p:cNvPr>
          <p:cNvPicPr>
            <a:picLocks noChangeAspect="1"/>
          </p:cNvPicPr>
          <p:nvPr/>
        </p:nvPicPr>
        <p:blipFill>
          <a:blip r:embed="rId2"/>
          <a:stretch>
            <a:fillRect/>
          </a:stretch>
        </p:blipFill>
        <p:spPr>
          <a:xfrm>
            <a:off x="7934597" y="1029385"/>
            <a:ext cx="3426249" cy="4529721"/>
          </a:xfrm>
          <a:prstGeom prst="rect">
            <a:avLst/>
          </a:prstGeom>
        </p:spPr>
      </p:pic>
      <p:sp>
        <p:nvSpPr>
          <p:cNvPr id="3" name="Content Placeholder 2">
            <a:extLst>
              <a:ext uri="{FF2B5EF4-FFF2-40B4-BE49-F238E27FC236}">
                <a16:creationId xmlns:a16="http://schemas.microsoft.com/office/drawing/2014/main" id="{979FD08E-1CE0-6B9B-C430-929CBE306562}"/>
              </a:ext>
            </a:extLst>
          </p:cNvPr>
          <p:cNvSpPr>
            <a:spLocks noGrp="1" noChangeArrowheads="1"/>
          </p:cNvSpPr>
          <p:nvPr>
            <p:ph idx="1"/>
          </p:nvPr>
        </p:nvSpPr>
        <p:spPr>
          <a:xfrm>
            <a:off x="553319" y="2058770"/>
            <a:ext cx="5707522" cy="2931510"/>
          </a:xfrm>
        </p:spPr>
        <p:txBody>
          <a:bodyPr>
            <a:noAutofit/>
          </a:bodyPr>
          <a:lstStyle/>
          <a:p>
            <a:r>
              <a:rPr lang="en-GB" altLang="en-US" sz="2400" dirty="0">
                <a:latin typeface="Calibri Light" panose="020F0302020204030204" pitchFamily="34" charset="0"/>
                <a:cs typeface="Calibri Light" panose="020F0302020204030204" pitchFamily="34" charset="0"/>
              </a:rPr>
              <a:t>Exposure to the sun can damage the DNA in our skin</a:t>
            </a:r>
          </a:p>
          <a:p>
            <a:r>
              <a:rPr lang="en-GB" altLang="en-US" sz="2400" dirty="0">
                <a:latin typeface="Calibri Light" panose="020F0302020204030204" pitchFamily="34" charset="0"/>
                <a:cs typeface="Calibri Light" panose="020F0302020204030204" pitchFamily="34" charset="0"/>
              </a:rPr>
              <a:t>Over exposure to the sun or sunburn in childhood can cause skin cancer when you are older. </a:t>
            </a:r>
          </a:p>
          <a:p>
            <a:r>
              <a:rPr lang="en-GB" altLang="en-US" sz="2400" dirty="0">
                <a:latin typeface="Calibri Light" panose="020F0302020204030204" pitchFamily="34" charset="0"/>
                <a:cs typeface="Calibri Light" panose="020F0302020204030204" pitchFamily="34" charset="0"/>
              </a:rPr>
              <a:t>Using sun lamps or sun beds can increase the risk of developing skin cancer</a:t>
            </a:r>
          </a:p>
          <a:p>
            <a:pPr>
              <a:lnSpc>
                <a:spcPct val="90000"/>
              </a:lnSpc>
            </a:pPr>
            <a:endParaRPr lang="en-GB" altLang="en-US" sz="2400" dirty="0">
              <a:solidFill>
                <a:schemeClr val="tx1">
                  <a:lumMod val="85000"/>
                  <a:lumOff val="15000"/>
                </a:schemeClr>
              </a:solidFill>
            </a:endParaRPr>
          </a:p>
        </p:txBody>
      </p:sp>
    </p:spTree>
    <p:extLst>
      <p:ext uri="{BB962C8B-B14F-4D97-AF65-F5344CB8AC3E}">
        <p14:creationId xmlns:p14="http://schemas.microsoft.com/office/powerpoint/2010/main" val="3772117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72493" y="238539"/>
            <a:ext cx="11047013" cy="1434415"/>
          </a:xfrm>
        </p:spPr>
        <p:txBody>
          <a:bodyPr vert="horz" lIns="91440" tIns="45720" rIns="91440" bIns="45720" numCol="1" rtlCol="0" anchor="b" anchorCtr="0" compatLnSpc="1">
            <a:prstTxWarp prst="textNoShape">
              <a:avLst/>
            </a:prstTxWarp>
            <a:normAutofit/>
          </a:bodyPr>
          <a:lstStyle/>
          <a:p>
            <a:r>
              <a:rPr lang="en-US" sz="5400"/>
              <a:t>How can you stay safe in the sun?</a:t>
            </a:r>
          </a:p>
        </p:txBody>
      </p:sp>
      <p:sp>
        <p:nvSpPr>
          <p:cNvPr id="24"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miley face sticky notes">
            <a:extLst>
              <a:ext uri="{FF2B5EF4-FFF2-40B4-BE49-F238E27FC236}">
                <a16:creationId xmlns:a16="http://schemas.microsoft.com/office/drawing/2014/main" id="{A0A2767E-37DD-7B71-4BE6-1D235D6C3AA4}"/>
              </a:ext>
            </a:extLst>
          </p:cNvPr>
          <p:cNvPicPr>
            <a:picLocks noChangeAspect="1"/>
          </p:cNvPicPr>
          <p:nvPr/>
        </p:nvPicPr>
        <p:blipFill rotWithShape="1">
          <a:blip r:embed="rId2">
            <a:extLst>
              <a:ext uri="{28A0092B-C50C-407E-A947-70E740481C1C}">
                <a14:useLocalDpi xmlns:a14="http://schemas.microsoft.com/office/drawing/2010/main" val="0"/>
              </a:ext>
            </a:extLst>
          </a:blip>
          <a:srcRect l="12152" r="24932" b="2"/>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4905954" y="3613927"/>
            <a:ext cx="6713552" cy="682171"/>
          </a:xfrm>
        </p:spPr>
        <p:txBody>
          <a:bodyPr anchor="t">
            <a:noAutofit/>
          </a:bodyPr>
          <a:lstStyle/>
          <a:p>
            <a:pPr marL="0" indent="0">
              <a:buNone/>
            </a:pPr>
            <a:r>
              <a:rPr lang="en-GB" altLang="en-US" dirty="0">
                <a:latin typeface="Calibri Light" panose="020F0302020204030204" pitchFamily="34" charset="0"/>
                <a:cs typeface="Calibri Light" panose="020F0302020204030204" pitchFamily="34" charset="0"/>
              </a:rPr>
              <a:t>On a post it note write down a check list for staying safe in the sun.</a:t>
            </a:r>
            <a:endParaRPr lang="en-GB" altLang="en-US" dirty="0"/>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3"/>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spcBef>
                <a:spcPts val="0"/>
              </a:spcBef>
              <a:spcAft>
                <a:spcPts val="600"/>
              </a:spcAft>
              <a:buClrTx/>
              <a:buSzTx/>
              <a:buFontTx/>
              <a:buNone/>
              <a:tabLst/>
              <a:defRPr/>
            </a:pPr>
            <a:br>
              <a:rPr kumimoji="0" lang="en-GB" altLang="en-US" b="0" i="0" u="none" strike="noStrike" kern="0" cap="none" spc="0" normalizeH="0" baseline="0" noProof="0">
                <a:ln>
                  <a:noFill/>
                </a:ln>
                <a:solidFill>
                  <a:prstClr val="black"/>
                </a:solidFill>
                <a:effectLst/>
                <a:uLnTx/>
                <a:uFillTx/>
                <a:latin typeface="Calibri" panose="020F0502020204030204" pitchFamily="34" charset="0"/>
                <a:ea typeface="+mn-ea"/>
                <a:cs typeface="+mn-cs"/>
              </a:rPr>
            </a:br>
            <a:endParaRPr kumimoji="0" lang="en-GB" altLang="en-US" b="0" i="0" u="none" strike="noStrike" kern="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spcBef>
                <a:spcPts val="0"/>
              </a:spcBef>
              <a:spcAft>
                <a:spcPts val="600"/>
              </a:spcAft>
              <a:buClrTx/>
              <a:buSzTx/>
              <a:buFontTx/>
              <a:buNone/>
              <a:tabLst/>
              <a:defRPr/>
            </a:pPr>
            <a:br>
              <a:rPr kumimoji="0" lang="en-GB" b="0" i="0" u="none" strike="noStrike" kern="1200" cap="none" spc="0" normalizeH="0" baseline="0" noProof="0">
                <a:ln>
                  <a:noFill/>
                </a:ln>
                <a:solidFill>
                  <a:prstClr val="black"/>
                </a:solidFill>
                <a:effectLst/>
                <a:uLnTx/>
                <a:uFillTx/>
                <a:latin typeface="Calibri" panose="020F0502020204030204"/>
                <a:ea typeface="+mn-ea"/>
                <a:cs typeface="+mn-cs"/>
              </a:rPr>
            </a:br>
            <a:br>
              <a:rPr kumimoji="0" lang="en-GB"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GB"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8237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GB" altLang="en-US" sz="4000" dirty="0">
                <a:latin typeface="Comic Sans MS" panose="030F0702030302020204" pitchFamily="66" charset="0"/>
              </a:rPr>
              <a:t>Did you forget anything?</a:t>
            </a:r>
            <a:endParaRPr lang="en-US" sz="4000" dirty="0"/>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descr="A list of items on a yellow background&#10;&#10;Description automatically generated with medium confidence">
            <a:extLst>
              <a:ext uri="{FF2B5EF4-FFF2-40B4-BE49-F238E27FC236}">
                <a16:creationId xmlns:a16="http://schemas.microsoft.com/office/drawing/2014/main" id="{64AFB1BD-EA68-1092-7E33-0837E531D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1723" y="1278294"/>
            <a:ext cx="5080456" cy="5080456"/>
          </a:xfrm>
          <a:prstGeom prst="rect">
            <a:avLst/>
          </a:prstGeom>
        </p:spPr>
      </p:pic>
    </p:spTree>
    <p:extLst>
      <p:ext uri="{BB962C8B-B14F-4D97-AF65-F5344CB8AC3E}">
        <p14:creationId xmlns:p14="http://schemas.microsoft.com/office/powerpoint/2010/main" val="1350900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GB" sz="4000" dirty="0"/>
              <a:t>Write five class rules about keeping safe in the sun</a:t>
            </a:r>
            <a:endParaRPr lang="en-US" sz="4000" dirty="0"/>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1979676" y="2208396"/>
            <a:ext cx="8229600" cy="1755775"/>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2.</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5.</a:t>
            </a:r>
          </a:p>
          <a:p>
            <a:pPr marL="0" indent="0">
              <a:buFont typeface="Arial" panose="020B0604020202020204" pitchFamily="34" charset="0"/>
              <a:buNone/>
            </a:pPr>
            <a:endParaRPr lang="en-GB" altLang="en-US" sz="1800" dirty="0"/>
          </a:p>
        </p:txBody>
      </p:sp>
    </p:spTree>
    <p:extLst>
      <p:ext uri="{BB962C8B-B14F-4D97-AF65-F5344CB8AC3E}">
        <p14:creationId xmlns:p14="http://schemas.microsoft.com/office/powerpoint/2010/main" val="330983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GB" sz="4000" dirty="0">
                <a:latin typeface="Calibri" panose="020F0502020204030204" pitchFamily="34" charset="0"/>
                <a:cs typeface="Calibri" panose="020F0502020204030204" pitchFamily="34" charset="0"/>
              </a:rPr>
              <a:t>Three best ways to enjoy the sun safely are:</a:t>
            </a:r>
            <a:endParaRPr lang="en-US" sz="4000" dirty="0">
              <a:latin typeface="Calibri" panose="020F0502020204030204" pitchFamily="34" charset="0"/>
              <a:cs typeface="Calibri" panose="020F0502020204030204" pitchFamily="34" charset="0"/>
            </a:endParaRP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843152B-774F-7183-15BE-A0E1880CA544}"/>
              </a:ext>
            </a:extLst>
          </p:cNvPr>
          <p:cNvPicPr>
            <a:picLocks noChangeAspect="1"/>
          </p:cNvPicPr>
          <p:nvPr/>
        </p:nvPicPr>
        <p:blipFill>
          <a:blip r:embed="rId3"/>
          <a:stretch>
            <a:fillRect/>
          </a:stretch>
        </p:blipFill>
        <p:spPr>
          <a:xfrm>
            <a:off x="5023011" y="2359059"/>
            <a:ext cx="2145978" cy="2139881"/>
          </a:xfrm>
          <a:prstGeom prst="rect">
            <a:avLst/>
          </a:prstGeom>
        </p:spPr>
      </p:pic>
      <p:pic>
        <p:nvPicPr>
          <p:cNvPr id="10" name="Picture 9">
            <a:extLst>
              <a:ext uri="{FF2B5EF4-FFF2-40B4-BE49-F238E27FC236}">
                <a16:creationId xmlns:a16="http://schemas.microsoft.com/office/drawing/2014/main" id="{D47ABC43-ED27-A7FF-4B19-E365CF6B9031}"/>
              </a:ext>
            </a:extLst>
          </p:cNvPr>
          <p:cNvPicPr>
            <a:picLocks noChangeAspect="1"/>
          </p:cNvPicPr>
          <p:nvPr/>
        </p:nvPicPr>
        <p:blipFill>
          <a:blip r:embed="rId4"/>
          <a:stretch>
            <a:fillRect/>
          </a:stretch>
        </p:blipFill>
        <p:spPr>
          <a:xfrm>
            <a:off x="1504082" y="2295732"/>
            <a:ext cx="2328874" cy="1963082"/>
          </a:xfrm>
          <a:prstGeom prst="rect">
            <a:avLst/>
          </a:prstGeom>
        </p:spPr>
      </p:pic>
      <p:pic>
        <p:nvPicPr>
          <p:cNvPr id="12" name="Picture 11">
            <a:extLst>
              <a:ext uri="{FF2B5EF4-FFF2-40B4-BE49-F238E27FC236}">
                <a16:creationId xmlns:a16="http://schemas.microsoft.com/office/drawing/2014/main" id="{1FC5DEC1-589D-9C9B-65FA-DE25267D765B}"/>
              </a:ext>
            </a:extLst>
          </p:cNvPr>
          <p:cNvPicPr>
            <a:picLocks noChangeAspect="1"/>
          </p:cNvPicPr>
          <p:nvPr/>
        </p:nvPicPr>
        <p:blipFill>
          <a:blip r:embed="rId5"/>
          <a:stretch>
            <a:fillRect/>
          </a:stretch>
        </p:blipFill>
        <p:spPr>
          <a:xfrm>
            <a:off x="7688667" y="2341456"/>
            <a:ext cx="2804403" cy="1871634"/>
          </a:xfrm>
          <a:prstGeom prst="rect">
            <a:avLst/>
          </a:prstGeom>
        </p:spPr>
      </p:pic>
      <p:sp>
        <p:nvSpPr>
          <p:cNvPr id="13" name="TextBox 4">
            <a:extLst>
              <a:ext uri="{FF2B5EF4-FFF2-40B4-BE49-F238E27FC236}">
                <a16:creationId xmlns:a16="http://schemas.microsoft.com/office/drawing/2014/main" id="{4DFB85E3-3126-7AE4-EE6F-8C101556FED0}"/>
              </a:ext>
            </a:extLst>
          </p:cNvPr>
          <p:cNvSpPr txBox="1">
            <a:spLocks noChangeArrowheads="1"/>
          </p:cNvSpPr>
          <p:nvPr/>
        </p:nvSpPr>
        <p:spPr bwMode="auto">
          <a:xfrm>
            <a:off x="1504082" y="4519186"/>
            <a:ext cx="2333625" cy="52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800" dirty="0">
                <a:solidFill>
                  <a:srgbClr val="000000"/>
                </a:solidFill>
                <a:latin typeface="Calibri Light" panose="020F0302020204030204" pitchFamily="34" charset="0"/>
                <a:cs typeface="Calibri Light" panose="020F0302020204030204" pitchFamily="34" charset="0"/>
              </a:rPr>
              <a:t>Shade</a:t>
            </a:r>
            <a:r>
              <a:rPr lang="en-GB" altLang="en-US" sz="2800" dirty="0">
                <a:solidFill>
                  <a:srgbClr val="000000"/>
                </a:solidFill>
                <a:latin typeface="Comic Sans MS" panose="030F0702030302020204" pitchFamily="66" charset="0"/>
              </a:rPr>
              <a:t>.</a:t>
            </a:r>
            <a:endParaRPr lang="en-GB" altLang="en-US" sz="2800" dirty="0"/>
          </a:p>
        </p:txBody>
      </p:sp>
      <p:sp>
        <p:nvSpPr>
          <p:cNvPr id="14" name="TextBox 5">
            <a:extLst>
              <a:ext uri="{FF2B5EF4-FFF2-40B4-BE49-F238E27FC236}">
                <a16:creationId xmlns:a16="http://schemas.microsoft.com/office/drawing/2014/main" id="{5CE6EFD0-A32E-50BE-AC07-8CA966BDC010}"/>
              </a:ext>
            </a:extLst>
          </p:cNvPr>
          <p:cNvSpPr txBox="1">
            <a:spLocks noChangeArrowheads="1"/>
          </p:cNvSpPr>
          <p:nvPr/>
        </p:nvSpPr>
        <p:spPr bwMode="auto">
          <a:xfrm>
            <a:off x="5024439" y="4514851"/>
            <a:ext cx="2143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800" dirty="0">
                <a:solidFill>
                  <a:srgbClr val="000000"/>
                </a:solidFill>
                <a:latin typeface="Calibri Light" panose="020F0302020204030204" pitchFamily="34" charset="0"/>
                <a:cs typeface="Calibri Light" panose="020F0302020204030204" pitchFamily="34" charset="0"/>
              </a:rPr>
              <a:t>Clothing</a:t>
            </a:r>
            <a:r>
              <a:rPr lang="en-GB" altLang="en-US" sz="2800" dirty="0">
                <a:solidFill>
                  <a:srgbClr val="000000"/>
                </a:solidFill>
                <a:latin typeface="Comic Sans MS" panose="030F0702030302020204" pitchFamily="66" charset="0"/>
              </a:rPr>
              <a:t>.</a:t>
            </a:r>
            <a:endParaRPr lang="en-GB" altLang="en-US" sz="2800" dirty="0"/>
          </a:p>
        </p:txBody>
      </p:sp>
      <p:sp>
        <p:nvSpPr>
          <p:cNvPr id="15" name="TextBox 6">
            <a:extLst>
              <a:ext uri="{FF2B5EF4-FFF2-40B4-BE49-F238E27FC236}">
                <a16:creationId xmlns:a16="http://schemas.microsoft.com/office/drawing/2014/main" id="{02FECE6E-1F99-2A80-7B95-FF4399A342B2}"/>
              </a:ext>
            </a:extLst>
          </p:cNvPr>
          <p:cNvSpPr txBox="1">
            <a:spLocks noChangeArrowheads="1"/>
          </p:cNvSpPr>
          <p:nvPr/>
        </p:nvSpPr>
        <p:spPr bwMode="auto">
          <a:xfrm>
            <a:off x="8117875" y="4515792"/>
            <a:ext cx="2303685" cy="52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800" dirty="0">
                <a:solidFill>
                  <a:srgbClr val="000000"/>
                </a:solidFill>
                <a:latin typeface="Calibri Light" panose="020F0302020204030204" pitchFamily="34" charset="0"/>
                <a:cs typeface="Calibri Light" panose="020F0302020204030204" pitchFamily="34" charset="0"/>
              </a:rPr>
              <a:t>Sun screen</a:t>
            </a:r>
            <a:r>
              <a:rPr lang="en-GB" altLang="en-US" sz="2800" dirty="0">
                <a:solidFill>
                  <a:srgbClr val="000000"/>
                </a:solidFill>
                <a:latin typeface="Comic Sans MS" panose="030F0702030302020204" pitchFamily="66" charset="0"/>
              </a:rPr>
              <a:t>.</a:t>
            </a:r>
            <a:endParaRPr lang="en-GB" altLang="en-US" sz="2800" dirty="0"/>
          </a:p>
        </p:txBody>
      </p:sp>
    </p:spTree>
    <p:extLst>
      <p:ext uri="{BB962C8B-B14F-4D97-AF65-F5344CB8AC3E}">
        <p14:creationId xmlns:p14="http://schemas.microsoft.com/office/powerpoint/2010/main" val="290959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GB" altLang="en-US" sz="4000" dirty="0"/>
              <a:t>Try our quiz about sun safety</a:t>
            </a:r>
            <a:endParaRPr lang="en-US" sz="4000" dirty="0"/>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8618896" cy="228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lvl="0" indent="0" fontAlgn="base">
              <a:lnSpc>
                <a:spcPct val="90000"/>
              </a:lnSpc>
              <a:spcBef>
                <a:spcPts val="1000"/>
              </a:spcBef>
              <a:spcAft>
                <a:spcPct val="0"/>
              </a:spcAft>
            </a:pPr>
            <a:r>
              <a:rPr lang="en-GB" altLang="en-US" sz="2800" dirty="0">
                <a:solidFill>
                  <a:prstClr val="black"/>
                </a:solidFill>
                <a:latin typeface="Calibri" panose="020F0502020204030204"/>
              </a:rPr>
              <a:t>When are the sun’s rays at their strongest?</a:t>
            </a:r>
          </a:p>
          <a:p>
            <a:pPr marL="228594" lvl="0" indent="-228594" fontAlgn="base">
              <a:lnSpc>
                <a:spcPct val="90000"/>
              </a:lnSpc>
              <a:spcBef>
                <a:spcPts val="1000"/>
              </a:spcBef>
              <a:spcAft>
                <a:spcPct val="0"/>
              </a:spcAft>
              <a:buFont typeface="Arial" panose="020B0604020202020204" pitchFamily="34" charset="0"/>
              <a:buChar char="•"/>
            </a:pPr>
            <a:endParaRPr lang="en-GB" altLang="en-US" sz="2800" dirty="0">
              <a:solidFill>
                <a:prstClr val="black"/>
              </a:solidFill>
              <a:latin typeface="Calibri" panose="020F0502020204030204"/>
            </a:endParaRPr>
          </a:p>
          <a:p>
            <a:pPr marL="0" lvl="0" indent="0" fontAlgn="base">
              <a:lnSpc>
                <a:spcPct val="90000"/>
              </a:lnSpc>
              <a:spcBef>
                <a:spcPts val="1000"/>
              </a:spcBef>
              <a:spcAft>
                <a:spcPct val="0"/>
              </a:spcAft>
            </a:pPr>
            <a:r>
              <a:rPr lang="en-GB" altLang="en-US" sz="2800" dirty="0">
                <a:solidFill>
                  <a:prstClr val="black"/>
                </a:solidFill>
                <a:latin typeface="Calibri" panose="020F0502020204030204"/>
              </a:rPr>
              <a:t>Between 11am and 3pm you should </a:t>
            </a:r>
            <a:r>
              <a:rPr lang="en-US" altLang="en-US" sz="2800" dirty="0">
                <a:solidFill>
                  <a:prstClr val="black"/>
                </a:solidFill>
                <a:latin typeface="Calibri" panose="020F0502020204030204"/>
              </a:rPr>
              <a:t>always wear sunscreen and take frequent breaks from the sun by going indoors or moving into the shade.</a:t>
            </a: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11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773</Words>
  <Application>Microsoft Office PowerPoint</Application>
  <PresentationFormat>Widescreen</PresentationFormat>
  <Paragraphs>88</Paragraphs>
  <Slides>18</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Calibri</vt:lpstr>
      <vt:lpstr>Calibri Light</vt:lpstr>
      <vt:lpstr>Comic Sans MS</vt:lpstr>
      <vt:lpstr>1_Office Theme</vt:lpstr>
      <vt:lpstr>2_Office Theme</vt:lpstr>
      <vt:lpstr>Office Theme</vt:lpstr>
      <vt:lpstr>Blow the whistle on sunburn</vt:lpstr>
      <vt:lpstr>Welcome to the I.M.P.S. team! </vt:lpstr>
      <vt:lpstr>Blow the whistle on sunburn</vt:lpstr>
      <vt:lpstr>Did you know?</vt:lpstr>
      <vt:lpstr>How can you stay safe in the sun?</vt:lpstr>
      <vt:lpstr>Did you forget anything?</vt:lpstr>
      <vt:lpstr>Write five class rules about keeping safe in the sun</vt:lpstr>
      <vt:lpstr>Three best ways to enjoy the sun safely are:</vt:lpstr>
      <vt:lpstr>Try our quiz about sun safety</vt:lpstr>
      <vt:lpstr>What do the letters SPF stand for on your sunscreen?</vt:lpstr>
      <vt:lpstr>Can you name 5 parts of your body that you might forget to protect with sunscreen?</vt:lpstr>
      <vt:lpstr>What other ways can you protect yourself from the sun?</vt:lpstr>
      <vt:lpstr>PowerPoint Presentation</vt:lpstr>
      <vt:lpstr>PowerPoint Presentation</vt:lpstr>
      <vt:lpstr>PowerPoint Presentation</vt:lpstr>
      <vt:lpstr>Please send us some photos of your class looking cool in the sun for our website gallery.</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Pilgrim, Lynn (RTH) OUH</dc:creator>
  <cp:lastModifiedBy>Pilgrim, Lynn (RTH) OUH</cp:lastModifiedBy>
  <cp:revision>5</cp:revision>
  <dcterms:created xsi:type="dcterms:W3CDTF">2022-11-14T14:09:49Z</dcterms:created>
  <dcterms:modified xsi:type="dcterms:W3CDTF">2023-06-13T08:22:57Z</dcterms:modified>
</cp:coreProperties>
</file>