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64" r:id="rId3"/>
  </p:sldMasterIdLst>
  <p:sldIdLst>
    <p:sldId id="280" r:id="rId4"/>
    <p:sldId id="257" r:id="rId5"/>
    <p:sldId id="307" r:id="rId6"/>
    <p:sldId id="315" r:id="rId7"/>
    <p:sldId id="314" r:id="rId8"/>
    <p:sldId id="306" r:id="rId9"/>
    <p:sldId id="290" r:id="rId10"/>
    <p:sldId id="308" r:id="rId11"/>
    <p:sldId id="292" r:id="rId12"/>
    <p:sldId id="293" r:id="rId13"/>
    <p:sldId id="295" r:id="rId14"/>
    <p:sldId id="29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8B4A35-F049-47C6-ABE1-83BD19FCE97D}"/>
              </a:ext>
            </a:extLst>
          </p:cNvPr>
          <p:cNvSpPr>
            <a:spLocks noGrp="1"/>
          </p:cNvSpPr>
          <p:nvPr>
            <p:ph type="dt" sz="half" idx="10"/>
          </p:nvPr>
        </p:nvSpPr>
        <p:spPr/>
        <p:txBody>
          <a:bodyPr/>
          <a:lstStyle>
            <a:lvl1pPr>
              <a:defRPr/>
            </a:lvl1pPr>
          </a:lstStyle>
          <a:p>
            <a:pPr>
              <a:defRPr/>
            </a:pPr>
            <a:fld id="{E6E22362-6270-4CFA-8490-7878DF8F832C}" type="datetimeFigureOut">
              <a:rPr lang="en-GB"/>
              <a:pPr>
                <a:defRPr/>
              </a:pPr>
              <a:t>17/10/2023</a:t>
            </a:fld>
            <a:endParaRPr lang="en-GB"/>
          </a:p>
        </p:txBody>
      </p:sp>
      <p:sp>
        <p:nvSpPr>
          <p:cNvPr id="5" name="Footer Placeholder 4">
            <a:extLst>
              <a:ext uri="{FF2B5EF4-FFF2-40B4-BE49-F238E27FC236}">
                <a16:creationId xmlns:a16="http://schemas.microsoft.com/office/drawing/2014/main" id="{4E43CB5A-E42E-4C59-8453-647F75F0FFD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D5E2221-CB57-4534-89E8-BD4D79D4879E}"/>
              </a:ext>
            </a:extLst>
          </p:cNvPr>
          <p:cNvSpPr>
            <a:spLocks noGrp="1"/>
          </p:cNvSpPr>
          <p:nvPr>
            <p:ph type="sldNum" sz="quarter" idx="12"/>
          </p:nvPr>
        </p:nvSpPr>
        <p:spPr/>
        <p:txBody>
          <a:bodyPr/>
          <a:lstStyle>
            <a:lvl1pPr>
              <a:defRPr/>
            </a:lvl1pPr>
          </a:lstStyle>
          <a:p>
            <a:pPr>
              <a:defRPr/>
            </a:pPr>
            <a:fld id="{20B3BAE6-79FC-4B16-89BD-D9B74B8B0B1A}" type="slidenum">
              <a:rPr lang="en-GB"/>
              <a:pPr>
                <a:defRPr/>
              </a:pPr>
              <a:t>‹#›</a:t>
            </a:fld>
            <a:endParaRPr lang="en-GB"/>
          </a:p>
        </p:txBody>
      </p:sp>
    </p:spTree>
    <p:extLst>
      <p:ext uri="{BB962C8B-B14F-4D97-AF65-F5344CB8AC3E}">
        <p14:creationId xmlns:p14="http://schemas.microsoft.com/office/powerpoint/2010/main" val="1133484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8BF20B-5C18-7888-5689-D3EE3F95C14A}"/>
              </a:ext>
            </a:extLst>
          </p:cNvPr>
          <p:cNvSpPr>
            <a:spLocks noGrp="1"/>
          </p:cNvSpPr>
          <p:nvPr>
            <p:ph type="dt" sz="half" idx="10"/>
          </p:nvPr>
        </p:nvSpPr>
        <p:spPr/>
        <p:txBody>
          <a:bodyPr/>
          <a:lstStyle>
            <a:lvl1pPr>
              <a:defRPr/>
            </a:lvl1pPr>
          </a:lstStyle>
          <a:p>
            <a:pPr>
              <a:defRPr/>
            </a:pPr>
            <a:fld id="{C81423B0-32F7-48CE-A44A-323ED0018169}" type="datetimeFigureOut">
              <a:rPr lang="en-GB"/>
              <a:pPr>
                <a:defRPr/>
              </a:pPr>
              <a:t>17/10/2023</a:t>
            </a:fld>
            <a:endParaRPr lang="en-GB"/>
          </a:p>
        </p:txBody>
      </p:sp>
      <p:sp>
        <p:nvSpPr>
          <p:cNvPr id="5" name="Footer Placeholder 4">
            <a:extLst>
              <a:ext uri="{FF2B5EF4-FFF2-40B4-BE49-F238E27FC236}">
                <a16:creationId xmlns:a16="http://schemas.microsoft.com/office/drawing/2014/main" id="{3E7B89DF-6773-5CC9-C3BA-3BD73E6EC11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197703B-0F3D-16F0-C243-75070A97B495}"/>
              </a:ext>
            </a:extLst>
          </p:cNvPr>
          <p:cNvSpPr>
            <a:spLocks noGrp="1"/>
          </p:cNvSpPr>
          <p:nvPr>
            <p:ph type="sldNum" sz="quarter" idx="12"/>
          </p:nvPr>
        </p:nvSpPr>
        <p:spPr/>
        <p:txBody>
          <a:bodyPr/>
          <a:lstStyle>
            <a:lvl1pPr>
              <a:defRPr/>
            </a:lvl1pPr>
          </a:lstStyle>
          <a:p>
            <a:pPr>
              <a:defRPr/>
            </a:pPr>
            <a:fld id="{C0D11AD0-6FB8-4FB0-BC22-B0A594CB218E}" type="slidenum">
              <a:rPr lang="en-GB"/>
              <a:pPr>
                <a:defRPr/>
              </a:pPr>
              <a:t>‹#›</a:t>
            </a:fld>
            <a:endParaRPr lang="en-GB"/>
          </a:p>
        </p:txBody>
      </p:sp>
    </p:spTree>
    <p:extLst>
      <p:ext uri="{BB962C8B-B14F-4D97-AF65-F5344CB8AC3E}">
        <p14:creationId xmlns:p14="http://schemas.microsoft.com/office/powerpoint/2010/main" val="206588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17/10/2023</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407223878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24177CD-723A-4006-8242-98BF09A51495}"/>
              </a:ext>
            </a:extLst>
          </p:cNvPr>
          <p:cNvSpPr>
            <a:spLocks noGrp="1" noChangeArrowheads="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E7C0E429-03C8-4F3A-BD79-39C046B4F64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DDCF63C-EDF4-4669-89EF-06B446F1FCF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B032972-2C37-4E71-9A1C-3A37C679E4D9}" type="datetimeFigureOut">
              <a:rPr lang="en-GB"/>
              <a:pPr>
                <a:defRPr/>
              </a:pPr>
              <a:t>17/10/2023</a:t>
            </a:fld>
            <a:endParaRPr lang="en-GB"/>
          </a:p>
        </p:txBody>
      </p:sp>
      <p:sp>
        <p:nvSpPr>
          <p:cNvPr id="5" name="Footer Placeholder 4">
            <a:extLst>
              <a:ext uri="{FF2B5EF4-FFF2-40B4-BE49-F238E27FC236}">
                <a16:creationId xmlns:a16="http://schemas.microsoft.com/office/drawing/2014/main" id="{0D8D3C18-73A5-4F42-9CB8-DB8EE53763B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3766A272-E708-4EB5-8001-B00B66ED600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4C7CB5-5C17-409E-B479-32C30330CB5C}" type="slidenum">
              <a:rPr lang="en-GB"/>
              <a:pPr>
                <a:defRPr/>
              </a:pPr>
              <a:t>‹#›</a:t>
            </a:fld>
            <a:endParaRPr lang="en-GB"/>
          </a:p>
        </p:txBody>
      </p:sp>
    </p:spTree>
    <p:extLst>
      <p:ext uri="{BB962C8B-B14F-4D97-AF65-F5344CB8AC3E}">
        <p14:creationId xmlns:p14="http://schemas.microsoft.com/office/powerpoint/2010/main" val="4196793318"/>
      </p:ext>
    </p:extLst>
  </p:cSld>
  <p:clrMap bg1="lt1" tx1="dk1" bg2="lt2" tx2="dk2" accent1="accent1" accent2="accent2" accent3="accent3" accent4="accent4" accent5="accent5" accent6="accent6" hlink="hlink" folHlink="folHlink"/>
  <p:sldLayoutIdLst>
    <p:sldLayoutId id="2147483661"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1108249-35B5-8CDB-B288-E7EF4E70C3E5}"/>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94F5EA16-B1D4-824E-84A8-FC35B8744C76}"/>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D13DC2F0-3A67-E9F9-82AE-E0A992E21835}"/>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AE49E936-AA9E-492C-9603-14FECB06578E}" type="datetimeFigureOut">
              <a:rPr lang="en-GB"/>
              <a:pPr>
                <a:defRPr/>
              </a:pPr>
              <a:t>17/10/2023</a:t>
            </a:fld>
            <a:endParaRPr lang="en-GB"/>
          </a:p>
        </p:txBody>
      </p:sp>
      <p:sp>
        <p:nvSpPr>
          <p:cNvPr id="5" name="Footer Placeholder 4">
            <a:extLst>
              <a:ext uri="{FF2B5EF4-FFF2-40B4-BE49-F238E27FC236}">
                <a16:creationId xmlns:a16="http://schemas.microsoft.com/office/drawing/2014/main" id="{6F024C7C-052F-B702-34CD-D6C930B84CB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DE0337C3-6D67-37B6-E3AD-377C6DB7DF2A}"/>
              </a:ext>
            </a:extLst>
          </p:cNvPr>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A74C6D4A-F7FB-441F-867C-FC1BC6AFE5E3}" type="slidenum">
              <a:rPr lang="en-GB"/>
              <a:pPr>
                <a:defRPr/>
              </a:pPr>
              <a:t>‹#›</a:t>
            </a:fld>
            <a:endParaRPr lang="en-GB"/>
          </a:p>
        </p:txBody>
      </p:sp>
    </p:spTree>
    <p:extLst>
      <p:ext uri="{BB962C8B-B14F-4D97-AF65-F5344CB8AC3E}">
        <p14:creationId xmlns:p14="http://schemas.microsoft.com/office/powerpoint/2010/main" val="2537742005"/>
      </p:ext>
    </p:extLst>
  </p:cSld>
  <p:clrMap bg1="lt1" tx1="dk1" bg2="lt2" tx2="dk2" accent1="accent1" accent2="accent2" accent3="accent3" accent4="accent4" accent5="accent5" accent6="accent6" hlink="hlink" folHlink="folHlink"/>
  <p:sldLayoutIdLst>
    <p:sldLayoutId id="2147483663"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17/10/2023</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extLst>
      <p:ext uri="{BB962C8B-B14F-4D97-AF65-F5344CB8AC3E}">
        <p14:creationId xmlns:p14="http://schemas.microsoft.com/office/powerpoint/2010/main" val="2294358213"/>
      </p:ext>
    </p:extLst>
  </p:cSld>
  <p:clrMap bg1="lt1" tx1="dk1" bg2="lt2" tx2="dk2" accent1="accent1" accent2="accent2" accent3="accent3" accent4="accent4" accent5="accent5" accent6="accent6" hlink="hlink" folHlink="folHlink"/>
  <p:sldLayoutIdLst>
    <p:sldLayoutId id="2147483665"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www.impsweb.co.uk/" TargetMode="External"/><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impsweb.co.uk/"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80" y="628650"/>
            <a:ext cx="6894576" cy="864108"/>
          </a:xfrm>
        </p:spPr>
        <p:txBody>
          <a:bodyPr vert="horz" wrap="square" lIns="91440" tIns="45720" rIns="91440" bIns="45720" numCol="1" rtlCol="0" anchor="b" anchorCtr="0" compatLnSpc="1">
            <a:prstTxWarp prst="textNoShape">
              <a:avLst/>
            </a:prstTxWarp>
            <a:normAutofit/>
          </a:bodyPr>
          <a:lstStyle/>
          <a:p>
            <a:r>
              <a:rPr lang="en-US" sz="5400" dirty="0"/>
              <a:t>Road Safety Week 2023</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58952" y="198424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ACB0911E-0842-4CAB-E8B7-37ABC660D0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55483" y="2642616"/>
            <a:ext cx="2743530" cy="3605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4519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a:extLst>
              <a:ext uri="{FF2B5EF4-FFF2-40B4-BE49-F238E27FC236}">
                <a16:creationId xmlns:a16="http://schemas.microsoft.com/office/drawing/2014/main" id="{2F81D88E-A574-4BF4-0C83-6185793B1B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31434" y="5541463"/>
            <a:ext cx="8159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8">
            <a:extLst>
              <a:ext uri="{FF2B5EF4-FFF2-40B4-BE49-F238E27FC236}">
                <a16:creationId xmlns:a16="http://schemas.microsoft.com/office/drawing/2014/main" id="{5617D413-ADD2-2CB0-E7A8-0C653088BA37}"/>
              </a:ext>
            </a:extLst>
          </p:cNvPr>
          <p:cNvSpPr txBox="1">
            <a:spLocks noChangeArrowheads="1"/>
          </p:cNvSpPr>
          <p:nvPr/>
        </p:nvSpPr>
        <p:spPr bwMode="auto">
          <a:xfrm>
            <a:off x="1656411" y="331787"/>
            <a:ext cx="7488238" cy="769937"/>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black"/>
                </a:solidFill>
                <a:effectLst/>
                <a:uLnTx/>
                <a:uFillTx/>
                <a:latin typeface="Calibri"/>
                <a:ea typeface="+mn-ea"/>
                <a:cs typeface="+mn-cs"/>
              </a:rPr>
              <a:t>Mission ideas</a:t>
            </a:r>
          </a:p>
        </p:txBody>
      </p:sp>
      <p:sp>
        <p:nvSpPr>
          <p:cNvPr id="5" name="Content Placeholder 4">
            <a:extLst>
              <a:ext uri="{FF2B5EF4-FFF2-40B4-BE49-F238E27FC236}">
                <a16:creationId xmlns:a16="http://schemas.microsoft.com/office/drawing/2014/main" id="{0BF78F7C-F984-0007-4BF7-2C823401386A}"/>
              </a:ext>
            </a:extLst>
          </p:cNvPr>
          <p:cNvSpPr txBox="1">
            <a:spLocks noGrp="1"/>
          </p:cNvSpPr>
          <p:nvPr>
            <p:ph idx="1"/>
          </p:nvPr>
        </p:nvSpPr>
        <p:spPr>
          <a:xfrm>
            <a:off x="726012" y="2246153"/>
            <a:ext cx="10972800" cy="1077218"/>
          </a:xfrm>
          <a:prstGeom prst="rect">
            <a:avLst/>
          </a:prstGeom>
          <a:noFill/>
        </p:spPr>
        <p:txBody>
          <a:bodyPr wrap="square">
            <a:spAutoFit/>
          </a:bodyPr>
          <a:lstStyle/>
          <a:p>
            <a:pPr fontAlgn="auto">
              <a:spcBef>
                <a:spcPts val="0"/>
              </a:spcBef>
              <a:spcAft>
                <a:spcPts val="0"/>
              </a:spcAft>
              <a:defRPr/>
            </a:pPr>
            <a:endParaRPr lang="en-GB" dirty="0">
              <a:latin typeface="+mn-lt"/>
              <a:cs typeface="+mn-cs"/>
            </a:endParaRPr>
          </a:p>
          <a:p>
            <a:pPr fontAlgn="auto">
              <a:spcBef>
                <a:spcPts val="0"/>
              </a:spcBef>
              <a:spcAft>
                <a:spcPts val="0"/>
              </a:spcAft>
              <a:defRPr/>
            </a:pPr>
            <a:endParaRPr lang="en-GB" dirty="0">
              <a:latin typeface="+mn-lt"/>
              <a:cs typeface="+mn-cs"/>
            </a:endParaRPr>
          </a:p>
        </p:txBody>
      </p:sp>
      <p:sp>
        <p:nvSpPr>
          <p:cNvPr id="2" name="TextBox 1">
            <a:extLst>
              <a:ext uri="{FF2B5EF4-FFF2-40B4-BE49-F238E27FC236}">
                <a16:creationId xmlns:a16="http://schemas.microsoft.com/office/drawing/2014/main" id="{398DF2FD-53CE-C146-FDC5-9BEB4E3CC495}"/>
              </a:ext>
            </a:extLst>
          </p:cNvPr>
          <p:cNvSpPr txBox="1"/>
          <p:nvPr/>
        </p:nvSpPr>
        <p:spPr>
          <a:xfrm>
            <a:off x="1115568" y="1591056"/>
            <a:ext cx="8961120" cy="5035353"/>
          </a:xfrm>
          <a:prstGeom prst="rect">
            <a:avLst/>
          </a:prstGeom>
          <a:noFill/>
        </p:spPr>
        <p:txBody>
          <a:bodyPr wrap="square" rtlCol="0">
            <a:spAutoFit/>
          </a:bodyPr>
          <a:lstStyle/>
          <a:p>
            <a:pPr marL="342900" indent="-342900">
              <a:lnSpc>
                <a:spcPct val="150000"/>
              </a:lnSpc>
              <a:buFont typeface="+mj-lt"/>
              <a:buAutoNum type="arabicPeriod"/>
            </a:pPr>
            <a:r>
              <a:rPr lang="en-GB" dirty="0"/>
              <a:t>Split into groups and talk about what the traffic is like outside your school.</a:t>
            </a:r>
            <a:br>
              <a:rPr lang="en-GB" dirty="0"/>
            </a:br>
            <a:r>
              <a:rPr lang="en-GB" dirty="0"/>
              <a:t>Are there 20 mile an hour limits in place?</a:t>
            </a:r>
            <a:br>
              <a:rPr lang="en-GB" dirty="0"/>
            </a:br>
            <a:r>
              <a:rPr lang="en-GB" dirty="0"/>
              <a:t>Is there a safe place to cross?</a:t>
            </a:r>
            <a:br>
              <a:rPr lang="en-GB" dirty="0"/>
            </a:br>
            <a:r>
              <a:rPr lang="en-GB" dirty="0"/>
              <a:t>Are there any problems outside your school?</a:t>
            </a:r>
          </a:p>
          <a:p>
            <a:pPr marL="342900" indent="-342900">
              <a:lnSpc>
                <a:spcPct val="150000"/>
              </a:lnSpc>
              <a:buFont typeface="+mj-lt"/>
              <a:buAutoNum type="arabicPeriod"/>
            </a:pPr>
            <a:r>
              <a:rPr lang="en-GB" dirty="0"/>
              <a:t>Write a traffic report for the radio about the conditions outside your school. </a:t>
            </a:r>
          </a:p>
          <a:p>
            <a:pPr marL="342900" indent="-342900">
              <a:lnSpc>
                <a:spcPct val="150000"/>
              </a:lnSpc>
              <a:buFont typeface="+mj-lt"/>
              <a:buAutoNum type="arabicPeriod"/>
            </a:pPr>
            <a:r>
              <a:rPr lang="en-GB" dirty="0"/>
              <a:t>Write a newspaper article about the traffic outside your school.</a:t>
            </a:r>
          </a:p>
          <a:p>
            <a:pPr marL="342900" indent="-342900">
              <a:lnSpc>
                <a:spcPct val="150000"/>
              </a:lnSpc>
              <a:buFont typeface="+mj-lt"/>
              <a:buAutoNum type="arabicPeriod"/>
            </a:pPr>
            <a:r>
              <a:rPr lang="en-GB" dirty="0"/>
              <a:t>Make a poster or leaflet to take home with you about the dangers of speeding.</a:t>
            </a:r>
          </a:p>
          <a:p>
            <a:pPr marL="342900" indent="-342900">
              <a:lnSpc>
                <a:spcPct val="150000"/>
              </a:lnSpc>
              <a:buFont typeface="+mj-lt"/>
              <a:buAutoNum type="arabicPeriod"/>
            </a:pPr>
            <a:r>
              <a:rPr lang="en-GB" dirty="0"/>
              <a:t>Do an assembly in school for the younger children to make them aware of how dangerous it is to speed on roads.</a:t>
            </a:r>
            <a:br>
              <a:rPr lang="en-GB" dirty="0"/>
            </a:br>
            <a:br>
              <a:rPr lang="en-GB" dirty="0"/>
            </a:br>
            <a:br>
              <a:rPr lang="en-GB" dirty="0"/>
            </a:br>
            <a:endParaRPr lang="en-GB" dirty="0"/>
          </a:p>
        </p:txBody>
      </p:sp>
    </p:spTree>
    <p:extLst>
      <p:ext uri="{BB962C8B-B14F-4D97-AF65-F5344CB8AC3E}">
        <p14:creationId xmlns:p14="http://schemas.microsoft.com/office/powerpoint/2010/main" val="406600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500"/>
                                        <p:tgtEl>
                                          <p:spTgt spid="2">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a:t>Thank you</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14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792454" y="5466588"/>
            <a:ext cx="837972" cy="110145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F9EE7AD8-564D-7B6B-53A1-5F602D88538D}"/>
              </a:ext>
            </a:extLst>
          </p:cNvPr>
          <p:cNvSpPr txBox="1"/>
          <p:nvPr/>
        </p:nvSpPr>
        <p:spPr>
          <a:xfrm>
            <a:off x="758952" y="2771252"/>
            <a:ext cx="8259437" cy="378565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Don’t forget to let I.M.P.S. know all about your missions! </a:t>
            </a:r>
          </a:p>
          <a:p>
            <a:pPr marL="0" marR="0" lvl="0" indent="0" defTabSz="914400" rtl="0" eaLnBrk="1" fontAlgn="auto" latinLnBrk="0" hangingPunct="1">
              <a:lnSpc>
                <a:spcPct val="100000"/>
              </a:lnSpc>
              <a:spcBef>
                <a:spcPts val="0"/>
              </a:spcBef>
              <a:spcAft>
                <a:spcPts val="0"/>
              </a:spcAft>
              <a:buClrTx/>
              <a:buSzTx/>
              <a:buFontTx/>
              <a:buNone/>
              <a:tabLst/>
              <a:defRPr/>
            </a:pPr>
            <a:r>
              <a:rPr lang="en-GB" altLang="en-US" sz="3600" dirty="0">
                <a:solidFill>
                  <a:prstClr val="black"/>
                </a:solidFill>
                <a:latin typeface="Calibri" panose="020F0502020204030204"/>
              </a:rPr>
              <a:t>(we would love to put them on our website and in our newsletters.)</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lang="en-GB" altLang="en-US" sz="3600" dirty="0">
              <a:solidFill>
                <a:prstClr val="black"/>
              </a:solidFill>
              <a:latin typeface="Calibri" panose="020F0502020204030204"/>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GB" altLang="en-US" sz="24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www.impsweb.co.uk</a:t>
            </a:r>
            <a:r>
              <a:rPr kumimoji="0" lang="en-GB" altLang="en-US" sz="24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293433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B1C931C-71BF-F67B-442D-249B5FAB0E78}"/>
              </a:ext>
            </a:extLst>
          </p:cNvPr>
          <p:cNvPicPr>
            <a:picLocks noGrp="1" noChangeAspect="1"/>
          </p:cNvPicPr>
          <p:nvPr>
            <p:ph idx="1"/>
          </p:nvPr>
        </p:nvPicPr>
        <p:blipFill>
          <a:blip r:embed="rId2"/>
          <a:stretch>
            <a:fillRect/>
          </a:stretch>
        </p:blipFill>
        <p:spPr>
          <a:xfrm>
            <a:off x="3878980" y="1089610"/>
            <a:ext cx="4109987" cy="5397782"/>
          </a:xfrm>
          <a:prstGeom prst="rect">
            <a:avLst/>
          </a:prstGeom>
        </p:spPr>
      </p:pic>
    </p:spTree>
    <p:extLst>
      <p:ext uri="{BB962C8B-B14F-4D97-AF65-F5344CB8AC3E}">
        <p14:creationId xmlns:p14="http://schemas.microsoft.com/office/powerpoint/2010/main" val="1007270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4">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38CB78E-FAE2-53EB-B79F-FC3AB7BB3B3F}"/>
              </a:ext>
            </a:extLst>
          </p:cNvPr>
          <p:cNvSpPr>
            <a:spLocks noGrp="1"/>
          </p:cNvSpPr>
          <p:nvPr>
            <p:ph type="title"/>
          </p:nvPr>
        </p:nvSpPr>
        <p:spPr>
          <a:xfrm>
            <a:off x="5759354" y="457202"/>
            <a:ext cx="5337271" cy="1835911"/>
          </a:xfrm>
        </p:spPr>
        <p:txBody>
          <a:bodyPr anchor="b">
            <a:normAutofit/>
          </a:bodyPr>
          <a:lstStyle/>
          <a:p>
            <a:r>
              <a:rPr lang="en-GB" sz="5400" dirty="0">
                <a:solidFill>
                  <a:srgbClr val="FFFFFF"/>
                </a:solidFill>
              </a:rPr>
              <a:t>Welcome to the I.M.P.S. team! </a:t>
            </a:r>
          </a:p>
        </p:txBody>
      </p:sp>
      <p:sp>
        <p:nvSpPr>
          <p:cNvPr id="27"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353" y="2560829"/>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393BFAA-CAE5-1704-89F9-54E200E5C43D}"/>
              </a:ext>
            </a:extLst>
          </p:cNvPr>
          <p:cNvSpPr>
            <a:spLocks noGrp="1"/>
          </p:cNvSpPr>
          <p:nvPr>
            <p:ph idx="1"/>
          </p:nvPr>
        </p:nvSpPr>
        <p:spPr>
          <a:xfrm>
            <a:off x="5759355" y="2798065"/>
            <a:ext cx="5461095" cy="3417611"/>
          </a:xfrm>
        </p:spPr>
        <p:txBody>
          <a:bodyPr anchor="t">
            <a:normAutofit/>
          </a:bodyPr>
          <a:lstStyle/>
          <a:p>
            <a:pPr marL="0" indent="0">
              <a:buNone/>
            </a:pPr>
            <a:r>
              <a:rPr lang="en-GB" sz="1700" dirty="0">
                <a:solidFill>
                  <a:srgbClr val="FFFFFF"/>
                </a:solidFill>
              </a:rPr>
              <a:t>Now you are in year 6 you automatically become a member of the I.M.P.S. team!</a:t>
            </a:r>
          </a:p>
          <a:p>
            <a:pPr marL="0" indent="0">
              <a:buNone/>
            </a:pPr>
            <a:r>
              <a:rPr lang="en-GB" sz="1700" dirty="0">
                <a:solidFill>
                  <a:srgbClr val="FFFFFF"/>
                </a:solidFill>
              </a:rPr>
              <a:t>I.M.P.S. is a special programme that teaches you how to be responsible for the risks you take and how to make them safer. It also teaches you what to do in an emergency. </a:t>
            </a:r>
          </a:p>
          <a:p>
            <a:pPr marL="0" indent="0">
              <a:buNone/>
            </a:pPr>
            <a:endParaRPr lang="en-GB" sz="1700" dirty="0">
              <a:solidFill>
                <a:srgbClr val="FFFFFF"/>
              </a:solidFill>
            </a:endParaRPr>
          </a:p>
          <a:p>
            <a:pPr marL="0" indent="0">
              <a:buNone/>
            </a:pPr>
            <a:r>
              <a:rPr lang="en-GB" sz="1700" dirty="0">
                <a:solidFill>
                  <a:srgbClr val="FFFFFF"/>
                </a:solidFill>
              </a:rPr>
              <a:t>Every month we are going to give you an I.M.P.S. mission to complete. We would love it if you let us know what you do at your school and send us some images.</a:t>
            </a:r>
          </a:p>
        </p:txBody>
      </p:sp>
      <p:sp>
        <p:nvSpPr>
          <p:cNvPr id="6" name="TextBox 5">
            <a:extLst>
              <a:ext uri="{FF2B5EF4-FFF2-40B4-BE49-F238E27FC236}">
                <a16:creationId xmlns:a16="http://schemas.microsoft.com/office/drawing/2014/main" id="{79324561-A9C6-CF49-EF2B-A9F48B357AEB}"/>
              </a:ext>
            </a:extLst>
          </p:cNvPr>
          <p:cNvSpPr txBox="1"/>
          <p:nvPr/>
        </p:nvSpPr>
        <p:spPr>
          <a:xfrm>
            <a:off x="486562" y="6176964"/>
            <a:ext cx="105155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Find out more about I.M.P.S.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2"/>
              </a:rPr>
              <a:t>www.impsweb.co.uk</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Your teacher will do some lessons with you and book a visit from our I.M.P.S. trainers to teach you lots of useful emergency skills. </a:t>
            </a:r>
          </a:p>
        </p:txBody>
      </p:sp>
      <p:pic>
        <p:nvPicPr>
          <p:cNvPr id="10" name="Picture 9" descr="A cartoon of a person&#10;&#10;Description automatically generated with low confidence">
            <a:extLst>
              <a:ext uri="{FF2B5EF4-FFF2-40B4-BE49-F238E27FC236}">
                <a16:creationId xmlns:a16="http://schemas.microsoft.com/office/drawing/2014/main" id="{4F226510-7A7F-6C94-D386-DAF5A0D56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39" y="1148348"/>
            <a:ext cx="3925768" cy="4780627"/>
          </a:xfrm>
          <a:prstGeom prst="rect">
            <a:avLst/>
          </a:prstGeom>
        </p:spPr>
      </p:pic>
    </p:spTree>
    <p:extLst>
      <p:ext uri="{BB962C8B-B14F-4D97-AF65-F5344CB8AC3E}">
        <p14:creationId xmlns:p14="http://schemas.microsoft.com/office/powerpoint/2010/main" val="2354115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Road Safety Week November 19</a:t>
            </a:r>
            <a:r>
              <a:rPr lang="en-US" sz="4000" baseline="30000" dirty="0"/>
              <a:t>th</a:t>
            </a:r>
            <a:r>
              <a:rPr lang="en-US" sz="4000" dirty="0"/>
              <a:t> – 25</a:t>
            </a:r>
            <a:r>
              <a:rPr lang="en-US" sz="4000" baseline="30000" dirty="0"/>
              <a:t>th</a:t>
            </a:r>
            <a:r>
              <a:rPr lang="en-US" sz="4000" dirty="0"/>
              <a:t> 2023.</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160336"/>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572492" y="1453870"/>
            <a:ext cx="6696988"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lvl="0" indent="0">
              <a:defRPr/>
            </a:pPr>
            <a:r>
              <a:rPr lang="en-GB" altLang="en-US" sz="3200" b="1" kern="0" dirty="0">
                <a:solidFill>
                  <a:prstClr val="black"/>
                </a:solidFill>
              </a:rPr>
              <a:t>Talk about speed. </a:t>
            </a:r>
          </a:p>
          <a:p>
            <a:pPr marL="0" lvl="0" indent="0">
              <a:defRPr/>
            </a:pPr>
            <a:endParaRPr lang="en-GB" dirty="0"/>
          </a:p>
          <a:p>
            <a:pPr marL="0" lvl="0" indent="0">
              <a:defRPr/>
            </a:pPr>
            <a:r>
              <a:rPr lang="en-GB" dirty="0"/>
              <a:t>At higher speeds, vehicles hit harder and cause more severe injuries.</a:t>
            </a:r>
            <a:endParaRPr kumimoji="0" lang="en-GB" altLang="en-US" sz="3200" b="1" i="0" u="none" strike="noStrike" kern="0" cap="none" spc="0" normalizeH="0" baseline="0" noProof="0" dirty="0">
              <a:ln>
                <a:noFill/>
              </a:ln>
              <a:solidFill>
                <a:prstClr val="black"/>
              </a:solidFill>
              <a:effectLst/>
              <a:uLnTx/>
              <a:uFillTx/>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603002" y="2951258"/>
            <a:ext cx="7184007" cy="1755775"/>
          </a:xfrm>
        </p:spPr>
        <p:txBody>
          <a:bodyPr/>
          <a:lstStyle/>
          <a:p>
            <a:pPr marL="0" indent="0">
              <a:lnSpc>
                <a:spcPct val="150000"/>
              </a:lnSpc>
              <a:buNone/>
            </a:pPr>
            <a:r>
              <a:rPr lang="en-GB" sz="1800" kern="1200" dirty="0">
                <a:solidFill>
                  <a:schemeClr val="tx1"/>
                </a:solidFill>
                <a:effectLst/>
                <a:latin typeface="+mn-lt"/>
                <a:ea typeface="+mn-ea"/>
                <a:cs typeface="+mn-cs"/>
              </a:rPr>
              <a:t>Discuss any good road safety measures around your school, for example,</a:t>
            </a:r>
          </a:p>
          <a:p>
            <a:pPr>
              <a:lnSpc>
                <a:spcPct val="150000"/>
              </a:lnSpc>
            </a:pPr>
            <a:r>
              <a:rPr lang="en-GB" sz="1800" kern="1200" dirty="0">
                <a:solidFill>
                  <a:schemeClr val="tx1"/>
                </a:solidFill>
                <a:effectLst/>
                <a:latin typeface="+mn-lt"/>
                <a:ea typeface="+mn-ea"/>
                <a:cs typeface="+mn-cs"/>
              </a:rPr>
              <a:t> Is there a school sign warning drivers to drive more slowly</a:t>
            </a:r>
            <a:r>
              <a:rPr lang="en-GB" sz="1800" dirty="0"/>
              <a:t>?</a:t>
            </a:r>
            <a:endParaRPr lang="en-GB" sz="1800" kern="1200" dirty="0">
              <a:solidFill>
                <a:schemeClr val="tx1"/>
              </a:solidFill>
              <a:effectLst/>
              <a:latin typeface="+mn-lt"/>
              <a:ea typeface="+mn-ea"/>
              <a:cs typeface="+mn-cs"/>
            </a:endParaRPr>
          </a:p>
          <a:p>
            <a:pPr>
              <a:lnSpc>
                <a:spcPct val="150000"/>
              </a:lnSpc>
            </a:pPr>
            <a:r>
              <a:rPr lang="en-GB" sz="1800" kern="1200" dirty="0">
                <a:solidFill>
                  <a:schemeClr val="tx1"/>
                </a:solidFill>
                <a:effectLst/>
                <a:latin typeface="+mn-lt"/>
                <a:ea typeface="+mn-ea"/>
                <a:cs typeface="+mn-cs"/>
              </a:rPr>
              <a:t>Are there zig zag lines to prevent cars from parking right outside school, pelican crossings, footbridges or underpasses? </a:t>
            </a:r>
          </a:p>
          <a:p>
            <a:pPr>
              <a:lnSpc>
                <a:spcPct val="150000"/>
              </a:lnSpc>
            </a:pPr>
            <a:r>
              <a:rPr lang="en-GB" sz="1800" kern="1200" dirty="0">
                <a:solidFill>
                  <a:schemeClr val="tx1"/>
                </a:solidFill>
                <a:effectLst/>
                <a:latin typeface="+mn-lt"/>
                <a:ea typeface="+mn-ea"/>
                <a:cs typeface="+mn-cs"/>
              </a:rPr>
              <a:t>Are there 20mph limits, barriers or fences, wide pavements?</a:t>
            </a:r>
          </a:p>
          <a:p>
            <a:pPr marL="0" indent="0">
              <a:buFont typeface="Arial" panose="020B0604020202020204" pitchFamily="34" charset="0"/>
              <a:buNone/>
            </a:pPr>
            <a:endParaRPr lang="en-GB" altLang="en-US" sz="1800" dirty="0"/>
          </a:p>
          <a:p>
            <a:pPr marL="0" indent="0">
              <a:buFont typeface="Arial" panose="020B0604020202020204" pitchFamily="34" charset="0"/>
              <a:buNone/>
            </a:pPr>
            <a:endParaRPr lang="en-GB" altLang="en-US" sz="1800" dirty="0"/>
          </a:p>
        </p:txBody>
      </p:sp>
      <p:pic>
        <p:nvPicPr>
          <p:cNvPr id="3" name="Picture 2">
            <a:extLst>
              <a:ext uri="{FF2B5EF4-FFF2-40B4-BE49-F238E27FC236}">
                <a16:creationId xmlns:a16="http://schemas.microsoft.com/office/drawing/2014/main" id="{16528EA0-8F3A-4F10-E429-1CC1172D9986}"/>
              </a:ext>
            </a:extLst>
          </p:cNvPr>
          <p:cNvPicPr>
            <a:picLocks noChangeAspect="1"/>
          </p:cNvPicPr>
          <p:nvPr/>
        </p:nvPicPr>
        <p:blipFill>
          <a:blip r:embed="rId3"/>
          <a:stretch>
            <a:fillRect/>
          </a:stretch>
        </p:blipFill>
        <p:spPr>
          <a:xfrm>
            <a:off x="7538863" y="1917763"/>
            <a:ext cx="4284200" cy="4292194"/>
          </a:xfrm>
          <a:prstGeom prst="rect">
            <a:avLst/>
          </a:prstGeom>
        </p:spPr>
      </p:pic>
    </p:spTree>
    <p:extLst>
      <p:ext uri="{BB962C8B-B14F-4D97-AF65-F5344CB8AC3E}">
        <p14:creationId xmlns:p14="http://schemas.microsoft.com/office/powerpoint/2010/main" val="15895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500"/>
                                        <p:tgtEl>
                                          <p:spTgt spid="6">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fade">
                                      <p:cBhvr>
                                        <p:cTn id="24" dur="500"/>
                                        <p:tgtEl>
                                          <p:spTgt spid="6">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animEffect transition="in" filter="fade">
                                      <p:cBhvr>
                                        <p:cTn id="29"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15067" y="410984"/>
            <a:ext cx="4368602" cy="1470820"/>
          </a:xfrm>
        </p:spPr>
        <p:txBody>
          <a:bodyPr vert="horz" lIns="91440" tIns="45720" rIns="91440" bIns="45720" numCol="1" rtlCol="0" anchor="b" anchorCtr="0" compatLnSpc="1">
            <a:prstTxWarp prst="textNoShape">
              <a:avLst/>
            </a:prstTxWarp>
            <a:normAutofit fontScale="90000"/>
          </a:bodyPr>
          <a:lstStyle/>
          <a:p>
            <a:r>
              <a:rPr lang="en-US" sz="5400" dirty="0"/>
              <a:t>Some things to think about.</a:t>
            </a:r>
          </a:p>
        </p:txBody>
      </p:sp>
      <p:sp>
        <p:nvSpPr>
          <p:cNvPr id="2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603002" y="202644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576670" y="2370066"/>
            <a:ext cx="4243589" cy="3320668"/>
          </a:xfrm>
        </p:spPr>
        <p:txBody>
          <a:bodyPr>
            <a:normAutofit/>
          </a:bodyPr>
          <a:lstStyle/>
          <a:p>
            <a:pPr marL="0" indent="0">
              <a:spcAft>
                <a:spcPts val="800"/>
              </a:spcAft>
              <a:buNone/>
            </a:pPr>
            <a:r>
              <a:rPr lang="en-GB" sz="1700" b="1" dirty="0">
                <a:latin typeface="Calibri" panose="020F0502020204030204" pitchFamily="34" charset="0"/>
                <a:ea typeface="Calibri" panose="020F0502020204030204" pitchFamily="34" charset="0"/>
                <a:cs typeface="Times New Roman" panose="02020603050405020304" pitchFamily="18" charset="0"/>
              </a:rPr>
              <a:t>Think about the traffic around your school or around where you live.</a:t>
            </a:r>
            <a:endParaRPr lang="en-GB" sz="17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Aft>
                <a:spcPts val="800"/>
              </a:spcAft>
              <a:buNone/>
            </a:pPr>
            <a:r>
              <a:rPr lang="en-GB" sz="1700" dirty="0">
                <a:effectLst/>
                <a:latin typeface="Calibri" panose="020F0502020204030204" pitchFamily="34" charset="0"/>
                <a:ea typeface="Calibri" panose="020F0502020204030204" pitchFamily="34" charset="0"/>
                <a:cs typeface="Times New Roman" panose="02020603050405020304" pitchFamily="18" charset="0"/>
              </a:rPr>
              <a:t>Do you think it travels fast?</a:t>
            </a:r>
          </a:p>
          <a:p>
            <a:pPr marL="0" indent="0">
              <a:spcAft>
                <a:spcPts val="800"/>
              </a:spcAft>
              <a:buNone/>
            </a:pPr>
            <a:r>
              <a:rPr lang="en-GB" sz="1700" dirty="0">
                <a:effectLst/>
                <a:latin typeface="Calibri" panose="020F0502020204030204" pitchFamily="34" charset="0"/>
                <a:ea typeface="Calibri" panose="020F0502020204030204" pitchFamily="34" charset="0"/>
                <a:cs typeface="Times New Roman" panose="02020603050405020304" pitchFamily="18" charset="0"/>
              </a:rPr>
              <a:t>Do you feel safe walking or cycling near school/where you live?</a:t>
            </a:r>
          </a:p>
          <a:p>
            <a:pPr marL="0" indent="0">
              <a:spcAft>
                <a:spcPts val="800"/>
              </a:spcAft>
              <a:buNone/>
            </a:pPr>
            <a:r>
              <a:rPr lang="en-GB" sz="1700" dirty="0">
                <a:effectLst/>
                <a:latin typeface="Calibri" panose="020F0502020204030204" pitchFamily="34" charset="0"/>
                <a:ea typeface="Calibri" panose="020F0502020204030204" pitchFamily="34" charset="0"/>
                <a:cs typeface="Times New Roman" panose="02020603050405020304" pitchFamily="18" charset="0"/>
              </a:rPr>
              <a:t>Does fast traffic make you feel frightened or worried?</a:t>
            </a:r>
          </a:p>
          <a:p>
            <a:pPr marL="0" indent="0">
              <a:spcAft>
                <a:spcPts val="800"/>
              </a:spcAft>
              <a:buNone/>
            </a:pPr>
            <a:r>
              <a:rPr lang="en-GB" sz="1700" dirty="0">
                <a:effectLst/>
                <a:latin typeface="Calibri" panose="020F0502020204030204" pitchFamily="34" charset="0"/>
                <a:ea typeface="Calibri" panose="020F0502020204030204" pitchFamily="34" charset="0"/>
                <a:cs typeface="Times New Roman" panose="02020603050405020304" pitchFamily="18" charset="0"/>
              </a:rPr>
              <a:t>Is the traffic noisy, or smelly? Does it make it dangerous for people to walk and cycle?</a:t>
            </a:r>
            <a:endParaRPr lang="en-GB" altLang="en-US" sz="1700" dirty="0"/>
          </a:p>
        </p:txBody>
      </p:sp>
      <p:pic>
        <p:nvPicPr>
          <p:cNvPr id="3" name="Picture 2">
            <a:extLst>
              <a:ext uri="{FF2B5EF4-FFF2-40B4-BE49-F238E27FC236}">
                <a16:creationId xmlns:a16="http://schemas.microsoft.com/office/drawing/2014/main" id="{1CF03DFE-6784-33B7-7DC7-7656D81E19C3}"/>
              </a:ext>
            </a:extLst>
          </p:cNvPr>
          <p:cNvPicPr>
            <a:picLocks noChangeAspect="1"/>
          </p:cNvPicPr>
          <p:nvPr/>
        </p:nvPicPr>
        <p:blipFill rotWithShape="1">
          <a:blip r:embed="rId2"/>
          <a:srcRect l="8431" r="35149"/>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6067" y="2240338"/>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spcBef>
                <a:spcPts val="0"/>
              </a:spcBef>
              <a:spcAft>
                <a:spcPts val="600"/>
              </a:spcAft>
              <a:buClrTx/>
              <a:buSzTx/>
              <a:buFontTx/>
              <a:buNone/>
              <a:tabLst/>
              <a:defRPr/>
            </a:pPr>
            <a:br>
              <a:rPr kumimoji="0" lang="en-GB" altLang="en-US" b="0" i="0" u="none" strike="noStrike" kern="0" cap="none" spc="0" normalizeH="0" baseline="0" noProof="0">
                <a:ln>
                  <a:noFill/>
                </a:ln>
                <a:solidFill>
                  <a:prstClr val="black"/>
                </a:solidFill>
                <a:effectLst/>
                <a:uLnTx/>
                <a:uFillTx/>
                <a:latin typeface="Calibri" panose="020F0502020204030204" pitchFamily="34" charset="0"/>
                <a:ea typeface="+mn-ea"/>
                <a:cs typeface="+mn-cs"/>
              </a:rPr>
            </a:br>
            <a:endParaRPr kumimoji="0" lang="en-GB" altLang="en-US" b="0" i="0" u="none" strike="noStrike" kern="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spcBef>
                <a:spcPts val="0"/>
              </a:spcBef>
              <a:spcAft>
                <a:spcPts val="600"/>
              </a:spcAft>
              <a:buClrTx/>
              <a:buSzTx/>
              <a:buFontTx/>
              <a:buNone/>
              <a:tabLst/>
              <a:defRPr/>
            </a:pP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7149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Effect transition="in" filter="fade">
                                      <p:cBhvr>
                                        <p:cTn id="11" dur="500"/>
                                        <p:tgtEl>
                                          <p:spTgt spid="6">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3" end="3"/>
                                            </p:txEl>
                                          </p:spTgt>
                                        </p:tgtEl>
                                        <p:attrNameLst>
                                          <p:attrName>style.visibility</p:attrName>
                                        </p:attrNameLst>
                                      </p:cBhvr>
                                      <p:to>
                                        <p:strVal val="visible"/>
                                      </p:to>
                                    </p:set>
                                    <p:animEffect transition="in" filter="fade">
                                      <p:cBhvr>
                                        <p:cTn id="20" dur="500"/>
                                        <p:tgtEl>
                                          <p:spTgt spid="6">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232B152-3720-4D3B-97ED-45CE5483F16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11BAB570-FF10-4E96-8A3F-FA9804702B8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ltGray">
          <a:xfrm>
            <a:off x="0" y="0"/>
            <a:ext cx="4693698" cy="6858000"/>
          </a:xfrm>
          <a:custGeom>
            <a:avLst/>
            <a:gdLst>
              <a:gd name="connsiteX0" fmla="*/ 0 w 4693698"/>
              <a:gd name="connsiteY0" fmla="*/ 0 h 6858000"/>
              <a:gd name="connsiteX1" fmla="*/ 420914 w 4693698"/>
              <a:gd name="connsiteY1" fmla="*/ 0 h 6858000"/>
              <a:gd name="connsiteX2" fmla="*/ 1582057 w 4693698"/>
              <a:gd name="connsiteY2" fmla="*/ 0 h 6858000"/>
              <a:gd name="connsiteX3" fmla="*/ 4503903 w 4693698"/>
              <a:gd name="connsiteY3" fmla="*/ 0 h 6858000"/>
              <a:gd name="connsiteX4" fmla="*/ 4508943 w 4693698"/>
              <a:gd name="connsiteY4" fmla="*/ 66675 h 6858000"/>
              <a:gd name="connsiteX5" fmla="*/ 4517340 w 4693698"/>
              <a:gd name="connsiteY5" fmla="*/ 122237 h 6858000"/>
              <a:gd name="connsiteX6" fmla="*/ 4527418 w 4693698"/>
              <a:gd name="connsiteY6" fmla="*/ 174625 h 6858000"/>
              <a:gd name="connsiteX7" fmla="*/ 4544214 w 4693698"/>
              <a:gd name="connsiteY7" fmla="*/ 217487 h 6858000"/>
              <a:gd name="connsiteX8" fmla="*/ 4561010 w 4693698"/>
              <a:gd name="connsiteY8" fmla="*/ 260350 h 6858000"/>
              <a:gd name="connsiteX9" fmla="*/ 4581165 w 4693698"/>
              <a:gd name="connsiteY9" fmla="*/ 296862 h 6858000"/>
              <a:gd name="connsiteX10" fmla="*/ 4601320 w 4693698"/>
              <a:gd name="connsiteY10" fmla="*/ 334962 h 6858000"/>
              <a:gd name="connsiteX11" fmla="*/ 4619796 w 4693698"/>
              <a:gd name="connsiteY11" fmla="*/ 369887 h 6858000"/>
              <a:gd name="connsiteX12" fmla="*/ 4638271 w 4693698"/>
              <a:gd name="connsiteY12" fmla="*/ 409575 h 6858000"/>
              <a:gd name="connsiteX13" fmla="*/ 4655067 w 4693698"/>
              <a:gd name="connsiteY13" fmla="*/ 450850 h 6858000"/>
              <a:gd name="connsiteX14" fmla="*/ 4670184 w 4693698"/>
              <a:gd name="connsiteY14" fmla="*/ 496887 h 6858000"/>
              <a:gd name="connsiteX15" fmla="*/ 4681941 w 4693698"/>
              <a:gd name="connsiteY15" fmla="*/ 546100 h 6858000"/>
              <a:gd name="connsiteX16" fmla="*/ 4690339 w 4693698"/>
              <a:gd name="connsiteY16" fmla="*/ 606425 h 6858000"/>
              <a:gd name="connsiteX17" fmla="*/ 4693698 w 4693698"/>
              <a:gd name="connsiteY17" fmla="*/ 673100 h 6858000"/>
              <a:gd name="connsiteX18" fmla="*/ 4690339 w 4693698"/>
              <a:gd name="connsiteY18" fmla="*/ 744537 h 6858000"/>
              <a:gd name="connsiteX19" fmla="*/ 4681941 w 4693698"/>
              <a:gd name="connsiteY19" fmla="*/ 801687 h 6858000"/>
              <a:gd name="connsiteX20" fmla="*/ 4670184 w 4693698"/>
              <a:gd name="connsiteY20" fmla="*/ 854075 h 6858000"/>
              <a:gd name="connsiteX21" fmla="*/ 4655067 w 4693698"/>
              <a:gd name="connsiteY21" fmla="*/ 901700 h 6858000"/>
              <a:gd name="connsiteX22" fmla="*/ 4638271 w 4693698"/>
              <a:gd name="connsiteY22" fmla="*/ 942975 h 6858000"/>
              <a:gd name="connsiteX23" fmla="*/ 4618116 w 4693698"/>
              <a:gd name="connsiteY23" fmla="*/ 981075 h 6858000"/>
              <a:gd name="connsiteX24" fmla="*/ 4597961 w 4693698"/>
              <a:gd name="connsiteY24" fmla="*/ 1017587 h 6858000"/>
              <a:gd name="connsiteX25" fmla="*/ 4577806 w 4693698"/>
              <a:gd name="connsiteY25" fmla="*/ 1055687 h 6858000"/>
              <a:gd name="connsiteX26" fmla="*/ 4559330 w 4693698"/>
              <a:gd name="connsiteY26" fmla="*/ 1095375 h 6858000"/>
              <a:gd name="connsiteX27" fmla="*/ 4540854 w 4693698"/>
              <a:gd name="connsiteY27" fmla="*/ 1136650 h 6858000"/>
              <a:gd name="connsiteX28" fmla="*/ 4525739 w 4693698"/>
              <a:gd name="connsiteY28" fmla="*/ 1182687 h 6858000"/>
              <a:gd name="connsiteX29" fmla="*/ 4515661 w 4693698"/>
              <a:gd name="connsiteY29" fmla="*/ 1235075 h 6858000"/>
              <a:gd name="connsiteX30" fmla="*/ 4505583 w 4693698"/>
              <a:gd name="connsiteY30" fmla="*/ 1295400 h 6858000"/>
              <a:gd name="connsiteX31" fmla="*/ 4503903 w 4693698"/>
              <a:gd name="connsiteY31" fmla="*/ 1363662 h 6858000"/>
              <a:gd name="connsiteX32" fmla="*/ 4505583 w 4693698"/>
              <a:gd name="connsiteY32" fmla="*/ 1431925 h 6858000"/>
              <a:gd name="connsiteX33" fmla="*/ 4515661 w 4693698"/>
              <a:gd name="connsiteY33" fmla="*/ 1492250 h 6858000"/>
              <a:gd name="connsiteX34" fmla="*/ 4525739 w 4693698"/>
              <a:gd name="connsiteY34" fmla="*/ 1544637 h 6858000"/>
              <a:gd name="connsiteX35" fmla="*/ 4540854 w 4693698"/>
              <a:gd name="connsiteY35" fmla="*/ 1589087 h 6858000"/>
              <a:gd name="connsiteX36" fmla="*/ 4559330 w 4693698"/>
              <a:gd name="connsiteY36" fmla="*/ 1631950 h 6858000"/>
              <a:gd name="connsiteX37" fmla="*/ 4577806 w 4693698"/>
              <a:gd name="connsiteY37" fmla="*/ 1671637 h 6858000"/>
              <a:gd name="connsiteX38" fmla="*/ 4597961 w 4693698"/>
              <a:gd name="connsiteY38" fmla="*/ 1708150 h 6858000"/>
              <a:gd name="connsiteX39" fmla="*/ 4618116 w 4693698"/>
              <a:gd name="connsiteY39" fmla="*/ 1743075 h 6858000"/>
              <a:gd name="connsiteX40" fmla="*/ 4638271 w 4693698"/>
              <a:gd name="connsiteY40" fmla="*/ 1782762 h 6858000"/>
              <a:gd name="connsiteX41" fmla="*/ 4655067 w 4693698"/>
              <a:gd name="connsiteY41" fmla="*/ 1824037 h 6858000"/>
              <a:gd name="connsiteX42" fmla="*/ 4670184 w 4693698"/>
              <a:gd name="connsiteY42" fmla="*/ 1870075 h 6858000"/>
              <a:gd name="connsiteX43" fmla="*/ 4681941 w 4693698"/>
              <a:gd name="connsiteY43" fmla="*/ 1922462 h 6858000"/>
              <a:gd name="connsiteX44" fmla="*/ 4690339 w 4693698"/>
              <a:gd name="connsiteY44" fmla="*/ 1982787 h 6858000"/>
              <a:gd name="connsiteX45" fmla="*/ 4693698 w 4693698"/>
              <a:gd name="connsiteY45" fmla="*/ 2051050 h 6858000"/>
              <a:gd name="connsiteX46" fmla="*/ 4690339 w 4693698"/>
              <a:gd name="connsiteY46" fmla="*/ 2119312 h 6858000"/>
              <a:gd name="connsiteX47" fmla="*/ 4681941 w 4693698"/>
              <a:gd name="connsiteY47" fmla="*/ 2179637 h 6858000"/>
              <a:gd name="connsiteX48" fmla="*/ 4670184 w 4693698"/>
              <a:gd name="connsiteY48" fmla="*/ 2232025 h 6858000"/>
              <a:gd name="connsiteX49" fmla="*/ 4655067 w 4693698"/>
              <a:gd name="connsiteY49" fmla="*/ 2278062 h 6858000"/>
              <a:gd name="connsiteX50" fmla="*/ 4638271 w 4693698"/>
              <a:gd name="connsiteY50" fmla="*/ 2319337 h 6858000"/>
              <a:gd name="connsiteX51" fmla="*/ 4618116 w 4693698"/>
              <a:gd name="connsiteY51" fmla="*/ 2359025 h 6858000"/>
              <a:gd name="connsiteX52" fmla="*/ 4597961 w 4693698"/>
              <a:gd name="connsiteY52" fmla="*/ 2395537 h 6858000"/>
              <a:gd name="connsiteX53" fmla="*/ 4577806 w 4693698"/>
              <a:gd name="connsiteY53" fmla="*/ 2433637 h 6858000"/>
              <a:gd name="connsiteX54" fmla="*/ 4559330 w 4693698"/>
              <a:gd name="connsiteY54" fmla="*/ 2471737 h 6858000"/>
              <a:gd name="connsiteX55" fmla="*/ 4540854 w 4693698"/>
              <a:gd name="connsiteY55" fmla="*/ 2513012 h 6858000"/>
              <a:gd name="connsiteX56" fmla="*/ 4525739 w 4693698"/>
              <a:gd name="connsiteY56" fmla="*/ 2560637 h 6858000"/>
              <a:gd name="connsiteX57" fmla="*/ 4515661 w 4693698"/>
              <a:gd name="connsiteY57" fmla="*/ 2613025 h 6858000"/>
              <a:gd name="connsiteX58" fmla="*/ 4505583 w 4693698"/>
              <a:gd name="connsiteY58" fmla="*/ 2671762 h 6858000"/>
              <a:gd name="connsiteX59" fmla="*/ 4503903 w 4693698"/>
              <a:gd name="connsiteY59" fmla="*/ 2741612 h 6858000"/>
              <a:gd name="connsiteX60" fmla="*/ 4505583 w 4693698"/>
              <a:gd name="connsiteY60" fmla="*/ 2809875 h 6858000"/>
              <a:gd name="connsiteX61" fmla="*/ 4515661 w 4693698"/>
              <a:gd name="connsiteY61" fmla="*/ 2868612 h 6858000"/>
              <a:gd name="connsiteX62" fmla="*/ 4525739 w 4693698"/>
              <a:gd name="connsiteY62" fmla="*/ 2922587 h 6858000"/>
              <a:gd name="connsiteX63" fmla="*/ 4540854 w 4693698"/>
              <a:gd name="connsiteY63" fmla="*/ 2967037 h 6858000"/>
              <a:gd name="connsiteX64" fmla="*/ 4559330 w 4693698"/>
              <a:gd name="connsiteY64" fmla="*/ 3009900 h 6858000"/>
              <a:gd name="connsiteX65" fmla="*/ 4577806 w 4693698"/>
              <a:gd name="connsiteY65" fmla="*/ 3046412 h 6858000"/>
              <a:gd name="connsiteX66" fmla="*/ 4597961 w 4693698"/>
              <a:gd name="connsiteY66" fmla="*/ 3084512 h 6858000"/>
              <a:gd name="connsiteX67" fmla="*/ 4618116 w 4693698"/>
              <a:gd name="connsiteY67" fmla="*/ 3121025 h 6858000"/>
              <a:gd name="connsiteX68" fmla="*/ 4638271 w 4693698"/>
              <a:gd name="connsiteY68" fmla="*/ 3160712 h 6858000"/>
              <a:gd name="connsiteX69" fmla="*/ 4655067 w 4693698"/>
              <a:gd name="connsiteY69" fmla="*/ 3201987 h 6858000"/>
              <a:gd name="connsiteX70" fmla="*/ 4670184 w 4693698"/>
              <a:gd name="connsiteY70" fmla="*/ 3248025 h 6858000"/>
              <a:gd name="connsiteX71" fmla="*/ 4681941 w 4693698"/>
              <a:gd name="connsiteY71" fmla="*/ 3300412 h 6858000"/>
              <a:gd name="connsiteX72" fmla="*/ 4690339 w 4693698"/>
              <a:gd name="connsiteY72" fmla="*/ 3360737 h 6858000"/>
              <a:gd name="connsiteX73" fmla="*/ 4693698 w 4693698"/>
              <a:gd name="connsiteY73" fmla="*/ 3427412 h 6858000"/>
              <a:gd name="connsiteX74" fmla="*/ 4690339 w 4693698"/>
              <a:gd name="connsiteY74" fmla="*/ 3497262 h 6858000"/>
              <a:gd name="connsiteX75" fmla="*/ 4681941 w 4693698"/>
              <a:gd name="connsiteY75" fmla="*/ 3557587 h 6858000"/>
              <a:gd name="connsiteX76" fmla="*/ 4670184 w 4693698"/>
              <a:gd name="connsiteY76" fmla="*/ 3609975 h 6858000"/>
              <a:gd name="connsiteX77" fmla="*/ 4655067 w 4693698"/>
              <a:gd name="connsiteY77" fmla="*/ 3656012 h 6858000"/>
              <a:gd name="connsiteX78" fmla="*/ 4638271 w 4693698"/>
              <a:gd name="connsiteY78" fmla="*/ 3697287 h 6858000"/>
              <a:gd name="connsiteX79" fmla="*/ 4618116 w 4693698"/>
              <a:gd name="connsiteY79" fmla="*/ 3736975 h 6858000"/>
              <a:gd name="connsiteX80" fmla="*/ 4577806 w 4693698"/>
              <a:gd name="connsiteY80" fmla="*/ 3811587 h 6858000"/>
              <a:gd name="connsiteX81" fmla="*/ 4559330 w 4693698"/>
              <a:gd name="connsiteY81" fmla="*/ 3848100 h 6858000"/>
              <a:gd name="connsiteX82" fmla="*/ 4540854 w 4693698"/>
              <a:gd name="connsiteY82" fmla="*/ 3890962 h 6858000"/>
              <a:gd name="connsiteX83" fmla="*/ 4525739 w 4693698"/>
              <a:gd name="connsiteY83" fmla="*/ 3935412 h 6858000"/>
              <a:gd name="connsiteX84" fmla="*/ 4515661 w 4693698"/>
              <a:gd name="connsiteY84" fmla="*/ 3987800 h 6858000"/>
              <a:gd name="connsiteX85" fmla="*/ 4505583 w 4693698"/>
              <a:gd name="connsiteY85" fmla="*/ 4048125 h 6858000"/>
              <a:gd name="connsiteX86" fmla="*/ 4503903 w 4693698"/>
              <a:gd name="connsiteY86" fmla="*/ 4116387 h 6858000"/>
              <a:gd name="connsiteX87" fmla="*/ 4505583 w 4693698"/>
              <a:gd name="connsiteY87" fmla="*/ 4186237 h 6858000"/>
              <a:gd name="connsiteX88" fmla="*/ 4515661 w 4693698"/>
              <a:gd name="connsiteY88" fmla="*/ 4244975 h 6858000"/>
              <a:gd name="connsiteX89" fmla="*/ 4525739 w 4693698"/>
              <a:gd name="connsiteY89" fmla="*/ 4297362 h 6858000"/>
              <a:gd name="connsiteX90" fmla="*/ 4540854 w 4693698"/>
              <a:gd name="connsiteY90" fmla="*/ 4343400 h 6858000"/>
              <a:gd name="connsiteX91" fmla="*/ 4559330 w 4693698"/>
              <a:gd name="connsiteY91" fmla="*/ 4386262 h 6858000"/>
              <a:gd name="connsiteX92" fmla="*/ 4577806 w 4693698"/>
              <a:gd name="connsiteY92" fmla="*/ 4424362 h 6858000"/>
              <a:gd name="connsiteX93" fmla="*/ 4618116 w 4693698"/>
              <a:gd name="connsiteY93" fmla="*/ 4498975 h 6858000"/>
              <a:gd name="connsiteX94" fmla="*/ 4638271 w 4693698"/>
              <a:gd name="connsiteY94" fmla="*/ 4537075 h 6858000"/>
              <a:gd name="connsiteX95" fmla="*/ 4655067 w 4693698"/>
              <a:gd name="connsiteY95" fmla="*/ 4579937 h 6858000"/>
              <a:gd name="connsiteX96" fmla="*/ 4670184 w 4693698"/>
              <a:gd name="connsiteY96" fmla="*/ 4625975 h 6858000"/>
              <a:gd name="connsiteX97" fmla="*/ 4681941 w 4693698"/>
              <a:gd name="connsiteY97" fmla="*/ 4678362 h 6858000"/>
              <a:gd name="connsiteX98" fmla="*/ 4690339 w 4693698"/>
              <a:gd name="connsiteY98" fmla="*/ 4738687 h 6858000"/>
              <a:gd name="connsiteX99" fmla="*/ 4693698 w 4693698"/>
              <a:gd name="connsiteY99" fmla="*/ 4806950 h 6858000"/>
              <a:gd name="connsiteX100" fmla="*/ 4690339 w 4693698"/>
              <a:gd name="connsiteY100" fmla="*/ 4875212 h 6858000"/>
              <a:gd name="connsiteX101" fmla="*/ 4681941 w 4693698"/>
              <a:gd name="connsiteY101" fmla="*/ 4935537 h 6858000"/>
              <a:gd name="connsiteX102" fmla="*/ 4670184 w 4693698"/>
              <a:gd name="connsiteY102" fmla="*/ 4987925 h 6858000"/>
              <a:gd name="connsiteX103" fmla="*/ 4655067 w 4693698"/>
              <a:gd name="connsiteY103" fmla="*/ 5033962 h 6858000"/>
              <a:gd name="connsiteX104" fmla="*/ 4638271 w 4693698"/>
              <a:gd name="connsiteY104" fmla="*/ 5075237 h 6858000"/>
              <a:gd name="connsiteX105" fmla="*/ 4618116 w 4693698"/>
              <a:gd name="connsiteY105" fmla="*/ 5114925 h 6858000"/>
              <a:gd name="connsiteX106" fmla="*/ 4597961 w 4693698"/>
              <a:gd name="connsiteY106" fmla="*/ 5149850 h 6858000"/>
              <a:gd name="connsiteX107" fmla="*/ 4577806 w 4693698"/>
              <a:gd name="connsiteY107" fmla="*/ 5186362 h 6858000"/>
              <a:gd name="connsiteX108" fmla="*/ 4559330 w 4693698"/>
              <a:gd name="connsiteY108" fmla="*/ 5226050 h 6858000"/>
              <a:gd name="connsiteX109" fmla="*/ 4540854 w 4693698"/>
              <a:gd name="connsiteY109" fmla="*/ 5268912 h 6858000"/>
              <a:gd name="connsiteX110" fmla="*/ 4525739 w 4693698"/>
              <a:gd name="connsiteY110" fmla="*/ 5313362 h 6858000"/>
              <a:gd name="connsiteX111" fmla="*/ 4515661 w 4693698"/>
              <a:gd name="connsiteY111" fmla="*/ 5365750 h 6858000"/>
              <a:gd name="connsiteX112" fmla="*/ 4505583 w 4693698"/>
              <a:gd name="connsiteY112" fmla="*/ 5426075 h 6858000"/>
              <a:gd name="connsiteX113" fmla="*/ 4503903 w 4693698"/>
              <a:gd name="connsiteY113" fmla="*/ 5494337 h 6858000"/>
              <a:gd name="connsiteX114" fmla="*/ 4505583 w 4693698"/>
              <a:gd name="connsiteY114" fmla="*/ 5562600 h 6858000"/>
              <a:gd name="connsiteX115" fmla="*/ 4515661 w 4693698"/>
              <a:gd name="connsiteY115" fmla="*/ 5622925 h 6858000"/>
              <a:gd name="connsiteX116" fmla="*/ 4525739 w 4693698"/>
              <a:gd name="connsiteY116" fmla="*/ 5675312 h 6858000"/>
              <a:gd name="connsiteX117" fmla="*/ 4540854 w 4693698"/>
              <a:gd name="connsiteY117" fmla="*/ 5721350 h 6858000"/>
              <a:gd name="connsiteX118" fmla="*/ 4559330 w 4693698"/>
              <a:gd name="connsiteY118" fmla="*/ 5762625 h 6858000"/>
              <a:gd name="connsiteX119" fmla="*/ 4577806 w 4693698"/>
              <a:gd name="connsiteY119" fmla="*/ 5802312 h 6858000"/>
              <a:gd name="connsiteX120" fmla="*/ 4597961 w 4693698"/>
              <a:gd name="connsiteY120" fmla="*/ 5840412 h 6858000"/>
              <a:gd name="connsiteX121" fmla="*/ 4618116 w 4693698"/>
              <a:gd name="connsiteY121" fmla="*/ 5876925 h 6858000"/>
              <a:gd name="connsiteX122" fmla="*/ 4638271 w 4693698"/>
              <a:gd name="connsiteY122" fmla="*/ 5915025 h 6858000"/>
              <a:gd name="connsiteX123" fmla="*/ 4655067 w 4693698"/>
              <a:gd name="connsiteY123" fmla="*/ 5956300 h 6858000"/>
              <a:gd name="connsiteX124" fmla="*/ 4670184 w 4693698"/>
              <a:gd name="connsiteY124" fmla="*/ 6003925 h 6858000"/>
              <a:gd name="connsiteX125" fmla="*/ 4681941 w 4693698"/>
              <a:gd name="connsiteY125" fmla="*/ 6056312 h 6858000"/>
              <a:gd name="connsiteX126" fmla="*/ 4690339 w 4693698"/>
              <a:gd name="connsiteY126" fmla="*/ 6113462 h 6858000"/>
              <a:gd name="connsiteX127" fmla="*/ 4693698 w 4693698"/>
              <a:gd name="connsiteY127" fmla="*/ 6183312 h 6858000"/>
              <a:gd name="connsiteX128" fmla="*/ 4690339 w 4693698"/>
              <a:gd name="connsiteY128" fmla="*/ 6251575 h 6858000"/>
              <a:gd name="connsiteX129" fmla="*/ 4681941 w 4693698"/>
              <a:gd name="connsiteY129" fmla="*/ 6311900 h 6858000"/>
              <a:gd name="connsiteX130" fmla="*/ 4670184 w 4693698"/>
              <a:gd name="connsiteY130" fmla="*/ 6361112 h 6858000"/>
              <a:gd name="connsiteX131" fmla="*/ 4655067 w 4693698"/>
              <a:gd name="connsiteY131" fmla="*/ 6407150 h 6858000"/>
              <a:gd name="connsiteX132" fmla="*/ 4638271 w 4693698"/>
              <a:gd name="connsiteY132" fmla="*/ 6448425 h 6858000"/>
              <a:gd name="connsiteX133" fmla="*/ 4619796 w 4693698"/>
              <a:gd name="connsiteY133" fmla="*/ 6488112 h 6858000"/>
              <a:gd name="connsiteX134" fmla="*/ 4601320 w 4693698"/>
              <a:gd name="connsiteY134" fmla="*/ 6523037 h 6858000"/>
              <a:gd name="connsiteX135" fmla="*/ 4581165 w 4693698"/>
              <a:gd name="connsiteY135" fmla="*/ 6561137 h 6858000"/>
              <a:gd name="connsiteX136" fmla="*/ 4561010 w 4693698"/>
              <a:gd name="connsiteY136" fmla="*/ 6597650 h 6858000"/>
              <a:gd name="connsiteX137" fmla="*/ 4544214 w 4693698"/>
              <a:gd name="connsiteY137" fmla="*/ 6640512 h 6858000"/>
              <a:gd name="connsiteX138" fmla="*/ 4527418 w 4693698"/>
              <a:gd name="connsiteY138" fmla="*/ 6683375 h 6858000"/>
              <a:gd name="connsiteX139" fmla="*/ 4517340 w 4693698"/>
              <a:gd name="connsiteY139" fmla="*/ 6735762 h 6858000"/>
              <a:gd name="connsiteX140" fmla="*/ 4508943 w 4693698"/>
              <a:gd name="connsiteY140" fmla="*/ 6791325 h 6858000"/>
              <a:gd name="connsiteX141" fmla="*/ 4503903 w 4693698"/>
              <a:gd name="connsiteY141" fmla="*/ 6858000 h 6858000"/>
              <a:gd name="connsiteX142" fmla="*/ 1582057 w 4693698"/>
              <a:gd name="connsiteY142" fmla="*/ 6858000 h 6858000"/>
              <a:gd name="connsiteX143" fmla="*/ 420914 w 4693698"/>
              <a:gd name="connsiteY143" fmla="*/ 6858000 h 6858000"/>
              <a:gd name="connsiteX144" fmla="*/ 0 w 4693698"/>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3698" h="6858000">
                <a:moveTo>
                  <a:pt x="0" y="0"/>
                </a:moveTo>
                <a:lnTo>
                  <a:pt x="420914" y="0"/>
                </a:lnTo>
                <a:lnTo>
                  <a:pt x="1582057" y="0"/>
                </a:lnTo>
                <a:lnTo>
                  <a:pt x="4503903" y="0"/>
                </a:lnTo>
                <a:lnTo>
                  <a:pt x="4508943" y="66675"/>
                </a:lnTo>
                <a:lnTo>
                  <a:pt x="4517340" y="122237"/>
                </a:lnTo>
                <a:lnTo>
                  <a:pt x="4527418" y="174625"/>
                </a:lnTo>
                <a:lnTo>
                  <a:pt x="4544214" y="217487"/>
                </a:lnTo>
                <a:lnTo>
                  <a:pt x="4561010" y="260350"/>
                </a:lnTo>
                <a:lnTo>
                  <a:pt x="4581165" y="296862"/>
                </a:lnTo>
                <a:lnTo>
                  <a:pt x="4601320" y="334962"/>
                </a:lnTo>
                <a:lnTo>
                  <a:pt x="4619796" y="369887"/>
                </a:lnTo>
                <a:lnTo>
                  <a:pt x="4638271" y="409575"/>
                </a:lnTo>
                <a:lnTo>
                  <a:pt x="4655067" y="450850"/>
                </a:lnTo>
                <a:lnTo>
                  <a:pt x="4670184" y="496887"/>
                </a:lnTo>
                <a:lnTo>
                  <a:pt x="4681941" y="546100"/>
                </a:lnTo>
                <a:lnTo>
                  <a:pt x="4690339" y="606425"/>
                </a:lnTo>
                <a:lnTo>
                  <a:pt x="4693698" y="673100"/>
                </a:lnTo>
                <a:lnTo>
                  <a:pt x="4690339" y="744537"/>
                </a:lnTo>
                <a:lnTo>
                  <a:pt x="4681941" y="801687"/>
                </a:lnTo>
                <a:lnTo>
                  <a:pt x="4670184" y="854075"/>
                </a:lnTo>
                <a:lnTo>
                  <a:pt x="4655067" y="901700"/>
                </a:lnTo>
                <a:lnTo>
                  <a:pt x="4638271" y="942975"/>
                </a:lnTo>
                <a:lnTo>
                  <a:pt x="4618116" y="981075"/>
                </a:lnTo>
                <a:lnTo>
                  <a:pt x="4597961" y="1017587"/>
                </a:lnTo>
                <a:lnTo>
                  <a:pt x="4577806" y="1055687"/>
                </a:lnTo>
                <a:lnTo>
                  <a:pt x="4559330" y="1095375"/>
                </a:lnTo>
                <a:lnTo>
                  <a:pt x="4540854" y="1136650"/>
                </a:lnTo>
                <a:lnTo>
                  <a:pt x="4525739" y="1182687"/>
                </a:lnTo>
                <a:lnTo>
                  <a:pt x="4515661" y="1235075"/>
                </a:lnTo>
                <a:lnTo>
                  <a:pt x="4505583" y="1295400"/>
                </a:lnTo>
                <a:lnTo>
                  <a:pt x="4503903" y="1363662"/>
                </a:lnTo>
                <a:lnTo>
                  <a:pt x="4505583" y="1431925"/>
                </a:lnTo>
                <a:lnTo>
                  <a:pt x="4515661" y="1492250"/>
                </a:lnTo>
                <a:lnTo>
                  <a:pt x="4525739" y="1544637"/>
                </a:lnTo>
                <a:lnTo>
                  <a:pt x="4540854" y="1589087"/>
                </a:lnTo>
                <a:lnTo>
                  <a:pt x="4559330" y="1631950"/>
                </a:lnTo>
                <a:lnTo>
                  <a:pt x="4577806" y="1671637"/>
                </a:lnTo>
                <a:lnTo>
                  <a:pt x="4597961" y="1708150"/>
                </a:lnTo>
                <a:lnTo>
                  <a:pt x="4618116" y="1743075"/>
                </a:lnTo>
                <a:lnTo>
                  <a:pt x="4638271" y="1782762"/>
                </a:lnTo>
                <a:lnTo>
                  <a:pt x="4655067" y="1824037"/>
                </a:lnTo>
                <a:lnTo>
                  <a:pt x="4670184" y="1870075"/>
                </a:lnTo>
                <a:lnTo>
                  <a:pt x="4681941" y="1922462"/>
                </a:lnTo>
                <a:lnTo>
                  <a:pt x="4690339" y="1982787"/>
                </a:lnTo>
                <a:lnTo>
                  <a:pt x="4693698" y="2051050"/>
                </a:lnTo>
                <a:lnTo>
                  <a:pt x="4690339" y="2119312"/>
                </a:lnTo>
                <a:lnTo>
                  <a:pt x="4681941" y="2179637"/>
                </a:lnTo>
                <a:lnTo>
                  <a:pt x="4670184" y="2232025"/>
                </a:lnTo>
                <a:lnTo>
                  <a:pt x="4655067" y="2278062"/>
                </a:lnTo>
                <a:lnTo>
                  <a:pt x="4638271" y="2319337"/>
                </a:lnTo>
                <a:lnTo>
                  <a:pt x="4618116" y="2359025"/>
                </a:lnTo>
                <a:lnTo>
                  <a:pt x="4597961" y="2395537"/>
                </a:lnTo>
                <a:lnTo>
                  <a:pt x="4577806" y="2433637"/>
                </a:lnTo>
                <a:lnTo>
                  <a:pt x="4559330" y="2471737"/>
                </a:lnTo>
                <a:lnTo>
                  <a:pt x="4540854" y="2513012"/>
                </a:lnTo>
                <a:lnTo>
                  <a:pt x="4525739" y="2560637"/>
                </a:lnTo>
                <a:lnTo>
                  <a:pt x="4515661" y="2613025"/>
                </a:lnTo>
                <a:lnTo>
                  <a:pt x="4505583" y="2671762"/>
                </a:lnTo>
                <a:lnTo>
                  <a:pt x="4503903" y="2741612"/>
                </a:lnTo>
                <a:lnTo>
                  <a:pt x="4505583" y="2809875"/>
                </a:lnTo>
                <a:lnTo>
                  <a:pt x="4515661" y="2868612"/>
                </a:lnTo>
                <a:lnTo>
                  <a:pt x="4525739" y="2922587"/>
                </a:lnTo>
                <a:lnTo>
                  <a:pt x="4540854" y="2967037"/>
                </a:lnTo>
                <a:lnTo>
                  <a:pt x="4559330" y="3009900"/>
                </a:lnTo>
                <a:lnTo>
                  <a:pt x="4577806" y="3046412"/>
                </a:lnTo>
                <a:lnTo>
                  <a:pt x="4597961" y="3084512"/>
                </a:lnTo>
                <a:lnTo>
                  <a:pt x="4618116" y="3121025"/>
                </a:lnTo>
                <a:lnTo>
                  <a:pt x="4638271" y="3160712"/>
                </a:lnTo>
                <a:lnTo>
                  <a:pt x="4655067" y="3201987"/>
                </a:lnTo>
                <a:lnTo>
                  <a:pt x="4670184" y="3248025"/>
                </a:lnTo>
                <a:lnTo>
                  <a:pt x="4681941" y="3300412"/>
                </a:lnTo>
                <a:lnTo>
                  <a:pt x="4690339" y="3360737"/>
                </a:lnTo>
                <a:lnTo>
                  <a:pt x="4693698" y="3427412"/>
                </a:lnTo>
                <a:lnTo>
                  <a:pt x="4690339" y="3497262"/>
                </a:lnTo>
                <a:lnTo>
                  <a:pt x="4681941" y="3557587"/>
                </a:lnTo>
                <a:lnTo>
                  <a:pt x="4670184" y="3609975"/>
                </a:lnTo>
                <a:lnTo>
                  <a:pt x="4655067" y="3656012"/>
                </a:lnTo>
                <a:lnTo>
                  <a:pt x="4638271" y="3697287"/>
                </a:lnTo>
                <a:lnTo>
                  <a:pt x="4618116" y="3736975"/>
                </a:lnTo>
                <a:lnTo>
                  <a:pt x="4577806" y="3811587"/>
                </a:lnTo>
                <a:lnTo>
                  <a:pt x="4559330" y="3848100"/>
                </a:lnTo>
                <a:lnTo>
                  <a:pt x="4540854" y="3890962"/>
                </a:lnTo>
                <a:lnTo>
                  <a:pt x="4525739" y="3935412"/>
                </a:lnTo>
                <a:lnTo>
                  <a:pt x="4515661" y="3987800"/>
                </a:lnTo>
                <a:lnTo>
                  <a:pt x="4505583" y="4048125"/>
                </a:lnTo>
                <a:lnTo>
                  <a:pt x="4503903" y="4116387"/>
                </a:lnTo>
                <a:lnTo>
                  <a:pt x="4505583" y="4186237"/>
                </a:lnTo>
                <a:lnTo>
                  <a:pt x="4515661" y="4244975"/>
                </a:lnTo>
                <a:lnTo>
                  <a:pt x="4525739" y="4297362"/>
                </a:lnTo>
                <a:lnTo>
                  <a:pt x="4540854" y="4343400"/>
                </a:lnTo>
                <a:lnTo>
                  <a:pt x="4559330" y="4386262"/>
                </a:lnTo>
                <a:lnTo>
                  <a:pt x="4577806" y="4424362"/>
                </a:lnTo>
                <a:lnTo>
                  <a:pt x="4618116" y="4498975"/>
                </a:lnTo>
                <a:lnTo>
                  <a:pt x="4638271" y="4537075"/>
                </a:lnTo>
                <a:lnTo>
                  <a:pt x="4655067" y="4579937"/>
                </a:lnTo>
                <a:lnTo>
                  <a:pt x="4670184" y="4625975"/>
                </a:lnTo>
                <a:lnTo>
                  <a:pt x="4681941" y="4678362"/>
                </a:lnTo>
                <a:lnTo>
                  <a:pt x="4690339" y="4738687"/>
                </a:lnTo>
                <a:lnTo>
                  <a:pt x="4693698" y="4806950"/>
                </a:lnTo>
                <a:lnTo>
                  <a:pt x="4690339" y="4875212"/>
                </a:lnTo>
                <a:lnTo>
                  <a:pt x="4681941" y="4935537"/>
                </a:lnTo>
                <a:lnTo>
                  <a:pt x="4670184" y="4987925"/>
                </a:lnTo>
                <a:lnTo>
                  <a:pt x="4655067" y="5033962"/>
                </a:lnTo>
                <a:lnTo>
                  <a:pt x="4638271" y="5075237"/>
                </a:lnTo>
                <a:lnTo>
                  <a:pt x="4618116" y="5114925"/>
                </a:lnTo>
                <a:lnTo>
                  <a:pt x="4597961" y="5149850"/>
                </a:lnTo>
                <a:lnTo>
                  <a:pt x="4577806" y="5186362"/>
                </a:lnTo>
                <a:lnTo>
                  <a:pt x="4559330" y="5226050"/>
                </a:lnTo>
                <a:lnTo>
                  <a:pt x="4540854" y="5268912"/>
                </a:lnTo>
                <a:lnTo>
                  <a:pt x="4525739" y="5313362"/>
                </a:lnTo>
                <a:lnTo>
                  <a:pt x="4515661" y="5365750"/>
                </a:lnTo>
                <a:lnTo>
                  <a:pt x="4505583" y="5426075"/>
                </a:lnTo>
                <a:lnTo>
                  <a:pt x="4503903" y="5494337"/>
                </a:lnTo>
                <a:lnTo>
                  <a:pt x="4505583" y="5562600"/>
                </a:lnTo>
                <a:lnTo>
                  <a:pt x="4515661" y="5622925"/>
                </a:lnTo>
                <a:lnTo>
                  <a:pt x="4525739" y="5675312"/>
                </a:lnTo>
                <a:lnTo>
                  <a:pt x="4540854" y="5721350"/>
                </a:lnTo>
                <a:lnTo>
                  <a:pt x="4559330" y="5762625"/>
                </a:lnTo>
                <a:lnTo>
                  <a:pt x="4577806" y="5802312"/>
                </a:lnTo>
                <a:lnTo>
                  <a:pt x="4597961" y="5840412"/>
                </a:lnTo>
                <a:lnTo>
                  <a:pt x="4618116" y="5876925"/>
                </a:lnTo>
                <a:lnTo>
                  <a:pt x="4638271" y="5915025"/>
                </a:lnTo>
                <a:lnTo>
                  <a:pt x="4655067" y="5956300"/>
                </a:lnTo>
                <a:lnTo>
                  <a:pt x="4670184" y="6003925"/>
                </a:lnTo>
                <a:lnTo>
                  <a:pt x="4681941" y="6056312"/>
                </a:lnTo>
                <a:lnTo>
                  <a:pt x="4690339" y="6113462"/>
                </a:lnTo>
                <a:lnTo>
                  <a:pt x="4693698" y="6183312"/>
                </a:lnTo>
                <a:lnTo>
                  <a:pt x="4690339" y="6251575"/>
                </a:lnTo>
                <a:lnTo>
                  <a:pt x="4681941" y="6311900"/>
                </a:lnTo>
                <a:lnTo>
                  <a:pt x="4670184" y="6361112"/>
                </a:lnTo>
                <a:lnTo>
                  <a:pt x="4655067" y="6407150"/>
                </a:lnTo>
                <a:lnTo>
                  <a:pt x="4638271" y="6448425"/>
                </a:lnTo>
                <a:lnTo>
                  <a:pt x="4619796" y="6488112"/>
                </a:lnTo>
                <a:lnTo>
                  <a:pt x="4601320" y="6523037"/>
                </a:lnTo>
                <a:lnTo>
                  <a:pt x="4581165" y="6561137"/>
                </a:lnTo>
                <a:lnTo>
                  <a:pt x="4561010" y="6597650"/>
                </a:lnTo>
                <a:lnTo>
                  <a:pt x="4544214" y="6640512"/>
                </a:lnTo>
                <a:lnTo>
                  <a:pt x="4527418" y="6683375"/>
                </a:lnTo>
                <a:lnTo>
                  <a:pt x="4517340" y="6735762"/>
                </a:lnTo>
                <a:lnTo>
                  <a:pt x="4508943" y="6791325"/>
                </a:lnTo>
                <a:lnTo>
                  <a:pt x="4503903" y="6858000"/>
                </a:lnTo>
                <a:lnTo>
                  <a:pt x="1582057" y="6858000"/>
                </a:lnTo>
                <a:lnTo>
                  <a:pt x="420914" y="6858000"/>
                </a:lnTo>
                <a:lnTo>
                  <a:pt x="0" y="6858000"/>
                </a:lnTo>
                <a:close/>
              </a:path>
            </a:pathLst>
          </a:custGeom>
          <a:solidFill>
            <a:schemeClr val="accent2"/>
          </a:solidFill>
          <a:ln w="0">
            <a:solidFill>
              <a:schemeClr val="accent2"/>
            </a:solidFill>
            <a:prstDash val="solid"/>
            <a:round/>
            <a:headEnd/>
            <a:tailEnd/>
          </a:ln>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4B9FAFB2-BEB5-4848-8018-BCAD99E2E1A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0" y="0"/>
            <a:ext cx="4838076" cy="6858000"/>
          </a:xfrm>
          <a:custGeom>
            <a:avLst/>
            <a:gdLst>
              <a:gd name="connsiteX0" fmla="*/ 4838076 w 4838076"/>
              <a:gd name="connsiteY0" fmla="*/ 0 h 6858000"/>
              <a:gd name="connsiteX1" fmla="*/ 4417162 w 4838076"/>
              <a:gd name="connsiteY1" fmla="*/ 0 h 6858000"/>
              <a:gd name="connsiteX2" fmla="*/ 3459219 w 4838076"/>
              <a:gd name="connsiteY2" fmla="*/ 0 h 6858000"/>
              <a:gd name="connsiteX3" fmla="*/ 334174 w 4838076"/>
              <a:gd name="connsiteY3" fmla="*/ 0 h 6858000"/>
              <a:gd name="connsiteX4" fmla="*/ 334173 w 4838076"/>
              <a:gd name="connsiteY4" fmla="*/ 0 h 6858000"/>
              <a:gd name="connsiteX5" fmla="*/ 189795 w 4838076"/>
              <a:gd name="connsiteY5" fmla="*/ 0 h 6858000"/>
              <a:gd name="connsiteX6" fmla="*/ 184756 w 4838076"/>
              <a:gd name="connsiteY6" fmla="*/ 66675 h 6858000"/>
              <a:gd name="connsiteX7" fmla="*/ 176358 w 4838076"/>
              <a:gd name="connsiteY7" fmla="*/ 122237 h 6858000"/>
              <a:gd name="connsiteX8" fmla="*/ 166281 w 4838076"/>
              <a:gd name="connsiteY8" fmla="*/ 174625 h 6858000"/>
              <a:gd name="connsiteX9" fmla="*/ 149485 w 4838076"/>
              <a:gd name="connsiteY9" fmla="*/ 217487 h 6858000"/>
              <a:gd name="connsiteX10" fmla="*/ 132689 w 4838076"/>
              <a:gd name="connsiteY10" fmla="*/ 260350 h 6858000"/>
              <a:gd name="connsiteX11" fmla="*/ 112534 w 4838076"/>
              <a:gd name="connsiteY11" fmla="*/ 296862 h 6858000"/>
              <a:gd name="connsiteX12" fmla="*/ 92379 w 4838076"/>
              <a:gd name="connsiteY12" fmla="*/ 334962 h 6858000"/>
              <a:gd name="connsiteX13" fmla="*/ 73903 w 4838076"/>
              <a:gd name="connsiteY13" fmla="*/ 369887 h 6858000"/>
              <a:gd name="connsiteX14" fmla="*/ 55427 w 4838076"/>
              <a:gd name="connsiteY14" fmla="*/ 409575 h 6858000"/>
              <a:gd name="connsiteX15" fmla="*/ 38632 w 4838076"/>
              <a:gd name="connsiteY15" fmla="*/ 450850 h 6858000"/>
              <a:gd name="connsiteX16" fmla="*/ 23515 w 4838076"/>
              <a:gd name="connsiteY16" fmla="*/ 496887 h 6858000"/>
              <a:gd name="connsiteX17" fmla="*/ 11758 w 4838076"/>
              <a:gd name="connsiteY17" fmla="*/ 546100 h 6858000"/>
              <a:gd name="connsiteX18" fmla="*/ 3359 w 4838076"/>
              <a:gd name="connsiteY18" fmla="*/ 606425 h 6858000"/>
              <a:gd name="connsiteX19" fmla="*/ 0 w 4838076"/>
              <a:gd name="connsiteY19" fmla="*/ 673100 h 6858000"/>
              <a:gd name="connsiteX20" fmla="*/ 3359 w 4838076"/>
              <a:gd name="connsiteY20" fmla="*/ 744537 h 6858000"/>
              <a:gd name="connsiteX21" fmla="*/ 11758 w 4838076"/>
              <a:gd name="connsiteY21" fmla="*/ 801687 h 6858000"/>
              <a:gd name="connsiteX22" fmla="*/ 23515 w 4838076"/>
              <a:gd name="connsiteY22" fmla="*/ 854075 h 6858000"/>
              <a:gd name="connsiteX23" fmla="*/ 38632 w 4838076"/>
              <a:gd name="connsiteY23" fmla="*/ 901700 h 6858000"/>
              <a:gd name="connsiteX24" fmla="*/ 55427 w 4838076"/>
              <a:gd name="connsiteY24" fmla="*/ 942975 h 6858000"/>
              <a:gd name="connsiteX25" fmla="*/ 75583 w 4838076"/>
              <a:gd name="connsiteY25" fmla="*/ 981075 h 6858000"/>
              <a:gd name="connsiteX26" fmla="*/ 95738 w 4838076"/>
              <a:gd name="connsiteY26" fmla="*/ 1017587 h 6858000"/>
              <a:gd name="connsiteX27" fmla="*/ 115893 w 4838076"/>
              <a:gd name="connsiteY27" fmla="*/ 1055687 h 6858000"/>
              <a:gd name="connsiteX28" fmla="*/ 134368 w 4838076"/>
              <a:gd name="connsiteY28" fmla="*/ 1095375 h 6858000"/>
              <a:gd name="connsiteX29" fmla="*/ 152844 w 4838076"/>
              <a:gd name="connsiteY29" fmla="*/ 1136650 h 6858000"/>
              <a:gd name="connsiteX30" fmla="*/ 167960 w 4838076"/>
              <a:gd name="connsiteY30" fmla="*/ 1182687 h 6858000"/>
              <a:gd name="connsiteX31" fmla="*/ 178038 w 4838076"/>
              <a:gd name="connsiteY31" fmla="*/ 1235075 h 6858000"/>
              <a:gd name="connsiteX32" fmla="*/ 188115 w 4838076"/>
              <a:gd name="connsiteY32" fmla="*/ 1295400 h 6858000"/>
              <a:gd name="connsiteX33" fmla="*/ 189795 w 4838076"/>
              <a:gd name="connsiteY33" fmla="*/ 1363662 h 6858000"/>
              <a:gd name="connsiteX34" fmla="*/ 188115 w 4838076"/>
              <a:gd name="connsiteY34" fmla="*/ 1431925 h 6858000"/>
              <a:gd name="connsiteX35" fmla="*/ 178038 w 4838076"/>
              <a:gd name="connsiteY35" fmla="*/ 1492250 h 6858000"/>
              <a:gd name="connsiteX36" fmla="*/ 167960 w 4838076"/>
              <a:gd name="connsiteY36" fmla="*/ 1544637 h 6858000"/>
              <a:gd name="connsiteX37" fmla="*/ 152844 w 4838076"/>
              <a:gd name="connsiteY37" fmla="*/ 1589087 h 6858000"/>
              <a:gd name="connsiteX38" fmla="*/ 134368 w 4838076"/>
              <a:gd name="connsiteY38" fmla="*/ 1631950 h 6858000"/>
              <a:gd name="connsiteX39" fmla="*/ 115893 w 4838076"/>
              <a:gd name="connsiteY39" fmla="*/ 1671637 h 6858000"/>
              <a:gd name="connsiteX40" fmla="*/ 95738 w 4838076"/>
              <a:gd name="connsiteY40" fmla="*/ 1708150 h 6858000"/>
              <a:gd name="connsiteX41" fmla="*/ 75583 w 4838076"/>
              <a:gd name="connsiteY41" fmla="*/ 1743075 h 6858000"/>
              <a:gd name="connsiteX42" fmla="*/ 55427 w 4838076"/>
              <a:gd name="connsiteY42" fmla="*/ 1782762 h 6858000"/>
              <a:gd name="connsiteX43" fmla="*/ 38632 w 4838076"/>
              <a:gd name="connsiteY43" fmla="*/ 1824037 h 6858000"/>
              <a:gd name="connsiteX44" fmla="*/ 23515 w 4838076"/>
              <a:gd name="connsiteY44" fmla="*/ 1870075 h 6858000"/>
              <a:gd name="connsiteX45" fmla="*/ 11758 w 4838076"/>
              <a:gd name="connsiteY45" fmla="*/ 1922462 h 6858000"/>
              <a:gd name="connsiteX46" fmla="*/ 3359 w 4838076"/>
              <a:gd name="connsiteY46" fmla="*/ 1982787 h 6858000"/>
              <a:gd name="connsiteX47" fmla="*/ 0 w 4838076"/>
              <a:gd name="connsiteY47" fmla="*/ 2051050 h 6858000"/>
              <a:gd name="connsiteX48" fmla="*/ 3359 w 4838076"/>
              <a:gd name="connsiteY48" fmla="*/ 2119312 h 6858000"/>
              <a:gd name="connsiteX49" fmla="*/ 11758 w 4838076"/>
              <a:gd name="connsiteY49" fmla="*/ 2179637 h 6858000"/>
              <a:gd name="connsiteX50" fmla="*/ 23515 w 4838076"/>
              <a:gd name="connsiteY50" fmla="*/ 2232025 h 6858000"/>
              <a:gd name="connsiteX51" fmla="*/ 38632 w 4838076"/>
              <a:gd name="connsiteY51" fmla="*/ 2278062 h 6858000"/>
              <a:gd name="connsiteX52" fmla="*/ 55427 w 4838076"/>
              <a:gd name="connsiteY52" fmla="*/ 2319337 h 6858000"/>
              <a:gd name="connsiteX53" fmla="*/ 75583 w 4838076"/>
              <a:gd name="connsiteY53" fmla="*/ 2359025 h 6858000"/>
              <a:gd name="connsiteX54" fmla="*/ 95738 w 4838076"/>
              <a:gd name="connsiteY54" fmla="*/ 2395537 h 6858000"/>
              <a:gd name="connsiteX55" fmla="*/ 115893 w 4838076"/>
              <a:gd name="connsiteY55" fmla="*/ 2433637 h 6858000"/>
              <a:gd name="connsiteX56" fmla="*/ 134368 w 4838076"/>
              <a:gd name="connsiteY56" fmla="*/ 2471737 h 6858000"/>
              <a:gd name="connsiteX57" fmla="*/ 152844 w 4838076"/>
              <a:gd name="connsiteY57" fmla="*/ 2513012 h 6858000"/>
              <a:gd name="connsiteX58" fmla="*/ 167960 w 4838076"/>
              <a:gd name="connsiteY58" fmla="*/ 2560637 h 6858000"/>
              <a:gd name="connsiteX59" fmla="*/ 178038 w 4838076"/>
              <a:gd name="connsiteY59" fmla="*/ 2613025 h 6858000"/>
              <a:gd name="connsiteX60" fmla="*/ 188115 w 4838076"/>
              <a:gd name="connsiteY60" fmla="*/ 2671762 h 6858000"/>
              <a:gd name="connsiteX61" fmla="*/ 189795 w 4838076"/>
              <a:gd name="connsiteY61" fmla="*/ 2741612 h 6858000"/>
              <a:gd name="connsiteX62" fmla="*/ 188115 w 4838076"/>
              <a:gd name="connsiteY62" fmla="*/ 2809875 h 6858000"/>
              <a:gd name="connsiteX63" fmla="*/ 178038 w 4838076"/>
              <a:gd name="connsiteY63" fmla="*/ 2868612 h 6858000"/>
              <a:gd name="connsiteX64" fmla="*/ 167960 w 4838076"/>
              <a:gd name="connsiteY64" fmla="*/ 2922587 h 6858000"/>
              <a:gd name="connsiteX65" fmla="*/ 152844 w 4838076"/>
              <a:gd name="connsiteY65" fmla="*/ 2967037 h 6858000"/>
              <a:gd name="connsiteX66" fmla="*/ 134368 w 4838076"/>
              <a:gd name="connsiteY66" fmla="*/ 3009900 h 6858000"/>
              <a:gd name="connsiteX67" fmla="*/ 115893 w 4838076"/>
              <a:gd name="connsiteY67" fmla="*/ 3046412 h 6858000"/>
              <a:gd name="connsiteX68" fmla="*/ 95738 w 4838076"/>
              <a:gd name="connsiteY68" fmla="*/ 3084512 h 6858000"/>
              <a:gd name="connsiteX69" fmla="*/ 75583 w 4838076"/>
              <a:gd name="connsiteY69" fmla="*/ 3121025 h 6858000"/>
              <a:gd name="connsiteX70" fmla="*/ 55427 w 4838076"/>
              <a:gd name="connsiteY70" fmla="*/ 3160712 h 6858000"/>
              <a:gd name="connsiteX71" fmla="*/ 38632 w 4838076"/>
              <a:gd name="connsiteY71" fmla="*/ 3201987 h 6858000"/>
              <a:gd name="connsiteX72" fmla="*/ 23515 w 4838076"/>
              <a:gd name="connsiteY72" fmla="*/ 3248025 h 6858000"/>
              <a:gd name="connsiteX73" fmla="*/ 11758 w 4838076"/>
              <a:gd name="connsiteY73" fmla="*/ 3300412 h 6858000"/>
              <a:gd name="connsiteX74" fmla="*/ 3359 w 4838076"/>
              <a:gd name="connsiteY74" fmla="*/ 3360737 h 6858000"/>
              <a:gd name="connsiteX75" fmla="*/ 0 w 4838076"/>
              <a:gd name="connsiteY75" fmla="*/ 3427412 h 6858000"/>
              <a:gd name="connsiteX76" fmla="*/ 3359 w 4838076"/>
              <a:gd name="connsiteY76" fmla="*/ 3497262 h 6858000"/>
              <a:gd name="connsiteX77" fmla="*/ 11758 w 4838076"/>
              <a:gd name="connsiteY77" fmla="*/ 3557587 h 6858000"/>
              <a:gd name="connsiteX78" fmla="*/ 23515 w 4838076"/>
              <a:gd name="connsiteY78" fmla="*/ 3609975 h 6858000"/>
              <a:gd name="connsiteX79" fmla="*/ 38632 w 4838076"/>
              <a:gd name="connsiteY79" fmla="*/ 3656012 h 6858000"/>
              <a:gd name="connsiteX80" fmla="*/ 55427 w 4838076"/>
              <a:gd name="connsiteY80" fmla="*/ 3697287 h 6858000"/>
              <a:gd name="connsiteX81" fmla="*/ 75583 w 4838076"/>
              <a:gd name="connsiteY81" fmla="*/ 3736975 h 6858000"/>
              <a:gd name="connsiteX82" fmla="*/ 115893 w 4838076"/>
              <a:gd name="connsiteY82" fmla="*/ 3811587 h 6858000"/>
              <a:gd name="connsiteX83" fmla="*/ 134368 w 4838076"/>
              <a:gd name="connsiteY83" fmla="*/ 3848100 h 6858000"/>
              <a:gd name="connsiteX84" fmla="*/ 152844 w 4838076"/>
              <a:gd name="connsiteY84" fmla="*/ 3890962 h 6858000"/>
              <a:gd name="connsiteX85" fmla="*/ 167960 w 4838076"/>
              <a:gd name="connsiteY85" fmla="*/ 3935412 h 6858000"/>
              <a:gd name="connsiteX86" fmla="*/ 178038 w 4838076"/>
              <a:gd name="connsiteY86" fmla="*/ 3987800 h 6858000"/>
              <a:gd name="connsiteX87" fmla="*/ 188115 w 4838076"/>
              <a:gd name="connsiteY87" fmla="*/ 4048125 h 6858000"/>
              <a:gd name="connsiteX88" fmla="*/ 189795 w 4838076"/>
              <a:gd name="connsiteY88" fmla="*/ 4116387 h 6858000"/>
              <a:gd name="connsiteX89" fmla="*/ 188115 w 4838076"/>
              <a:gd name="connsiteY89" fmla="*/ 4186237 h 6858000"/>
              <a:gd name="connsiteX90" fmla="*/ 178038 w 4838076"/>
              <a:gd name="connsiteY90" fmla="*/ 4244975 h 6858000"/>
              <a:gd name="connsiteX91" fmla="*/ 167960 w 4838076"/>
              <a:gd name="connsiteY91" fmla="*/ 4297362 h 6858000"/>
              <a:gd name="connsiteX92" fmla="*/ 152844 w 4838076"/>
              <a:gd name="connsiteY92" fmla="*/ 4343400 h 6858000"/>
              <a:gd name="connsiteX93" fmla="*/ 134368 w 4838076"/>
              <a:gd name="connsiteY93" fmla="*/ 4386262 h 6858000"/>
              <a:gd name="connsiteX94" fmla="*/ 115893 w 4838076"/>
              <a:gd name="connsiteY94" fmla="*/ 4424362 h 6858000"/>
              <a:gd name="connsiteX95" fmla="*/ 75583 w 4838076"/>
              <a:gd name="connsiteY95" fmla="*/ 4498975 h 6858000"/>
              <a:gd name="connsiteX96" fmla="*/ 55427 w 4838076"/>
              <a:gd name="connsiteY96" fmla="*/ 4537075 h 6858000"/>
              <a:gd name="connsiteX97" fmla="*/ 38632 w 4838076"/>
              <a:gd name="connsiteY97" fmla="*/ 4579937 h 6858000"/>
              <a:gd name="connsiteX98" fmla="*/ 23515 w 4838076"/>
              <a:gd name="connsiteY98" fmla="*/ 4625975 h 6858000"/>
              <a:gd name="connsiteX99" fmla="*/ 11758 w 4838076"/>
              <a:gd name="connsiteY99" fmla="*/ 4678362 h 6858000"/>
              <a:gd name="connsiteX100" fmla="*/ 3359 w 4838076"/>
              <a:gd name="connsiteY100" fmla="*/ 4738687 h 6858000"/>
              <a:gd name="connsiteX101" fmla="*/ 0 w 4838076"/>
              <a:gd name="connsiteY101" fmla="*/ 4806950 h 6858000"/>
              <a:gd name="connsiteX102" fmla="*/ 3359 w 4838076"/>
              <a:gd name="connsiteY102" fmla="*/ 4875212 h 6858000"/>
              <a:gd name="connsiteX103" fmla="*/ 11758 w 4838076"/>
              <a:gd name="connsiteY103" fmla="*/ 4935537 h 6858000"/>
              <a:gd name="connsiteX104" fmla="*/ 23515 w 4838076"/>
              <a:gd name="connsiteY104" fmla="*/ 4987925 h 6858000"/>
              <a:gd name="connsiteX105" fmla="*/ 38632 w 4838076"/>
              <a:gd name="connsiteY105" fmla="*/ 5033962 h 6858000"/>
              <a:gd name="connsiteX106" fmla="*/ 55427 w 4838076"/>
              <a:gd name="connsiteY106" fmla="*/ 5075237 h 6858000"/>
              <a:gd name="connsiteX107" fmla="*/ 75583 w 4838076"/>
              <a:gd name="connsiteY107" fmla="*/ 5114925 h 6858000"/>
              <a:gd name="connsiteX108" fmla="*/ 95738 w 4838076"/>
              <a:gd name="connsiteY108" fmla="*/ 5149850 h 6858000"/>
              <a:gd name="connsiteX109" fmla="*/ 115893 w 4838076"/>
              <a:gd name="connsiteY109" fmla="*/ 5186362 h 6858000"/>
              <a:gd name="connsiteX110" fmla="*/ 134368 w 4838076"/>
              <a:gd name="connsiteY110" fmla="*/ 5226050 h 6858000"/>
              <a:gd name="connsiteX111" fmla="*/ 152844 w 4838076"/>
              <a:gd name="connsiteY111" fmla="*/ 5268912 h 6858000"/>
              <a:gd name="connsiteX112" fmla="*/ 167960 w 4838076"/>
              <a:gd name="connsiteY112" fmla="*/ 5313362 h 6858000"/>
              <a:gd name="connsiteX113" fmla="*/ 178038 w 4838076"/>
              <a:gd name="connsiteY113" fmla="*/ 5365750 h 6858000"/>
              <a:gd name="connsiteX114" fmla="*/ 188115 w 4838076"/>
              <a:gd name="connsiteY114" fmla="*/ 5426075 h 6858000"/>
              <a:gd name="connsiteX115" fmla="*/ 189795 w 4838076"/>
              <a:gd name="connsiteY115" fmla="*/ 5494337 h 6858000"/>
              <a:gd name="connsiteX116" fmla="*/ 188115 w 4838076"/>
              <a:gd name="connsiteY116" fmla="*/ 5562600 h 6858000"/>
              <a:gd name="connsiteX117" fmla="*/ 178038 w 4838076"/>
              <a:gd name="connsiteY117" fmla="*/ 5622925 h 6858000"/>
              <a:gd name="connsiteX118" fmla="*/ 167960 w 4838076"/>
              <a:gd name="connsiteY118" fmla="*/ 5675312 h 6858000"/>
              <a:gd name="connsiteX119" fmla="*/ 152844 w 4838076"/>
              <a:gd name="connsiteY119" fmla="*/ 5721350 h 6858000"/>
              <a:gd name="connsiteX120" fmla="*/ 134368 w 4838076"/>
              <a:gd name="connsiteY120" fmla="*/ 5762625 h 6858000"/>
              <a:gd name="connsiteX121" fmla="*/ 115893 w 4838076"/>
              <a:gd name="connsiteY121" fmla="*/ 5802312 h 6858000"/>
              <a:gd name="connsiteX122" fmla="*/ 95738 w 4838076"/>
              <a:gd name="connsiteY122" fmla="*/ 5840412 h 6858000"/>
              <a:gd name="connsiteX123" fmla="*/ 75583 w 4838076"/>
              <a:gd name="connsiteY123" fmla="*/ 5876925 h 6858000"/>
              <a:gd name="connsiteX124" fmla="*/ 55427 w 4838076"/>
              <a:gd name="connsiteY124" fmla="*/ 5915025 h 6858000"/>
              <a:gd name="connsiteX125" fmla="*/ 38632 w 4838076"/>
              <a:gd name="connsiteY125" fmla="*/ 5956300 h 6858000"/>
              <a:gd name="connsiteX126" fmla="*/ 23515 w 4838076"/>
              <a:gd name="connsiteY126" fmla="*/ 6003925 h 6858000"/>
              <a:gd name="connsiteX127" fmla="*/ 11758 w 4838076"/>
              <a:gd name="connsiteY127" fmla="*/ 6056312 h 6858000"/>
              <a:gd name="connsiteX128" fmla="*/ 3359 w 4838076"/>
              <a:gd name="connsiteY128" fmla="*/ 6113462 h 6858000"/>
              <a:gd name="connsiteX129" fmla="*/ 0 w 4838076"/>
              <a:gd name="connsiteY129" fmla="*/ 6183312 h 6858000"/>
              <a:gd name="connsiteX130" fmla="*/ 3359 w 4838076"/>
              <a:gd name="connsiteY130" fmla="*/ 6251575 h 6858000"/>
              <a:gd name="connsiteX131" fmla="*/ 11758 w 4838076"/>
              <a:gd name="connsiteY131" fmla="*/ 6311900 h 6858000"/>
              <a:gd name="connsiteX132" fmla="*/ 23515 w 4838076"/>
              <a:gd name="connsiteY132" fmla="*/ 6361112 h 6858000"/>
              <a:gd name="connsiteX133" fmla="*/ 38632 w 4838076"/>
              <a:gd name="connsiteY133" fmla="*/ 6407150 h 6858000"/>
              <a:gd name="connsiteX134" fmla="*/ 55427 w 4838076"/>
              <a:gd name="connsiteY134" fmla="*/ 6448425 h 6858000"/>
              <a:gd name="connsiteX135" fmla="*/ 73903 w 4838076"/>
              <a:gd name="connsiteY135" fmla="*/ 6488112 h 6858000"/>
              <a:gd name="connsiteX136" fmla="*/ 92379 w 4838076"/>
              <a:gd name="connsiteY136" fmla="*/ 6523037 h 6858000"/>
              <a:gd name="connsiteX137" fmla="*/ 112534 w 4838076"/>
              <a:gd name="connsiteY137" fmla="*/ 6561137 h 6858000"/>
              <a:gd name="connsiteX138" fmla="*/ 132689 w 4838076"/>
              <a:gd name="connsiteY138" fmla="*/ 6597650 h 6858000"/>
              <a:gd name="connsiteX139" fmla="*/ 149485 w 4838076"/>
              <a:gd name="connsiteY139" fmla="*/ 6640512 h 6858000"/>
              <a:gd name="connsiteX140" fmla="*/ 166281 w 4838076"/>
              <a:gd name="connsiteY140" fmla="*/ 6683375 h 6858000"/>
              <a:gd name="connsiteX141" fmla="*/ 176358 w 4838076"/>
              <a:gd name="connsiteY141" fmla="*/ 6735762 h 6858000"/>
              <a:gd name="connsiteX142" fmla="*/ 184756 w 4838076"/>
              <a:gd name="connsiteY142" fmla="*/ 6791325 h 6858000"/>
              <a:gd name="connsiteX143" fmla="*/ 189795 w 4838076"/>
              <a:gd name="connsiteY143" fmla="*/ 6858000 h 6858000"/>
              <a:gd name="connsiteX144" fmla="*/ 334173 w 4838076"/>
              <a:gd name="connsiteY144" fmla="*/ 6858000 h 6858000"/>
              <a:gd name="connsiteX145" fmla="*/ 334174 w 4838076"/>
              <a:gd name="connsiteY145" fmla="*/ 6858000 h 6858000"/>
              <a:gd name="connsiteX146" fmla="*/ 3459219 w 4838076"/>
              <a:gd name="connsiteY146" fmla="*/ 6858000 h 6858000"/>
              <a:gd name="connsiteX147" fmla="*/ 4417162 w 4838076"/>
              <a:gd name="connsiteY147" fmla="*/ 6858000 h 6858000"/>
              <a:gd name="connsiteX148" fmla="*/ 4838076 w 4838076"/>
              <a:gd name="connsiteY14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4838076" h="6858000">
                <a:moveTo>
                  <a:pt x="4838076" y="0"/>
                </a:moveTo>
                <a:lnTo>
                  <a:pt x="4417162" y="0"/>
                </a:lnTo>
                <a:lnTo>
                  <a:pt x="3459219" y="0"/>
                </a:ln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3459219" y="6858000"/>
                </a:lnTo>
                <a:lnTo>
                  <a:pt x="4417162" y="6858000"/>
                </a:lnTo>
                <a:lnTo>
                  <a:pt x="4838076" y="6858000"/>
                </a:lnTo>
                <a:close/>
              </a:path>
            </a:pathLst>
          </a:custGeom>
          <a:solidFill>
            <a:schemeClr val="accent2">
              <a:alpha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214173" y="372526"/>
            <a:ext cx="5909053" cy="743452"/>
          </a:xfrm>
        </p:spPr>
        <p:txBody>
          <a:bodyPr vert="horz" lIns="91440" tIns="45720" rIns="91440" bIns="45720" numCol="1" rtlCol="0" anchor="t" anchorCtr="0" compatLnSpc="1">
            <a:prstTxWarp prst="textNoShape">
              <a:avLst/>
            </a:prstTxWarp>
            <a:normAutofit/>
          </a:bodyPr>
          <a:lstStyle/>
          <a:p>
            <a:r>
              <a:rPr lang="en-US" dirty="0"/>
              <a:t>Road safety facts.</a:t>
            </a: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b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D0D76B41-8340-6392-F4C8-F585A47CF34E}"/>
              </a:ext>
            </a:extLst>
          </p:cNvPr>
          <p:cNvSpPr txBox="1">
            <a:spLocks/>
          </p:cNvSpPr>
          <p:nvPr/>
        </p:nvSpPr>
        <p:spPr bwMode="auto">
          <a:xfrm>
            <a:off x="141060" y="1208389"/>
            <a:ext cx="8229600"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GB" sz="1800" dirty="0"/>
              <a:t>More than six children are seriously hurt or killed every single day on UK roads.</a:t>
            </a:r>
            <a:br>
              <a:rPr lang="en-GB" sz="1800" dirty="0"/>
            </a:br>
            <a:endParaRPr lang="en-GB" sz="1800" dirty="0"/>
          </a:p>
          <a:p>
            <a:pPr>
              <a:lnSpc>
                <a:spcPct val="150000"/>
              </a:lnSpc>
            </a:pPr>
            <a:r>
              <a:rPr lang="en-GB" sz="1800" dirty="0"/>
              <a:t>Fast traffic is dangerous, frightening and noisy.</a:t>
            </a:r>
            <a:br>
              <a:rPr lang="en-GB" sz="1800" dirty="0"/>
            </a:br>
            <a:endParaRPr lang="en-GB" sz="1800" dirty="0"/>
          </a:p>
          <a:p>
            <a:pPr>
              <a:lnSpc>
                <a:spcPct val="150000"/>
              </a:lnSpc>
            </a:pPr>
            <a:r>
              <a:rPr lang="en-GB" sz="1800" dirty="0"/>
              <a:t>All vehicles are heavy and hard and can hurt us very badly if they hit us.</a:t>
            </a:r>
            <a:br>
              <a:rPr lang="en-GB" sz="1800" dirty="0"/>
            </a:br>
            <a:endParaRPr lang="en-GB" sz="1800" dirty="0"/>
          </a:p>
          <a:p>
            <a:pPr>
              <a:lnSpc>
                <a:spcPct val="150000"/>
              </a:lnSpc>
            </a:pPr>
            <a:r>
              <a:rPr lang="en-GB" sz="1800" dirty="0"/>
              <a:t>At higher speeds, vehicles hit harder and cause more severe injuries.</a:t>
            </a:r>
            <a:br>
              <a:rPr lang="en-GB" sz="1800" dirty="0"/>
            </a:br>
            <a:endParaRPr lang="en-GB" sz="1800" dirty="0"/>
          </a:p>
          <a:p>
            <a:pPr>
              <a:lnSpc>
                <a:spcPct val="150000"/>
              </a:lnSpc>
            </a:pPr>
            <a:r>
              <a:rPr lang="en-GB" sz="1800" dirty="0"/>
              <a:t>Slower speeds save lives.</a:t>
            </a:r>
          </a:p>
        </p:txBody>
      </p:sp>
      <p:pic>
        <p:nvPicPr>
          <p:cNvPr id="6" name="Picture 5" descr="A red circle with black text&#10;&#10;Description automatically generated">
            <a:extLst>
              <a:ext uri="{FF2B5EF4-FFF2-40B4-BE49-F238E27FC236}">
                <a16:creationId xmlns:a16="http://schemas.microsoft.com/office/drawing/2014/main" id="{428C385C-68F3-32F0-ED85-C8A92C7152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6439" y="402336"/>
            <a:ext cx="4185097" cy="5852160"/>
          </a:xfrm>
          <a:prstGeom prst="rect">
            <a:avLst/>
          </a:prstGeom>
        </p:spPr>
      </p:pic>
    </p:spTree>
    <p:extLst>
      <p:ext uri="{BB962C8B-B14F-4D97-AF65-F5344CB8AC3E}">
        <p14:creationId xmlns:p14="http://schemas.microsoft.com/office/powerpoint/2010/main" val="18336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Speed and stopping distances.</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526773" y="2006083"/>
            <a:ext cx="5569227" cy="4264088"/>
          </a:xfrm>
        </p:spPr>
        <p:txBody>
          <a:bodyPr/>
          <a:lstStyle/>
          <a:p>
            <a:pPr>
              <a:lnSpc>
                <a:spcPct val="150000"/>
              </a:lnSpc>
            </a:pPr>
            <a:r>
              <a:rPr lang="en-GB" altLang="en-US" sz="1800" dirty="0"/>
              <a:t>Measure out these distances in the playground so you can see how long it takes a car to stop at 30 and 20 miles an hour.</a:t>
            </a:r>
          </a:p>
          <a:p>
            <a:pPr>
              <a:lnSpc>
                <a:spcPct val="150000"/>
              </a:lnSpc>
            </a:pPr>
            <a:r>
              <a:rPr lang="en-GB" altLang="en-US" sz="1800" dirty="0"/>
              <a:t>What do you think will happen to these distances in wet weather?</a:t>
            </a:r>
          </a:p>
          <a:p>
            <a:pPr>
              <a:lnSpc>
                <a:spcPct val="150000"/>
              </a:lnSpc>
            </a:pPr>
            <a:r>
              <a:rPr lang="en-GB" altLang="en-US" sz="1800" dirty="0"/>
              <a:t>What do you think will happen to these distances if the driver is tired or distracted?</a:t>
            </a:r>
          </a:p>
          <a:p>
            <a:pPr marL="0" indent="0">
              <a:buFont typeface="Arial" panose="020B0604020202020204" pitchFamily="34" charset="0"/>
              <a:buNone/>
            </a:pPr>
            <a:endParaRPr lang="en-GB" altLang="en-US" sz="1800" dirty="0"/>
          </a:p>
        </p:txBody>
      </p:sp>
      <p:pic>
        <p:nvPicPr>
          <p:cNvPr id="3" name="Picture 2">
            <a:extLst>
              <a:ext uri="{FF2B5EF4-FFF2-40B4-BE49-F238E27FC236}">
                <a16:creationId xmlns:a16="http://schemas.microsoft.com/office/drawing/2014/main" id="{14A0DC36-A603-CBAD-55D1-6C2C1A33FAD3}"/>
              </a:ext>
            </a:extLst>
          </p:cNvPr>
          <p:cNvPicPr>
            <a:picLocks noChangeAspect="1"/>
          </p:cNvPicPr>
          <p:nvPr/>
        </p:nvPicPr>
        <p:blipFill>
          <a:blip r:embed="rId3"/>
          <a:stretch>
            <a:fillRect/>
          </a:stretch>
        </p:blipFill>
        <p:spPr>
          <a:xfrm>
            <a:off x="6821883" y="1771766"/>
            <a:ext cx="4565223" cy="4565223"/>
          </a:xfrm>
          <a:prstGeom prst="rect">
            <a:avLst/>
          </a:prstGeom>
        </p:spPr>
      </p:pic>
    </p:spTree>
    <p:extLst>
      <p:ext uri="{BB962C8B-B14F-4D97-AF65-F5344CB8AC3E}">
        <p14:creationId xmlns:p14="http://schemas.microsoft.com/office/powerpoint/2010/main" val="223262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Effect transition="in" filter="fade">
                                      <p:cBhvr>
                                        <p:cTn id="11" dur="500"/>
                                        <p:tgtEl>
                                          <p:spTgt spid="6">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31" name="Rectangle 9233">
            <a:extLst>
              <a:ext uri="{FF2B5EF4-FFF2-40B4-BE49-F238E27FC236}">
                <a16:creationId xmlns:a16="http://schemas.microsoft.com/office/drawing/2014/main" id="{02E612C7-B066-4023-9D0A-7C54D1E33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218" name="Title 1">
            <a:extLst>
              <a:ext uri="{FF2B5EF4-FFF2-40B4-BE49-F238E27FC236}">
                <a16:creationId xmlns:a16="http://schemas.microsoft.com/office/drawing/2014/main" id="{AC60AAF8-F40F-2919-F495-A5A61807C1AD}"/>
              </a:ext>
            </a:extLst>
          </p:cNvPr>
          <p:cNvSpPr>
            <a:spLocks noGrp="1" noChangeArrowheads="1"/>
          </p:cNvSpPr>
          <p:nvPr>
            <p:ph type="title"/>
          </p:nvPr>
        </p:nvSpPr>
        <p:spPr>
          <a:xfrm>
            <a:off x="393192" y="393590"/>
            <a:ext cx="5061349" cy="950578"/>
          </a:xfrm>
        </p:spPr>
        <p:txBody>
          <a:bodyPr anchor="b">
            <a:normAutofit/>
          </a:bodyPr>
          <a:lstStyle/>
          <a:p>
            <a:r>
              <a:rPr lang="en-GB" altLang="en-US" sz="5400" dirty="0">
                <a:solidFill>
                  <a:schemeClr val="tx1">
                    <a:lumMod val="85000"/>
                    <a:lumOff val="15000"/>
                  </a:schemeClr>
                </a:solidFill>
              </a:rPr>
              <a:t>Did you know?</a:t>
            </a:r>
          </a:p>
        </p:txBody>
      </p:sp>
      <p:sp>
        <p:nvSpPr>
          <p:cNvPr id="3" name="Content Placeholder 2">
            <a:extLst>
              <a:ext uri="{FF2B5EF4-FFF2-40B4-BE49-F238E27FC236}">
                <a16:creationId xmlns:a16="http://schemas.microsoft.com/office/drawing/2014/main" id="{979FD08E-1CE0-6B9B-C430-929CBE306562}"/>
              </a:ext>
            </a:extLst>
          </p:cNvPr>
          <p:cNvSpPr>
            <a:spLocks noGrp="1" noChangeArrowheads="1"/>
          </p:cNvSpPr>
          <p:nvPr>
            <p:ph idx="1"/>
          </p:nvPr>
        </p:nvSpPr>
        <p:spPr>
          <a:xfrm>
            <a:off x="388478" y="1624308"/>
            <a:ext cx="5707522" cy="2931510"/>
          </a:xfrm>
        </p:spPr>
        <p:txBody>
          <a:bodyPr>
            <a:noAutofit/>
          </a:bodyPr>
          <a:lstStyle/>
          <a:p>
            <a:pPr>
              <a:lnSpc>
                <a:spcPct val="150000"/>
              </a:lnSpc>
            </a:pPr>
            <a:r>
              <a:rPr lang="en-GB" altLang="en-US" sz="2400" dirty="0">
                <a:solidFill>
                  <a:schemeClr val="tx1">
                    <a:lumMod val="85000"/>
                    <a:lumOff val="15000"/>
                  </a:schemeClr>
                </a:solidFill>
              </a:rPr>
              <a:t>5 people die on UK roads every day.</a:t>
            </a:r>
          </a:p>
          <a:p>
            <a:pPr>
              <a:lnSpc>
                <a:spcPct val="150000"/>
              </a:lnSpc>
            </a:pPr>
            <a:r>
              <a:rPr lang="en-GB" altLang="en-US" sz="2400" dirty="0">
                <a:solidFill>
                  <a:schemeClr val="tx1">
                    <a:lumMod val="85000"/>
                    <a:lumOff val="15000"/>
                  </a:schemeClr>
                </a:solidFill>
              </a:rPr>
              <a:t>It takes 23 metres for a car to stop if it is travelling at 30 miles an hour.</a:t>
            </a:r>
          </a:p>
          <a:p>
            <a:pPr>
              <a:lnSpc>
                <a:spcPct val="150000"/>
              </a:lnSpc>
            </a:pPr>
            <a:r>
              <a:rPr lang="en-GB" altLang="en-US" sz="2400" dirty="0">
                <a:solidFill>
                  <a:schemeClr val="tx1">
                    <a:lumMod val="85000"/>
                    <a:lumOff val="15000"/>
                  </a:schemeClr>
                </a:solidFill>
              </a:rPr>
              <a:t>The speed limit is the </a:t>
            </a:r>
            <a:r>
              <a:rPr lang="en-GB" altLang="en-US" sz="2400" b="1" dirty="0">
                <a:solidFill>
                  <a:schemeClr val="tx1">
                    <a:lumMod val="85000"/>
                    <a:lumOff val="15000"/>
                  </a:schemeClr>
                </a:solidFill>
              </a:rPr>
              <a:t>top</a:t>
            </a:r>
            <a:r>
              <a:rPr lang="en-GB" altLang="en-US" sz="2400" dirty="0">
                <a:solidFill>
                  <a:schemeClr val="tx1">
                    <a:lumMod val="85000"/>
                    <a:lumOff val="15000"/>
                  </a:schemeClr>
                </a:solidFill>
              </a:rPr>
              <a:t> speed you should travel on that road. (it doesn’t mean it is safe to drive at this speed in all conditions)</a:t>
            </a:r>
          </a:p>
          <a:p>
            <a:pPr>
              <a:lnSpc>
                <a:spcPct val="90000"/>
              </a:lnSpc>
            </a:pPr>
            <a:endParaRPr lang="en-GB" altLang="en-US" sz="2400" dirty="0">
              <a:solidFill>
                <a:schemeClr val="tx1">
                  <a:lumMod val="85000"/>
                  <a:lumOff val="15000"/>
                </a:schemeClr>
              </a:solidFill>
            </a:endParaRPr>
          </a:p>
        </p:txBody>
      </p:sp>
      <p:sp>
        <p:nvSpPr>
          <p:cNvPr id="9232" name="Freeform: Shape 9235">
            <a:extLst>
              <a:ext uri="{FF2B5EF4-FFF2-40B4-BE49-F238E27FC236}">
                <a16:creationId xmlns:a16="http://schemas.microsoft.com/office/drawing/2014/main" id="{34CFA7DE-DC24-4883-9E7E-838305755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2472664" cy="6858000"/>
          </a:xfrm>
          <a:custGeom>
            <a:avLst/>
            <a:gdLst>
              <a:gd name="connsiteX0" fmla="*/ 1056708 w 2472664"/>
              <a:gd name="connsiteY0" fmla="*/ 0 h 6858000"/>
              <a:gd name="connsiteX1" fmla="*/ 2472664 w 2472664"/>
              <a:gd name="connsiteY1" fmla="*/ 0 h 6858000"/>
              <a:gd name="connsiteX2" fmla="*/ 2400427 w 2472664"/>
              <a:gd name="connsiteY2" fmla="*/ 75768 h 6858000"/>
              <a:gd name="connsiteX3" fmla="*/ 1104861 w 2472664"/>
              <a:gd name="connsiteY3" fmla="*/ 3429000 h 6858000"/>
              <a:gd name="connsiteX4" fmla="*/ 2400427 w 2472664"/>
              <a:gd name="connsiteY4" fmla="*/ 6782233 h 6858000"/>
              <a:gd name="connsiteX5" fmla="*/ 2472664 w 2472664"/>
              <a:gd name="connsiteY5" fmla="*/ 6858000 h 6858000"/>
              <a:gd name="connsiteX6" fmla="*/ 1056708 w 2472664"/>
              <a:gd name="connsiteY6" fmla="*/ 6858000 h 6858000"/>
              <a:gd name="connsiteX7" fmla="*/ 1040416 w 2472664"/>
              <a:gd name="connsiteY7" fmla="*/ 6835090 h 6858000"/>
              <a:gd name="connsiteX8" fmla="*/ 0 w 2472664"/>
              <a:gd name="connsiteY8" fmla="*/ 3429000 h 6858000"/>
              <a:gd name="connsiteX9" fmla="*/ 1040416 w 2472664"/>
              <a:gd name="connsiteY9" fmla="*/ 229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2664" h="6858000">
                <a:moveTo>
                  <a:pt x="1056708" y="0"/>
                </a:moveTo>
                <a:lnTo>
                  <a:pt x="2472664" y="0"/>
                </a:lnTo>
                <a:lnTo>
                  <a:pt x="2400427" y="75768"/>
                </a:lnTo>
                <a:cubicBezTo>
                  <a:pt x="1595469" y="961418"/>
                  <a:pt x="1104861" y="2137915"/>
                  <a:pt x="1104861" y="3429000"/>
                </a:cubicBezTo>
                <a:cubicBezTo>
                  <a:pt x="1104861" y="4720086"/>
                  <a:pt x="1595469" y="5896583"/>
                  <a:pt x="2400427" y="6782233"/>
                </a:cubicBezTo>
                <a:lnTo>
                  <a:pt x="2472664" y="6858000"/>
                </a:lnTo>
                <a:lnTo>
                  <a:pt x="1056708" y="6858000"/>
                </a:lnTo>
                <a:lnTo>
                  <a:pt x="1040416" y="6835090"/>
                </a:lnTo>
                <a:cubicBezTo>
                  <a:pt x="383551" y="5862802"/>
                  <a:pt x="0" y="4690693"/>
                  <a:pt x="0" y="3429000"/>
                </a:cubicBezTo>
                <a:cubicBezTo>
                  <a:pt x="0" y="2167308"/>
                  <a:pt x="383551" y="995199"/>
                  <a:pt x="1040416" y="22911"/>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7DD42B2C-25FD-FE40-4F4D-B99127CD0E7C}"/>
              </a:ext>
            </a:extLst>
          </p:cNvPr>
          <p:cNvPicPr>
            <a:picLocks noChangeAspect="1"/>
          </p:cNvPicPr>
          <p:nvPr/>
        </p:nvPicPr>
        <p:blipFill>
          <a:blip r:embed="rId2"/>
          <a:stretch>
            <a:fillRect/>
          </a:stretch>
        </p:blipFill>
        <p:spPr>
          <a:xfrm>
            <a:off x="7934597" y="1029385"/>
            <a:ext cx="3426249" cy="4529721"/>
          </a:xfrm>
          <a:prstGeom prst="rect">
            <a:avLst/>
          </a:prstGeom>
        </p:spPr>
      </p:pic>
    </p:spTree>
    <p:extLst>
      <p:ext uri="{BB962C8B-B14F-4D97-AF65-F5344CB8AC3E}">
        <p14:creationId xmlns:p14="http://schemas.microsoft.com/office/powerpoint/2010/main" val="8151695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Quiz</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7006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603002" y="1536248"/>
            <a:ext cx="8229600" cy="1755775"/>
          </a:xfrm>
        </p:spPr>
        <p:txBody>
          <a:bodyPr/>
          <a:lstStyle/>
          <a:p>
            <a:pPr marL="0" indent="0">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What is the speed limit on the road outside your school?</a:t>
            </a:r>
          </a:p>
          <a:p>
            <a:pPr marL="0" indent="0">
              <a:buFont typeface="Arial" panose="020B0604020202020204" pitchFamily="34" charset="0"/>
              <a:buNone/>
            </a:pPr>
            <a:endParaRPr lang="en-GB" altLang="en-US" sz="1800" dirty="0">
              <a:latin typeface="Calibri" panose="020F0502020204030204" pitchFamily="34" charset="0"/>
              <a:cs typeface="Times New Roman" panose="02020603050405020304" pitchFamily="18" charset="0"/>
            </a:endParaRPr>
          </a:p>
          <a:p>
            <a:pPr marL="0" indent="0">
              <a:buFont typeface="Arial" panose="020B0604020202020204" pitchFamily="34" charset="0"/>
              <a:buNone/>
            </a:pPr>
            <a:r>
              <a:rPr lang="en-GB" altLang="en-US" sz="1800" dirty="0">
                <a:latin typeface="Calibri" panose="020F0502020204030204" pitchFamily="34" charset="0"/>
                <a:cs typeface="Times New Roman" panose="02020603050405020304" pitchFamily="18" charset="0"/>
              </a:rPr>
              <a:t>How many people die each day in road traffic accidents?</a:t>
            </a:r>
          </a:p>
          <a:p>
            <a:pPr marL="0" indent="0">
              <a:buFont typeface="Arial" panose="020B0604020202020204" pitchFamily="34" charset="0"/>
              <a:buNone/>
            </a:pPr>
            <a:r>
              <a:rPr lang="en-GB" altLang="en-US" sz="1800" dirty="0">
                <a:solidFill>
                  <a:srgbClr val="0070C0"/>
                </a:solidFill>
                <a:latin typeface="Calibri" panose="020F0502020204030204" pitchFamily="34" charset="0"/>
                <a:cs typeface="Times New Roman" panose="02020603050405020304" pitchFamily="18" charset="0"/>
              </a:rPr>
              <a:t>5 people die every day </a:t>
            </a:r>
          </a:p>
          <a:p>
            <a:pPr marL="0" indent="0">
              <a:buFont typeface="Arial" panose="020B0604020202020204" pitchFamily="34" charset="0"/>
              <a:buNone/>
            </a:pPr>
            <a:endParaRPr lang="en-GB" altLang="en-US" sz="1800" dirty="0">
              <a:solidFill>
                <a:srgbClr val="0070C0"/>
              </a:solidFill>
              <a:latin typeface="Calibri" panose="020F0502020204030204" pitchFamily="34" charset="0"/>
              <a:cs typeface="Times New Roman" panose="02020603050405020304" pitchFamily="18" charset="0"/>
            </a:endParaRPr>
          </a:p>
          <a:p>
            <a:pPr marL="0" indent="0">
              <a:buFont typeface="Arial" panose="020B0604020202020204" pitchFamily="34" charset="0"/>
              <a:buNone/>
            </a:pPr>
            <a:r>
              <a:rPr lang="en-GB" altLang="en-US" sz="1800" dirty="0">
                <a:latin typeface="Calibri" panose="020F0502020204030204" pitchFamily="34" charset="0"/>
                <a:cs typeface="Times New Roman" panose="02020603050405020304" pitchFamily="18" charset="0"/>
              </a:rPr>
              <a:t>Should you always drive at the speed limit on all roads all the time?</a:t>
            </a:r>
          </a:p>
          <a:p>
            <a:pPr marL="0" indent="0">
              <a:buFont typeface="Arial" panose="020B0604020202020204" pitchFamily="34" charset="0"/>
              <a:buNone/>
            </a:pPr>
            <a:r>
              <a:rPr lang="en-GB" altLang="en-US" sz="1800" dirty="0">
                <a:solidFill>
                  <a:srgbClr val="0070C0"/>
                </a:solidFill>
                <a:latin typeface="Calibri" panose="020F0502020204030204" pitchFamily="34" charset="0"/>
                <a:cs typeface="Times New Roman" panose="02020603050405020304" pitchFamily="18" charset="0"/>
              </a:rPr>
              <a:t>No. The speed limit is the </a:t>
            </a:r>
            <a:r>
              <a:rPr lang="en-GB" altLang="en-US" sz="1800" b="1" dirty="0">
                <a:solidFill>
                  <a:srgbClr val="0070C0"/>
                </a:solidFill>
                <a:latin typeface="Calibri" panose="020F0502020204030204" pitchFamily="34" charset="0"/>
                <a:cs typeface="Times New Roman" panose="02020603050405020304" pitchFamily="18" charset="0"/>
              </a:rPr>
              <a:t>maximum</a:t>
            </a:r>
            <a:r>
              <a:rPr lang="en-GB" altLang="en-US" sz="1800" dirty="0">
                <a:solidFill>
                  <a:srgbClr val="0070C0"/>
                </a:solidFill>
                <a:latin typeface="Calibri" panose="020F0502020204030204" pitchFamily="34" charset="0"/>
                <a:cs typeface="Times New Roman" panose="02020603050405020304" pitchFamily="18" charset="0"/>
              </a:rPr>
              <a:t> speed you should travel. It is often safer to go slower especially in bad weather and when there are cyclists and pedestrians. </a:t>
            </a:r>
          </a:p>
          <a:p>
            <a:pPr marL="0" indent="0">
              <a:buFont typeface="Arial" panose="020B0604020202020204" pitchFamily="34" charset="0"/>
              <a:buNone/>
            </a:pPr>
            <a:endParaRPr lang="en-GB" altLang="en-US" sz="1800" dirty="0">
              <a:latin typeface="Calibri" panose="020F0502020204030204" pitchFamily="34" charset="0"/>
              <a:cs typeface="Times New Roman" panose="02020603050405020304" pitchFamily="18" charset="0"/>
            </a:endParaRPr>
          </a:p>
          <a:p>
            <a:pPr marL="0" indent="0">
              <a:buFont typeface="Arial" panose="020B0604020202020204" pitchFamily="34" charset="0"/>
              <a:buNone/>
            </a:pPr>
            <a:r>
              <a:rPr lang="en-GB" altLang="en-US" sz="1800" dirty="0">
                <a:latin typeface="Calibri" panose="020F0502020204030204" pitchFamily="34" charset="0"/>
                <a:cs typeface="Times New Roman" panose="02020603050405020304" pitchFamily="18" charset="0"/>
              </a:rPr>
              <a:t>How many metres does it take to stop in a car travelling at 30 miles per hour?</a:t>
            </a:r>
          </a:p>
          <a:p>
            <a:pPr marL="0" indent="0">
              <a:buFont typeface="Arial" panose="020B0604020202020204" pitchFamily="34" charset="0"/>
              <a:buNone/>
            </a:pPr>
            <a:r>
              <a:rPr lang="en-GB" altLang="en-US" sz="1800" dirty="0">
                <a:solidFill>
                  <a:srgbClr val="0070C0"/>
                </a:solidFill>
                <a:latin typeface="Calibri" panose="020F0502020204030204" pitchFamily="34" charset="0"/>
                <a:cs typeface="Times New Roman" panose="02020603050405020304" pitchFamily="18" charset="0"/>
              </a:rPr>
              <a:t>It takes 23 metres for a car to stop when it is travelling at 30 miles an hour.</a:t>
            </a:r>
            <a:endParaRPr lang="en-GB" altLang="en-US" sz="1800" dirty="0">
              <a:solidFill>
                <a:srgbClr val="0070C0"/>
              </a:solidFill>
            </a:endParaRPr>
          </a:p>
        </p:txBody>
      </p:sp>
    </p:spTree>
    <p:extLst>
      <p:ext uri="{BB962C8B-B14F-4D97-AF65-F5344CB8AC3E}">
        <p14:creationId xmlns:p14="http://schemas.microsoft.com/office/powerpoint/2010/main" val="3881111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TextBox 8">
            <a:extLst>
              <a:ext uri="{FF2B5EF4-FFF2-40B4-BE49-F238E27FC236}">
                <a16:creationId xmlns:a16="http://schemas.microsoft.com/office/drawing/2014/main" id="{7C82C685-AF51-1C17-D2B9-083CFDB46982}"/>
              </a:ext>
            </a:extLst>
          </p:cNvPr>
          <p:cNvSpPr txBox="1">
            <a:spLocks noChangeArrowheads="1"/>
          </p:cNvSpPr>
          <p:nvPr/>
        </p:nvSpPr>
        <p:spPr bwMode="auto">
          <a:xfrm>
            <a:off x="2156619" y="404814"/>
            <a:ext cx="7686264" cy="84023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altLang="en-US" sz="5400" b="0" i="0" u="none" strike="noStrike" kern="1200" cap="none" spc="0" normalizeH="0" baseline="0" noProof="0" dirty="0">
                <a:ln>
                  <a:noFill/>
                </a:ln>
                <a:solidFill>
                  <a:prstClr val="black"/>
                </a:solidFill>
                <a:effectLst/>
                <a:uLnTx/>
                <a:uFillTx/>
                <a:latin typeface="Calibri"/>
                <a:ea typeface="+mn-ea"/>
                <a:cs typeface="+mn-cs"/>
              </a:rPr>
              <a:t>Your mission</a:t>
            </a:r>
          </a:p>
        </p:txBody>
      </p:sp>
      <p:pic>
        <p:nvPicPr>
          <p:cNvPr id="8198" name="Picture 6">
            <a:extLst>
              <a:ext uri="{FF2B5EF4-FFF2-40B4-BE49-F238E27FC236}">
                <a16:creationId xmlns:a16="http://schemas.microsoft.com/office/drawing/2014/main" id="{6CE1BDEB-7F36-4307-D308-AE42C6B5E6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66017" y="5366107"/>
            <a:ext cx="108902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5">
            <a:extLst>
              <a:ext uri="{FF2B5EF4-FFF2-40B4-BE49-F238E27FC236}">
                <a16:creationId xmlns:a16="http://schemas.microsoft.com/office/drawing/2014/main" id="{90E54D32-A6F0-A1BC-7228-6246BA7F7EB8}"/>
              </a:ext>
            </a:extLst>
          </p:cNvPr>
          <p:cNvSpPr>
            <a:spLocks noGrp="1"/>
          </p:cNvSpPr>
          <p:nvPr>
            <p:ph idx="1"/>
          </p:nvPr>
        </p:nvSpPr>
        <p:spPr>
          <a:xfrm>
            <a:off x="2156619" y="1395410"/>
            <a:ext cx="4225131" cy="1938527"/>
          </a:xfrm>
        </p:spPr>
        <p:txBody>
          <a:bodyPr/>
          <a:lstStyle/>
          <a:p>
            <a:pPr marL="0" indent="0">
              <a:buNone/>
            </a:pPr>
            <a:r>
              <a:rPr lang="en-GB" dirty="0"/>
              <a:t>Your mission this month is to encourage the adults who drive the cars to think:</a:t>
            </a:r>
          </a:p>
          <a:p>
            <a:r>
              <a:rPr lang="en-GB" dirty="0"/>
              <a:t>about the speed they travel.</a:t>
            </a:r>
          </a:p>
          <a:p>
            <a:r>
              <a:rPr lang="en-GB" dirty="0"/>
              <a:t>and how they can make their journeys safer.</a:t>
            </a:r>
          </a:p>
          <a:p>
            <a:pPr marL="0" indent="0">
              <a:lnSpc>
                <a:spcPct val="107000"/>
              </a:lnSpc>
              <a:spcAft>
                <a:spcPts val="800"/>
              </a:spcAft>
              <a:buNone/>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hangingPunct="0">
              <a:buNone/>
            </a:pPr>
            <a:endParaRPr lang="en-GB" sz="2400" i="1" kern="1200" dirty="0">
              <a:solidFill>
                <a:schemeClr val="tx1"/>
              </a:solidFill>
              <a:effectLst/>
              <a:latin typeface="+mn-lt"/>
              <a:ea typeface="+mn-ea"/>
              <a:cs typeface="+mn-cs"/>
            </a:endParaRPr>
          </a:p>
          <a:p>
            <a:pPr marL="0" indent="0" hangingPunct="0">
              <a:buNone/>
            </a:pPr>
            <a:endParaRPr lang="en-GB" sz="2400" i="1" kern="1200" dirty="0">
              <a:solidFill>
                <a:schemeClr val="tx1"/>
              </a:solidFill>
              <a:effectLst/>
              <a:latin typeface="+mn-lt"/>
              <a:ea typeface="+mn-ea"/>
              <a:cs typeface="+mn-cs"/>
            </a:endParaRPr>
          </a:p>
          <a:p>
            <a:pPr marL="0" indent="0">
              <a:buNone/>
            </a:pPr>
            <a:endParaRPr lang="en-GB" dirty="0"/>
          </a:p>
        </p:txBody>
      </p:sp>
      <p:pic>
        <p:nvPicPr>
          <p:cNvPr id="3" name="Picture 2" descr="A child riding a bicycle&#10;&#10;Description automatically generated">
            <a:extLst>
              <a:ext uri="{FF2B5EF4-FFF2-40B4-BE49-F238E27FC236}">
                <a16:creationId xmlns:a16="http://schemas.microsoft.com/office/drawing/2014/main" id="{6799DBBF-7AAB-2341-DB17-7FE137C2876C}"/>
              </a:ext>
            </a:extLst>
          </p:cNvPr>
          <p:cNvPicPr>
            <a:picLocks noChangeAspect="1"/>
          </p:cNvPicPr>
          <p:nvPr/>
        </p:nvPicPr>
        <p:blipFill rotWithShape="1">
          <a:blip r:embed="rId3">
            <a:extLst>
              <a:ext uri="{28A0092B-C50C-407E-A947-70E740481C1C}">
                <a14:useLocalDpi xmlns:a14="http://schemas.microsoft.com/office/drawing/2010/main" val="0"/>
              </a:ext>
            </a:extLst>
          </a:blip>
          <a:srcRect b="35966"/>
          <a:stretch/>
        </p:blipFill>
        <p:spPr>
          <a:xfrm>
            <a:off x="6381750" y="1989299"/>
            <a:ext cx="3560813" cy="3214297"/>
          </a:xfrm>
          <a:prstGeom prst="rect">
            <a:avLst/>
          </a:prstGeom>
        </p:spPr>
      </p:pic>
    </p:spTree>
    <p:extLst>
      <p:ext uri="{BB962C8B-B14F-4D97-AF65-F5344CB8AC3E}">
        <p14:creationId xmlns:p14="http://schemas.microsoft.com/office/powerpoint/2010/main" val="372673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332</TotalTime>
  <Words>833</Words>
  <Application>Microsoft Office PowerPoint</Application>
  <PresentationFormat>Widescreen</PresentationFormat>
  <Paragraphs>70</Paragraphs>
  <Slides>12</Slides>
  <Notes>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12</vt:i4>
      </vt:variant>
    </vt:vector>
  </HeadingPairs>
  <TitlesOfParts>
    <vt:vector size="18" baseType="lpstr">
      <vt:lpstr>Arial</vt:lpstr>
      <vt:lpstr>Calibri</vt:lpstr>
      <vt:lpstr>Calibri Light</vt:lpstr>
      <vt:lpstr>1_Office Theme</vt:lpstr>
      <vt:lpstr>Office Theme</vt:lpstr>
      <vt:lpstr>2_Office Theme</vt:lpstr>
      <vt:lpstr>Road Safety Week 2023</vt:lpstr>
      <vt:lpstr>Welcome to the I.M.P.S. team! </vt:lpstr>
      <vt:lpstr>Road Safety Week November 19th – 25th 2023.</vt:lpstr>
      <vt:lpstr>Some things to think about.</vt:lpstr>
      <vt:lpstr>Road safety facts.</vt:lpstr>
      <vt:lpstr>Speed and stopping distances.</vt:lpstr>
      <vt:lpstr>Did you know?</vt:lpstr>
      <vt:lpstr>Quiz</vt:lpstr>
      <vt:lpstr>PowerPoint Presentation</vt:lpstr>
      <vt:lpstr>PowerPoint Presentation</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Pilgrim, Lynn (RTH) OUH</dc:creator>
  <cp:lastModifiedBy>Pilgrim, Lynn (RTH) OUH</cp:lastModifiedBy>
  <cp:revision>6</cp:revision>
  <dcterms:created xsi:type="dcterms:W3CDTF">2022-11-14T14:09:49Z</dcterms:created>
  <dcterms:modified xsi:type="dcterms:W3CDTF">2023-10-17T10:56:57Z</dcterms:modified>
</cp:coreProperties>
</file>