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80" r:id="rId4"/>
    <p:sldId id="257" r:id="rId5"/>
    <p:sldId id="307" r:id="rId6"/>
    <p:sldId id="315" r:id="rId7"/>
    <p:sldId id="314" r:id="rId8"/>
    <p:sldId id="306" r:id="rId9"/>
    <p:sldId id="290" r:id="rId10"/>
    <p:sldId id="308" r:id="rId11"/>
    <p:sldId id="292" r:id="rId12"/>
    <p:sldId id="293"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17/10/2023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17/10/2023</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17/10/2023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17/10/2023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17/10/2023</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17/10/2023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impsweb.co.uk/"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628650"/>
            <a:ext cx="6894576" cy="864108"/>
          </a:xfrm>
        </p:spPr>
        <p:txBody>
          <a:bodyPr vert="horz" wrap="square" lIns="91440" tIns="45720" rIns="91440" bIns="45720" numCol="1" rtlCol="0" anchor="b" anchorCtr="0" compatLnSpc="1">
            <a:prstTxWarp prst="textNoShape">
              <a:avLst/>
            </a:prstTxWarp>
            <a:normAutofit/>
          </a:bodyPr>
          <a:lstStyle/>
          <a:p>
            <a:r>
              <a:rPr lang="en-US" sz="5400" dirty="0"/>
              <a:t>Road Safety Week 2023</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58952" y="198424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398DF2FD-53CE-C146-FDC5-9BEB4E3CC495}"/>
              </a:ext>
            </a:extLst>
          </p:cNvPr>
          <p:cNvSpPr txBox="1"/>
          <p:nvPr/>
        </p:nvSpPr>
        <p:spPr>
          <a:xfrm>
            <a:off x="1115568" y="1591056"/>
            <a:ext cx="8961120" cy="5035353"/>
          </a:xfrm>
          <a:prstGeom prst="rect">
            <a:avLst/>
          </a:prstGeom>
          <a:noFill/>
        </p:spPr>
        <p:txBody>
          <a:bodyPr wrap="square" rtlCol="0">
            <a:spAutoFit/>
          </a:bodyPr>
          <a:lstStyle/>
          <a:p>
            <a:pPr marL="342900" indent="-342900">
              <a:lnSpc>
                <a:spcPct val="150000"/>
              </a:lnSpc>
              <a:buFont typeface="+mj-lt"/>
              <a:buAutoNum type="arabicPeriod"/>
            </a:pPr>
            <a:r>
              <a:rPr lang="en-GB" dirty="0"/>
              <a:t>Split into groups and talk about what the traffic is like outside your school.</a:t>
            </a:r>
            <a:br>
              <a:rPr lang="en-GB" dirty="0"/>
            </a:br>
            <a:r>
              <a:rPr lang="en-GB" dirty="0"/>
              <a:t>Are there 20 mile an hour limits in place?</a:t>
            </a:r>
            <a:br>
              <a:rPr lang="en-GB" dirty="0"/>
            </a:br>
            <a:r>
              <a:rPr lang="en-GB" dirty="0"/>
              <a:t>Is there a safe place to cross?</a:t>
            </a:r>
            <a:br>
              <a:rPr lang="en-GB" dirty="0"/>
            </a:br>
            <a:r>
              <a:rPr lang="en-GB" dirty="0"/>
              <a:t>Are there any problems outside your school?</a:t>
            </a:r>
          </a:p>
          <a:p>
            <a:pPr marL="342900" indent="-342900">
              <a:lnSpc>
                <a:spcPct val="150000"/>
              </a:lnSpc>
              <a:buFont typeface="+mj-lt"/>
              <a:buAutoNum type="arabicPeriod"/>
            </a:pPr>
            <a:r>
              <a:rPr lang="en-GB" dirty="0"/>
              <a:t>Write a traffic report for the radio about the conditions outside your school. </a:t>
            </a:r>
          </a:p>
          <a:p>
            <a:pPr marL="342900" indent="-342900">
              <a:lnSpc>
                <a:spcPct val="150000"/>
              </a:lnSpc>
              <a:buFont typeface="+mj-lt"/>
              <a:buAutoNum type="arabicPeriod"/>
            </a:pPr>
            <a:r>
              <a:rPr lang="en-GB" dirty="0"/>
              <a:t>Write a newspaper article about the traffic outside your school.</a:t>
            </a:r>
          </a:p>
          <a:p>
            <a:pPr marL="342900" indent="-342900">
              <a:lnSpc>
                <a:spcPct val="150000"/>
              </a:lnSpc>
              <a:buFont typeface="+mj-lt"/>
              <a:buAutoNum type="arabicPeriod"/>
            </a:pPr>
            <a:r>
              <a:rPr lang="en-GB" dirty="0"/>
              <a:t>Make a poster or leaflet to take home with you about the dangers of speeding.</a:t>
            </a:r>
          </a:p>
          <a:p>
            <a:pPr marL="342900" indent="-342900">
              <a:lnSpc>
                <a:spcPct val="150000"/>
              </a:lnSpc>
              <a:buFont typeface="+mj-lt"/>
              <a:buAutoNum type="arabicPeriod"/>
            </a:pPr>
            <a:r>
              <a:rPr lang="en-GB" dirty="0"/>
              <a:t>Do an assembly in school for the younger children to make them aware of how dangerous it is to speed on roads.</a:t>
            </a:r>
            <a:br>
              <a:rPr lang="en-GB" dirty="0"/>
            </a:br>
            <a:br>
              <a:rPr lang="en-GB" dirty="0"/>
            </a:br>
            <a:br>
              <a:rPr lang="en-GB" dirty="0"/>
            </a:br>
            <a:endParaRPr lang="en-GB" dirty="0"/>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758952" y="2771252"/>
            <a:ext cx="8259437" cy="378565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a:p>
            <a:pPr marL="0" marR="0" lvl="0" indent="0" defTabSz="914400" rtl="0" eaLnBrk="1" fontAlgn="auto" latinLnBrk="0" hangingPunct="1">
              <a:lnSpc>
                <a:spcPct val="100000"/>
              </a:lnSpc>
              <a:spcBef>
                <a:spcPts val="0"/>
              </a:spcBef>
              <a:spcAft>
                <a:spcPts val="0"/>
              </a:spcAft>
              <a:buClrTx/>
              <a:buSzTx/>
              <a:buFontTx/>
              <a:buNone/>
              <a:tabLst/>
              <a:defRPr/>
            </a:pPr>
            <a:r>
              <a:rPr lang="en-GB" altLang="en-US" sz="3600" dirty="0">
                <a:solidFill>
                  <a:prstClr val="black"/>
                </a:solidFill>
                <a:latin typeface="Calibri" panose="020F0502020204030204"/>
              </a:rPr>
              <a:t>(we would love to put them on our website and in our newsletters.)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altLang="en-US" sz="3600"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www.impsweb.co.uk</a:t>
            </a: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Road Safety Week November 19</a:t>
            </a:r>
            <a:r>
              <a:rPr lang="en-US" sz="4000" baseline="30000" dirty="0"/>
              <a:t>th</a:t>
            </a:r>
            <a:r>
              <a:rPr lang="en-US" sz="4000" dirty="0"/>
              <a:t> – 25</a:t>
            </a:r>
            <a:r>
              <a:rPr lang="en-US" sz="4000" baseline="30000" dirty="0"/>
              <a:t>th</a:t>
            </a:r>
            <a:r>
              <a:rPr lang="en-US" sz="4000" dirty="0"/>
              <a:t> 2023.</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160336"/>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572492" y="1453870"/>
            <a:ext cx="669698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0" indent="0">
              <a:defRPr/>
            </a:pPr>
            <a:r>
              <a:rPr lang="en-GB" altLang="en-US" sz="3200" b="1" kern="0" dirty="0">
                <a:solidFill>
                  <a:prstClr val="black"/>
                </a:solidFill>
              </a:rPr>
              <a:t>Talk about speed. </a:t>
            </a:r>
          </a:p>
          <a:p>
            <a:pPr marL="0" lvl="0" indent="0">
              <a:defRPr/>
            </a:pPr>
            <a:endParaRPr lang="en-GB" dirty="0"/>
          </a:p>
          <a:p>
            <a:pPr marL="0" lvl="0" indent="0">
              <a:defRPr/>
            </a:pPr>
            <a:r>
              <a:rPr lang="en-GB" dirty="0"/>
              <a:t>At higher speeds, vehicles hit harder and cause more severe injuries.</a:t>
            </a:r>
            <a:endParaRPr kumimoji="0" lang="en-GB" altLang="en-US" sz="3200" b="1" i="0" u="none" strike="noStrike" kern="0" cap="none" spc="0" normalizeH="0" baseline="0" noProof="0" dirty="0">
              <a:ln>
                <a:noFill/>
              </a:ln>
              <a:solidFill>
                <a:prstClr val="black"/>
              </a:solidFill>
              <a:effectLst/>
              <a:uLnTx/>
              <a:uFillTx/>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03002" y="2951258"/>
            <a:ext cx="7184007" cy="1755775"/>
          </a:xfrm>
        </p:spPr>
        <p:txBody>
          <a:bodyPr/>
          <a:lstStyle/>
          <a:p>
            <a:pPr marL="0" indent="0">
              <a:lnSpc>
                <a:spcPct val="150000"/>
              </a:lnSpc>
              <a:buNone/>
            </a:pPr>
            <a:r>
              <a:rPr lang="en-GB" sz="1800" kern="1200" dirty="0">
                <a:solidFill>
                  <a:schemeClr val="tx1"/>
                </a:solidFill>
                <a:effectLst/>
                <a:latin typeface="+mn-lt"/>
                <a:ea typeface="+mn-ea"/>
                <a:cs typeface="+mn-cs"/>
              </a:rPr>
              <a:t>Discuss any good road safety measures around your school, for example,</a:t>
            </a:r>
          </a:p>
          <a:p>
            <a:pPr>
              <a:lnSpc>
                <a:spcPct val="150000"/>
              </a:lnSpc>
            </a:pPr>
            <a:r>
              <a:rPr lang="en-GB" sz="1800" kern="1200" dirty="0">
                <a:solidFill>
                  <a:schemeClr val="tx1"/>
                </a:solidFill>
                <a:effectLst/>
                <a:latin typeface="+mn-lt"/>
                <a:ea typeface="+mn-ea"/>
                <a:cs typeface="+mn-cs"/>
              </a:rPr>
              <a:t> Is there a school sign warning drivers to drive more slowly</a:t>
            </a:r>
            <a:r>
              <a:rPr lang="en-GB" sz="1800" dirty="0"/>
              <a:t>?</a:t>
            </a:r>
            <a:endParaRPr lang="en-GB" sz="1800" kern="1200" dirty="0">
              <a:solidFill>
                <a:schemeClr val="tx1"/>
              </a:solidFill>
              <a:effectLst/>
              <a:latin typeface="+mn-lt"/>
              <a:ea typeface="+mn-ea"/>
              <a:cs typeface="+mn-cs"/>
            </a:endParaRPr>
          </a:p>
          <a:p>
            <a:pPr>
              <a:lnSpc>
                <a:spcPct val="150000"/>
              </a:lnSpc>
            </a:pPr>
            <a:r>
              <a:rPr lang="en-GB" sz="1800" kern="1200" dirty="0">
                <a:solidFill>
                  <a:schemeClr val="tx1"/>
                </a:solidFill>
                <a:effectLst/>
                <a:latin typeface="+mn-lt"/>
                <a:ea typeface="+mn-ea"/>
                <a:cs typeface="+mn-cs"/>
              </a:rPr>
              <a:t>Are there zig zag lines to prevent cars from parking right outside school, pelican crossings, footbridges or underpasses? </a:t>
            </a:r>
          </a:p>
          <a:p>
            <a:pPr>
              <a:lnSpc>
                <a:spcPct val="150000"/>
              </a:lnSpc>
            </a:pPr>
            <a:r>
              <a:rPr lang="en-GB" sz="1800" kern="1200" dirty="0">
                <a:solidFill>
                  <a:schemeClr val="tx1"/>
                </a:solidFill>
                <a:effectLst/>
                <a:latin typeface="+mn-lt"/>
                <a:ea typeface="+mn-ea"/>
                <a:cs typeface="+mn-cs"/>
              </a:rPr>
              <a:t>Are there 20mph limits, barriers or fences, wide pavements?</a:t>
            </a:r>
          </a:p>
          <a:p>
            <a:pPr marL="0" indent="0">
              <a:buFont typeface="Arial" panose="020B0604020202020204" pitchFamily="34" charset="0"/>
              <a:buNone/>
            </a:pPr>
            <a:endParaRPr lang="en-GB" altLang="en-US" sz="1800" dirty="0"/>
          </a:p>
          <a:p>
            <a:pPr marL="0" indent="0">
              <a:buFont typeface="Arial" panose="020B0604020202020204" pitchFamily="34" charset="0"/>
              <a:buNone/>
            </a:pPr>
            <a:endParaRPr lang="en-GB" altLang="en-US" sz="1800" dirty="0"/>
          </a:p>
        </p:txBody>
      </p:sp>
      <p:pic>
        <p:nvPicPr>
          <p:cNvPr id="3" name="Picture 2">
            <a:extLst>
              <a:ext uri="{FF2B5EF4-FFF2-40B4-BE49-F238E27FC236}">
                <a16:creationId xmlns:a16="http://schemas.microsoft.com/office/drawing/2014/main" id="{16528EA0-8F3A-4F10-E429-1CC1172D9986}"/>
              </a:ext>
            </a:extLst>
          </p:cNvPr>
          <p:cNvPicPr>
            <a:picLocks noChangeAspect="1"/>
          </p:cNvPicPr>
          <p:nvPr/>
        </p:nvPicPr>
        <p:blipFill>
          <a:blip r:embed="rId3"/>
          <a:stretch>
            <a:fillRect/>
          </a:stretch>
        </p:blipFill>
        <p:spPr>
          <a:xfrm>
            <a:off x="7538863" y="1917763"/>
            <a:ext cx="4284200" cy="4292194"/>
          </a:xfrm>
          <a:prstGeom prst="rect">
            <a:avLst/>
          </a:prstGeom>
        </p:spPr>
      </p:pic>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15067" y="410984"/>
            <a:ext cx="4368602" cy="1470820"/>
          </a:xfrm>
        </p:spPr>
        <p:txBody>
          <a:bodyPr vert="horz" lIns="91440" tIns="45720" rIns="91440" bIns="45720" numCol="1" rtlCol="0" anchor="b" anchorCtr="0" compatLnSpc="1">
            <a:prstTxWarp prst="textNoShape">
              <a:avLst/>
            </a:prstTxWarp>
            <a:normAutofit fontScale="90000"/>
          </a:bodyPr>
          <a:lstStyle/>
          <a:p>
            <a:r>
              <a:rPr lang="en-US" sz="5400" dirty="0"/>
              <a:t>Some things to think about.</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202644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6670" y="2370066"/>
            <a:ext cx="4243589" cy="3320668"/>
          </a:xfrm>
        </p:spPr>
        <p:txBody>
          <a:bodyPr>
            <a:normAutofit/>
          </a:bodyPr>
          <a:lstStyle/>
          <a:p>
            <a:pPr marL="0" indent="0">
              <a:spcAft>
                <a:spcPts val="800"/>
              </a:spcAft>
              <a:buNone/>
            </a:pPr>
            <a:r>
              <a:rPr lang="en-GB" sz="1700" b="1" dirty="0">
                <a:latin typeface="Calibri" panose="020F0502020204030204" pitchFamily="34" charset="0"/>
                <a:ea typeface="Calibri" panose="020F0502020204030204" pitchFamily="34" charset="0"/>
                <a:cs typeface="Times New Roman" panose="02020603050405020304" pitchFamily="18" charset="0"/>
              </a:rPr>
              <a:t>Think about the traffic around your school or around where you live.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700" dirty="0">
                <a:effectLst/>
                <a:latin typeface="Calibri" panose="020F0502020204030204" pitchFamily="34" charset="0"/>
                <a:ea typeface="Calibri" panose="020F0502020204030204" pitchFamily="34" charset="0"/>
                <a:cs typeface="Times New Roman" panose="02020603050405020304" pitchFamily="18" charset="0"/>
              </a:rPr>
              <a:t>Do you think it travels fast?</a:t>
            </a:r>
          </a:p>
          <a:p>
            <a:pPr marL="0" indent="0">
              <a:spcAft>
                <a:spcPts val="800"/>
              </a:spcAft>
              <a:buNone/>
            </a:pPr>
            <a:r>
              <a:rPr lang="en-GB" sz="1700" dirty="0">
                <a:effectLst/>
                <a:latin typeface="Calibri" panose="020F0502020204030204" pitchFamily="34" charset="0"/>
                <a:ea typeface="Calibri" panose="020F0502020204030204" pitchFamily="34" charset="0"/>
                <a:cs typeface="Times New Roman" panose="02020603050405020304" pitchFamily="18" charset="0"/>
              </a:rPr>
              <a:t>Do you feel safe walking or cycling near school/where you live?</a:t>
            </a:r>
          </a:p>
          <a:p>
            <a:pPr marL="0" indent="0">
              <a:spcAft>
                <a:spcPts val="800"/>
              </a:spcAft>
              <a:buNone/>
            </a:pPr>
            <a:r>
              <a:rPr lang="en-GB" sz="1700" dirty="0">
                <a:effectLst/>
                <a:latin typeface="Calibri" panose="020F0502020204030204" pitchFamily="34" charset="0"/>
                <a:ea typeface="Calibri" panose="020F0502020204030204" pitchFamily="34" charset="0"/>
                <a:cs typeface="Times New Roman" panose="02020603050405020304" pitchFamily="18" charset="0"/>
              </a:rPr>
              <a:t>Does fast traffic make you feel frightened or worried?</a:t>
            </a:r>
          </a:p>
          <a:p>
            <a:pPr marL="0" indent="0">
              <a:spcAft>
                <a:spcPts val="800"/>
              </a:spcAft>
              <a:buNone/>
            </a:pPr>
            <a:r>
              <a:rPr lang="en-GB" sz="1700" dirty="0">
                <a:effectLst/>
                <a:latin typeface="Calibri" panose="020F0502020204030204" pitchFamily="34" charset="0"/>
                <a:ea typeface="Calibri" panose="020F0502020204030204" pitchFamily="34" charset="0"/>
                <a:cs typeface="Times New Roman" panose="02020603050405020304" pitchFamily="18" charset="0"/>
              </a:rPr>
              <a:t>Is the traffic noisy, or smelly? Does it make it dangerous for people to walk and cycle?</a:t>
            </a:r>
            <a:endParaRPr lang="en-GB" altLang="en-US" sz="1700" dirty="0"/>
          </a:p>
        </p:txBody>
      </p:sp>
      <p:pic>
        <p:nvPicPr>
          <p:cNvPr id="3" name="Picture 2">
            <a:extLst>
              <a:ext uri="{FF2B5EF4-FFF2-40B4-BE49-F238E27FC236}">
                <a16:creationId xmlns:a16="http://schemas.microsoft.com/office/drawing/2014/main" id="{1CF03DFE-6784-33B7-7DC7-7656D81E19C3}"/>
              </a:ext>
            </a:extLst>
          </p:cNvPr>
          <p:cNvPicPr>
            <a:picLocks noChangeAspect="1"/>
          </p:cNvPicPr>
          <p:nvPr/>
        </p:nvPicPr>
        <p:blipFill rotWithShape="1">
          <a:blip r:embed="rId2"/>
          <a:srcRect l="8431" r="351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6067" y="2240338"/>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1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214173" y="372526"/>
            <a:ext cx="5909053" cy="743452"/>
          </a:xfrm>
        </p:spPr>
        <p:txBody>
          <a:bodyPr vert="horz" lIns="91440" tIns="45720" rIns="91440" bIns="45720" numCol="1" rtlCol="0" anchor="t" anchorCtr="0" compatLnSpc="1">
            <a:prstTxWarp prst="textNoShape">
              <a:avLst/>
            </a:prstTxWarp>
            <a:normAutofit/>
          </a:bodyPr>
          <a:lstStyle/>
          <a:p>
            <a:r>
              <a:rPr lang="en-US" dirty="0"/>
              <a:t>Road safety facts.</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141060" y="1208389"/>
            <a:ext cx="8229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800" dirty="0"/>
              <a:t>More than six children are seriously hurt or killed every single day on UK roads.</a:t>
            </a:r>
            <a:br>
              <a:rPr lang="en-GB" sz="1800" dirty="0"/>
            </a:br>
            <a:endParaRPr lang="en-GB" sz="1800" dirty="0"/>
          </a:p>
          <a:p>
            <a:pPr>
              <a:lnSpc>
                <a:spcPct val="150000"/>
              </a:lnSpc>
            </a:pPr>
            <a:r>
              <a:rPr lang="en-GB" sz="1800" dirty="0"/>
              <a:t>Fast traffic is dangerous, frightening and noisy.</a:t>
            </a:r>
            <a:br>
              <a:rPr lang="en-GB" sz="1800" dirty="0"/>
            </a:br>
            <a:endParaRPr lang="en-GB" sz="1800" dirty="0"/>
          </a:p>
          <a:p>
            <a:pPr>
              <a:lnSpc>
                <a:spcPct val="150000"/>
              </a:lnSpc>
            </a:pPr>
            <a:r>
              <a:rPr lang="en-GB" sz="1800" dirty="0"/>
              <a:t>All vehicles are heavy and hard and can hurt us very badly if they hit us.</a:t>
            </a:r>
            <a:br>
              <a:rPr lang="en-GB" sz="1800" dirty="0"/>
            </a:br>
            <a:endParaRPr lang="en-GB" sz="1800" dirty="0"/>
          </a:p>
          <a:p>
            <a:pPr>
              <a:lnSpc>
                <a:spcPct val="150000"/>
              </a:lnSpc>
            </a:pPr>
            <a:r>
              <a:rPr lang="en-GB" sz="1800" dirty="0"/>
              <a:t>At higher speeds, vehicles hit harder and cause more severe injuries.</a:t>
            </a:r>
            <a:br>
              <a:rPr lang="en-GB" sz="1800" dirty="0"/>
            </a:br>
            <a:endParaRPr lang="en-GB" sz="1800" dirty="0"/>
          </a:p>
          <a:p>
            <a:pPr>
              <a:lnSpc>
                <a:spcPct val="150000"/>
              </a:lnSpc>
            </a:pPr>
            <a:r>
              <a:rPr lang="en-GB" sz="1800" dirty="0"/>
              <a:t>Slower speeds save lives.</a:t>
            </a:r>
          </a:p>
        </p:txBody>
      </p:sp>
      <p:pic>
        <p:nvPicPr>
          <p:cNvPr id="6" name="Picture 5" descr="A red circle with black text&#10;&#10;Description automatically generated">
            <a:extLst>
              <a:ext uri="{FF2B5EF4-FFF2-40B4-BE49-F238E27FC236}">
                <a16:creationId xmlns:a16="http://schemas.microsoft.com/office/drawing/2014/main" id="{428C385C-68F3-32F0-ED85-C8A92C715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439" y="402336"/>
            <a:ext cx="4185097" cy="5852160"/>
          </a:xfrm>
          <a:prstGeom prst="rect">
            <a:avLst/>
          </a:prstGeom>
        </p:spPr>
      </p:pic>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Speed and stopping distances.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26773" y="2006083"/>
            <a:ext cx="5569227" cy="4264088"/>
          </a:xfrm>
        </p:spPr>
        <p:txBody>
          <a:bodyPr/>
          <a:lstStyle/>
          <a:p>
            <a:pPr>
              <a:lnSpc>
                <a:spcPct val="150000"/>
              </a:lnSpc>
            </a:pPr>
            <a:r>
              <a:rPr lang="en-GB" altLang="en-US" sz="1800" dirty="0"/>
              <a:t>Measure out these distances in the playground so you can see how long it takes a car to stop at 30 and 20 miles an hour.</a:t>
            </a:r>
          </a:p>
          <a:p>
            <a:pPr>
              <a:lnSpc>
                <a:spcPct val="150000"/>
              </a:lnSpc>
            </a:pPr>
            <a:r>
              <a:rPr lang="en-GB" altLang="en-US" sz="1800" dirty="0"/>
              <a:t>What do you think will happen to these distances in wet weather?</a:t>
            </a:r>
          </a:p>
          <a:p>
            <a:pPr>
              <a:lnSpc>
                <a:spcPct val="150000"/>
              </a:lnSpc>
            </a:pPr>
            <a:r>
              <a:rPr lang="en-GB" altLang="en-US" sz="1800" dirty="0"/>
              <a:t>What do you think will happen to these distances if the driver is tired or distracted?</a:t>
            </a:r>
          </a:p>
          <a:p>
            <a:pPr marL="0" indent="0">
              <a:buFont typeface="Arial" panose="020B0604020202020204" pitchFamily="34" charset="0"/>
              <a:buNone/>
            </a:pPr>
            <a:endParaRPr lang="en-GB" altLang="en-US" sz="1800" dirty="0"/>
          </a:p>
        </p:txBody>
      </p:sp>
      <p:pic>
        <p:nvPicPr>
          <p:cNvPr id="3" name="Picture 2">
            <a:extLst>
              <a:ext uri="{FF2B5EF4-FFF2-40B4-BE49-F238E27FC236}">
                <a16:creationId xmlns:a16="http://schemas.microsoft.com/office/drawing/2014/main" id="{14A0DC36-A603-CBAD-55D1-6C2C1A33FAD3}"/>
              </a:ext>
            </a:extLst>
          </p:cNvPr>
          <p:cNvPicPr>
            <a:picLocks noChangeAspect="1"/>
          </p:cNvPicPr>
          <p:nvPr/>
        </p:nvPicPr>
        <p:blipFill>
          <a:blip r:embed="rId3"/>
          <a:stretch>
            <a:fillRect/>
          </a:stretch>
        </p:blipFill>
        <p:spPr>
          <a:xfrm>
            <a:off x="6821883" y="1771766"/>
            <a:ext cx="4565223" cy="4565223"/>
          </a:xfrm>
          <a:prstGeom prst="rect">
            <a:avLst/>
          </a:prstGeom>
        </p:spPr>
      </p:pic>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393192" y="393590"/>
            <a:ext cx="5061349" cy="950578"/>
          </a:xfrm>
        </p:spPr>
        <p:txBody>
          <a:bodyPr anchor="b">
            <a:normAutofit/>
          </a:bodyPr>
          <a:lstStyle/>
          <a:p>
            <a:r>
              <a:rPr lang="en-GB" altLang="en-US" sz="5400" dirty="0">
                <a:solidFill>
                  <a:schemeClr val="tx1">
                    <a:lumMod val="85000"/>
                    <a:lumOff val="15000"/>
                  </a:schemeClr>
                </a:solidFill>
              </a:rPr>
              <a:t>Did you know?</a:t>
            </a:r>
          </a:p>
        </p:txBody>
      </p:sp>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388478" y="1624308"/>
            <a:ext cx="5707522" cy="2931510"/>
          </a:xfrm>
        </p:spPr>
        <p:txBody>
          <a:bodyPr>
            <a:noAutofit/>
          </a:bodyPr>
          <a:lstStyle/>
          <a:p>
            <a:pPr>
              <a:lnSpc>
                <a:spcPct val="150000"/>
              </a:lnSpc>
            </a:pPr>
            <a:r>
              <a:rPr lang="en-GB" altLang="en-US" sz="2400" dirty="0">
                <a:solidFill>
                  <a:schemeClr val="tx1">
                    <a:lumMod val="85000"/>
                    <a:lumOff val="15000"/>
                  </a:schemeClr>
                </a:solidFill>
              </a:rPr>
              <a:t>5 people die on UK roads every day.</a:t>
            </a:r>
          </a:p>
          <a:p>
            <a:pPr>
              <a:lnSpc>
                <a:spcPct val="150000"/>
              </a:lnSpc>
            </a:pPr>
            <a:r>
              <a:rPr lang="en-GB" altLang="en-US" sz="2400" dirty="0">
                <a:solidFill>
                  <a:schemeClr val="tx1">
                    <a:lumMod val="85000"/>
                    <a:lumOff val="15000"/>
                  </a:schemeClr>
                </a:solidFill>
              </a:rPr>
              <a:t>It takes 23 metres for a car to stop if it is travelling at 30 miles an hour.</a:t>
            </a:r>
          </a:p>
          <a:p>
            <a:pPr>
              <a:lnSpc>
                <a:spcPct val="150000"/>
              </a:lnSpc>
            </a:pPr>
            <a:r>
              <a:rPr lang="en-GB" altLang="en-US" sz="2400" dirty="0">
                <a:solidFill>
                  <a:schemeClr val="tx1">
                    <a:lumMod val="85000"/>
                    <a:lumOff val="15000"/>
                  </a:schemeClr>
                </a:solidFill>
              </a:rPr>
              <a:t>The speed limit is the </a:t>
            </a:r>
            <a:r>
              <a:rPr lang="en-GB" altLang="en-US" sz="2400" b="1" dirty="0">
                <a:solidFill>
                  <a:schemeClr val="tx1">
                    <a:lumMod val="85000"/>
                    <a:lumOff val="15000"/>
                  </a:schemeClr>
                </a:solidFill>
              </a:rPr>
              <a:t>top</a:t>
            </a:r>
            <a:r>
              <a:rPr lang="en-GB" altLang="en-US" sz="2400" dirty="0">
                <a:solidFill>
                  <a:schemeClr val="tx1">
                    <a:lumMod val="85000"/>
                    <a:lumOff val="15000"/>
                  </a:schemeClr>
                </a:solidFill>
              </a:rPr>
              <a:t> speed you should travel on that road. (it doesn’t mean it is safe to drive at this speed in all conditions)</a:t>
            </a:r>
          </a:p>
          <a:p>
            <a:pPr>
              <a:lnSpc>
                <a:spcPct val="90000"/>
              </a:lnSpc>
            </a:pPr>
            <a:endParaRPr lang="en-GB" altLang="en-US" sz="2400" dirty="0">
              <a:solidFill>
                <a:schemeClr val="tx1">
                  <a:lumMod val="85000"/>
                  <a:lumOff val="15000"/>
                </a:schemeClr>
              </a:solidFill>
            </a:endParaRP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Tree>
    <p:extLst>
      <p:ext uri="{BB962C8B-B14F-4D97-AF65-F5344CB8AC3E}">
        <p14:creationId xmlns:p14="http://schemas.microsoft.com/office/powerpoint/2010/main" val="81516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006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03002" y="1536248"/>
            <a:ext cx="8229600" cy="1755775"/>
          </a:xfrm>
        </p:spPr>
        <p:txBody>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speed limit on the road outside your school?</a:t>
            </a:r>
          </a:p>
          <a:p>
            <a:pPr marL="0" indent="0">
              <a:buFont typeface="Arial" panose="020B0604020202020204" pitchFamily="34" charset="0"/>
              <a:buNone/>
            </a:pPr>
            <a:endParaRPr lang="en-GB" altLang="en-US" sz="1800" dirty="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altLang="en-US" sz="1800" dirty="0">
                <a:latin typeface="Calibri" panose="020F0502020204030204" pitchFamily="34" charset="0"/>
                <a:cs typeface="Times New Roman" panose="02020603050405020304" pitchFamily="18" charset="0"/>
              </a:rPr>
              <a:t>How many people die each day in road traffic accidents?</a:t>
            </a:r>
          </a:p>
          <a:p>
            <a:pPr marL="0" indent="0">
              <a:buFont typeface="Arial" panose="020B0604020202020204" pitchFamily="34" charset="0"/>
              <a:buNone/>
            </a:pPr>
            <a:r>
              <a:rPr lang="en-GB" altLang="en-US" sz="1800" dirty="0">
                <a:solidFill>
                  <a:srgbClr val="0070C0"/>
                </a:solidFill>
                <a:latin typeface="Calibri" panose="020F0502020204030204" pitchFamily="34" charset="0"/>
                <a:cs typeface="Times New Roman" panose="02020603050405020304" pitchFamily="18" charset="0"/>
              </a:rPr>
              <a:t>5 people die every day </a:t>
            </a:r>
          </a:p>
          <a:p>
            <a:pPr marL="0" indent="0">
              <a:buFont typeface="Arial" panose="020B0604020202020204" pitchFamily="34" charset="0"/>
              <a:buNone/>
            </a:pPr>
            <a:endParaRPr lang="en-GB" altLang="en-US" sz="1800" dirty="0">
              <a:solidFill>
                <a:srgbClr val="0070C0"/>
              </a:solidFill>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altLang="en-US" sz="1800" dirty="0">
                <a:latin typeface="Calibri" panose="020F0502020204030204" pitchFamily="34" charset="0"/>
                <a:cs typeface="Times New Roman" panose="02020603050405020304" pitchFamily="18" charset="0"/>
              </a:rPr>
              <a:t>Should you always drive at the speed limit on all roads all the time?</a:t>
            </a:r>
          </a:p>
          <a:p>
            <a:pPr marL="0" indent="0">
              <a:buFont typeface="Arial" panose="020B0604020202020204" pitchFamily="34" charset="0"/>
              <a:buNone/>
            </a:pPr>
            <a:r>
              <a:rPr lang="en-GB" altLang="en-US" sz="1800" dirty="0">
                <a:solidFill>
                  <a:srgbClr val="0070C0"/>
                </a:solidFill>
                <a:latin typeface="Calibri" panose="020F0502020204030204" pitchFamily="34" charset="0"/>
                <a:cs typeface="Times New Roman" panose="02020603050405020304" pitchFamily="18" charset="0"/>
              </a:rPr>
              <a:t>No. The speed limit is the </a:t>
            </a:r>
            <a:r>
              <a:rPr lang="en-GB" altLang="en-US" sz="1800" b="1" dirty="0">
                <a:solidFill>
                  <a:srgbClr val="0070C0"/>
                </a:solidFill>
                <a:latin typeface="Calibri" panose="020F0502020204030204" pitchFamily="34" charset="0"/>
                <a:cs typeface="Times New Roman" panose="02020603050405020304" pitchFamily="18" charset="0"/>
              </a:rPr>
              <a:t>maximum</a:t>
            </a:r>
            <a:r>
              <a:rPr lang="en-GB" altLang="en-US" sz="1800" dirty="0">
                <a:solidFill>
                  <a:srgbClr val="0070C0"/>
                </a:solidFill>
                <a:latin typeface="Calibri" panose="020F0502020204030204" pitchFamily="34" charset="0"/>
                <a:cs typeface="Times New Roman" panose="02020603050405020304" pitchFamily="18" charset="0"/>
              </a:rPr>
              <a:t> speed you should travel. It is often safer to go slower especially in bad weather and when there are cyclists and pedestrians. </a:t>
            </a:r>
          </a:p>
          <a:p>
            <a:pPr marL="0" indent="0">
              <a:buFont typeface="Arial" panose="020B0604020202020204" pitchFamily="34" charset="0"/>
              <a:buNone/>
            </a:pPr>
            <a:endParaRPr lang="en-GB" altLang="en-US" sz="1800" dirty="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altLang="en-US" sz="1800" dirty="0">
                <a:latin typeface="Calibri" panose="020F0502020204030204" pitchFamily="34" charset="0"/>
                <a:cs typeface="Times New Roman" panose="02020603050405020304" pitchFamily="18" charset="0"/>
              </a:rPr>
              <a:t>How many metres does it take to stop in a car travelling at 30 miles per hour?</a:t>
            </a:r>
          </a:p>
          <a:p>
            <a:pPr marL="0" indent="0">
              <a:buFont typeface="Arial" panose="020B0604020202020204" pitchFamily="34" charset="0"/>
              <a:buNone/>
            </a:pPr>
            <a:r>
              <a:rPr lang="en-GB" altLang="en-US" sz="1800" dirty="0">
                <a:solidFill>
                  <a:srgbClr val="0070C0"/>
                </a:solidFill>
                <a:latin typeface="Calibri" panose="020F0502020204030204" pitchFamily="34" charset="0"/>
                <a:cs typeface="Times New Roman" panose="02020603050405020304" pitchFamily="18" charset="0"/>
              </a:rPr>
              <a:t>It takes 23 metres for a car to stop when it is travelling at 30 miles an hour.</a:t>
            </a:r>
            <a:endParaRPr lang="en-GB" altLang="en-US" sz="1800" dirty="0">
              <a:solidFill>
                <a:srgbClr val="0070C0"/>
              </a:solidFill>
            </a:endParaRP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156619" y="404814"/>
            <a:ext cx="7686264"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2156619" y="1395410"/>
            <a:ext cx="4225131" cy="1938527"/>
          </a:xfrm>
        </p:spPr>
        <p:txBody>
          <a:bodyPr/>
          <a:lstStyle/>
          <a:p>
            <a:pPr marL="0" indent="0">
              <a:buNone/>
            </a:pPr>
            <a:r>
              <a:rPr lang="en-GB" dirty="0"/>
              <a:t>Your mission this month is to encourage the adults who drive the cars to think:</a:t>
            </a:r>
          </a:p>
          <a:p>
            <a:r>
              <a:rPr lang="en-GB" dirty="0"/>
              <a:t>about the speed they travel.</a:t>
            </a:r>
          </a:p>
          <a:p>
            <a:r>
              <a:rPr lang="en-GB" dirty="0"/>
              <a:t>and how they can make their journeys safer.</a:t>
            </a: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hangingPunct="0">
              <a:buNone/>
            </a:pPr>
            <a:endParaRPr lang="en-GB" sz="2400" i="1" kern="1200" dirty="0">
              <a:solidFill>
                <a:schemeClr val="tx1"/>
              </a:solidFill>
              <a:effectLst/>
              <a:latin typeface="+mn-lt"/>
              <a:ea typeface="+mn-ea"/>
              <a:cs typeface="+mn-cs"/>
            </a:endParaRPr>
          </a:p>
          <a:p>
            <a:pPr marL="0" indent="0" hangingPunct="0">
              <a:buNone/>
            </a:pPr>
            <a:endParaRPr lang="en-GB" sz="2400" i="1" kern="1200" dirty="0">
              <a:solidFill>
                <a:schemeClr val="tx1"/>
              </a:solidFill>
              <a:effectLst/>
              <a:latin typeface="+mn-lt"/>
              <a:ea typeface="+mn-ea"/>
              <a:cs typeface="+mn-cs"/>
            </a:endParaRPr>
          </a:p>
          <a:p>
            <a:pPr marL="0" indent="0">
              <a:buNone/>
            </a:pPr>
            <a:endParaRPr lang="en-GB" dirty="0"/>
          </a:p>
        </p:txBody>
      </p:sp>
      <p:pic>
        <p:nvPicPr>
          <p:cNvPr id="3" name="Picture 2" descr="A child riding a bicycle&#10;&#10;Description automatically generated">
            <a:extLst>
              <a:ext uri="{FF2B5EF4-FFF2-40B4-BE49-F238E27FC236}">
                <a16:creationId xmlns:a16="http://schemas.microsoft.com/office/drawing/2014/main" id="{6799DBBF-7AAB-2341-DB17-7FE137C2876C}"/>
              </a:ext>
            </a:extLst>
          </p:cNvPr>
          <p:cNvPicPr>
            <a:picLocks noChangeAspect="1"/>
          </p:cNvPicPr>
          <p:nvPr/>
        </p:nvPicPr>
        <p:blipFill rotWithShape="1">
          <a:blip r:embed="rId3">
            <a:extLst>
              <a:ext uri="{28A0092B-C50C-407E-A947-70E740481C1C}">
                <a14:useLocalDpi xmlns:a14="http://schemas.microsoft.com/office/drawing/2010/main" val="0"/>
              </a:ext>
            </a:extLst>
          </a:blip>
          <a:srcRect b="35966"/>
          <a:stretch/>
        </p:blipFill>
        <p:spPr>
          <a:xfrm>
            <a:off x="6381750" y="1989299"/>
            <a:ext cx="3560813" cy="3214297"/>
          </a:xfrm>
          <a:prstGeom prst="rect">
            <a:avLst/>
          </a:prstGeom>
        </p:spPr>
      </p:pic>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833</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1_Office Theme</vt:lpstr>
      <vt:lpstr>Office Theme</vt:lpstr>
      <vt:lpstr>2_Office Theme</vt:lpstr>
      <vt:lpstr>Road Safety Week 2023</vt:lpstr>
      <vt:lpstr>Welcome to the I.M.P.S. team! </vt:lpstr>
      <vt:lpstr>Road Safety Week November 19th – 25th 2023.</vt:lpstr>
      <vt:lpstr>Some things to think about.</vt:lpstr>
      <vt:lpstr>Road safety facts.</vt:lpstr>
      <vt:lpstr>Speed and stopping distances.</vt:lpstr>
      <vt:lpstr>Did you know?</vt:lpstr>
      <vt:lpstr>Quiz</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6</cp:revision>
  <dcterms:created xsi:type="dcterms:W3CDTF">2022-11-14T14:09:49Z</dcterms:created>
  <dcterms:modified xsi:type="dcterms:W3CDTF">2023-10-17T10:56:57Z</dcterms:modified>
</cp:coreProperties>
</file>