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64" r:id="rId6"/>
  </p:sldMasterIdLst>
  <p:notesMasterIdLst>
    <p:notesMasterId r:id="rId25"/>
  </p:notesMasterIdLst>
  <p:sldIdLst>
    <p:sldId id="317" r:id="rId7"/>
    <p:sldId id="257" r:id="rId8"/>
    <p:sldId id="307" r:id="rId9"/>
    <p:sldId id="309" r:id="rId10"/>
    <p:sldId id="306" r:id="rId11"/>
    <p:sldId id="314" r:id="rId12"/>
    <p:sldId id="322" r:id="rId13"/>
    <p:sldId id="324" r:id="rId14"/>
    <p:sldId id="318" r:id="rId15"/>
    <p:sldId id="325" r:id="rId16"/>
    <p:sldId id="326" r:id="rId17"/>
    <p:sldId id="327" r:id="rId18"/>
    <p:sldId id="290" r:id="rId19"/>
    <p:sldId id="292" r:id="rId20"/>
    <p:sldId id="293" r:id="rId21"/>
    <p:sldId id="316" r:id="rId22"/>
    <p:sldId id="29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04" autoAdjust="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209B2-171A-425C-B0B1-60CCACC2C546}" type="datetimeFigureOut">
              <a:rPr lang="en-GB" smtClean="0"/>
              <a:t>23/05/2025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03084-8F9B-4810-BFC6-C32E877BCBC1}" type="slidenum">
              <a:rPr lang="en-GB" smtClean="0"/>
              <a:t>‹#›</a:t>
            </a:fld>
            <a:endParaRPr lang="en-GB"/>
          </a:p>
        </p:txBody>
      </p:sp>
    </p:spTree>
    <p:extLst>
      <p:ext uri="{BB962C8B-B14F-4D97-AF65-F5344CB8AC3E}">
        <p14:creationId xmlns:p14="http://schemas.microsoft.com/office/powerpoint/2010/main" val="23562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for the person taking the assembly</a:t>
            </a:r>
          </a:p>
        </p:txBody>
      </p:sp>
      <p:sp>
        <p:nvSpPr>
          <p:cNvPr id="4" name="Slide Number Placeholder 3"/>
          <p:cNvSpPr>
            <a:spLocks noGrp="1"/>
          </p:cNvSpPr>
          <p:nvPr>
            <p:ph type="sldNum" sz="quarter" idx="5"/>
          </p:nvPr>
        </p:nvSpPr>
        <p:spPr/>
        <p:txBody>
          <a:bodyPr/>
          <a:lstStyle/>
          <a:p>
            <a:fld id="{12FB9368-FC32-4621-BF72-3687046081FC}" type="slidenum">
              <a:rPr lang="en-GB" smtClean="0"/>
              <a:t>1</a:t>
            </a:fld>
            <a:endParaRPr lang="en-GB"/>
          </a:p>
        </p:txBody>
      </p:sp>
    </p:spTree>
    <p:extLst>
      <p:ext uri="{BB962C8B-B14F-4D97-AF65-F5344CB8AC3E}">
        <p14:creationId xmlns:p14="http://schemas.microsoft.com/office/powerpoint/2010/main" val="357025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B4A35-F049-47C6-ABE1-83BD19FCE97D}"/>
              </a:ext>
            </a:extLst>
          </p:cNvPr>
          <p:cNvSpPr>
            <a:spLocks noGrp="1"/>
          </p:cNvSpPr>
          <p:nvPr>
            <p:ph type="dt" sz="half" idx="10"/>
          </p:nvPr>
        </p:nvSpPr>
        <p:spPr/>
        <p:txBody>
          <a:bodyPr/>
          <a:lstStyle>
            <a:lvl1pPr>
              <a:defRPr/>
            </a:lvl1pPr>
          </a:lstStyle>
          <a:p>
            <a:pPr>
              <a:defRPr/>
            </a:pPr>
            <a:fld id="{E6E22362-6270-4CFA-8490-7878DF8F832C}" type="datetimeFigureOut">
              <a:rPr lang="en-GB"/>
              <a:pPr>
                <a:defRPr/>
              </a:pPr>
              <a:t>23/05/2025</a:t>
            </a:fld>
            <a:endParaRPr lang="en-GB"/>
          </a:p>
        </p:txBody>
      </p:sp>
      <p:sp>
        <p:nvSpPr>
          <p:cNvPr id="5" name="Footer Placeholder 4">
            <a:extLst>
              <a:ext uri="{FF2B5EF4-FFF2-40B4-BE49-F238E27FC236}">
                <a16:creationId xmlns:a16="http://schemas.microsoft.com/office/drawing/2014/main" id="{4E43CB5A-E42E-4C59-8453-647F75F0FF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D5E2221-CB57-4534-89E8-BD4D79D4879E}"/>
              </a:ext>
            </a:extLst>
          </p:cNvPr>
          <p:cNvSpPr>
            <a:spLocks noGrp="1"/>
          </p:cNvSpPr>
          <p:nvPr>
            <p:ph type="sldNum" sz="quarter" idx="12"/>
          </p:nvPr>
        </p:nvSpPr>
        <p:spPr/>
        <p:txBody>
          <a:bodyPr/>
          <a:lstStyle>
            <a:lvl1pPr>
              <a:defRPr/>
            </a:lvl1pPr>
          </a:lstStyle>
          <a:p>
            <a:pPr>
              <a:defRPr/>
            </a:pPr>
            <a:fld id="{20B3BAE6-79FC-4B16-89BD-D9B74B8B0B1A}" type="slidenum">
              <a:rPr lang="en-GB"/>
              <a:pPr>
                <a:defRPr/>
              </a:pPr>
              <a:t>‹#›</a:t>
            </a:fld>
            <a:endParaRPr lang="en-GB"/>
          </a:p>
        </p:txBody>
      </p:sp>
    </p:spTree>
    <p:extLst>
      <p:ext uri="{BB962C8B-B14F-4D97-AF65-F5344CB8AC3E}">
        <p14:creationId xmlns:p14="http://schemas.microsoft.com/office/powerpoint/2010/main" val="113348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8BF20B-5C18-7888-5689-D3EE3F95C14A}"/>
              </a:ext>
            </a:extLst>
          </p:cNvPr>
          <p:cNvSpPr>
            <a:spLocks noGrp="1"/>
          </p:cNvSpPr>
          <p:nvPr>
            <p:ph type="dt" sz="half" idx="10"/>
          </p:nvPr>
        </p:nvSpPr>
        <p:spPr/>
        <p:txBody>
          <a:bodyPr/>
          <a:lstStyle>
            <a:lvl1pPr>
              <a:defRPr/>
            </a:lvl1pPr>
          </a:lstStyle>
          <a:p>
            <a:pPr>
              <a:defRPr/>
            </a:pPr>
            <a:fld id="{C81423B0-32F7-48CE-A44A-323ED0018169}" type="datetimeFigureOut">
              <a:rPr lang="en-GB"/>
              <a:pPr>
                <a:defRPr/>
              </a:pPr>
              <a:t>23/05/2025</a:t>
            </a:fld>
            <a:endParaRPr lang="en-GB"/>
          </a:p>
        </p:txBody>
      </p:sp>
      <p:sp>
        <p:nvSpPr>
          <p:cNvPr id="5" name="Footer Placeholder 4">
            <a:extLst>
              <a:ext uri="{FF2B5EF4-FFF2-40B4-BE49-F238E27FC236}">
                <a16:creationId xmlns:a16="http://schemas.microsoft.com/office/drawing/2014/main" id="{3E7B89DF-6773-5CC9-C3BA-3BD73E6EC1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197703B-0F3D-16F0-C243-75070A97B495}"/>
              </a:ext>
            </a:extLst>
          </p:cNvPr>
          <p:cNvSpPr>
            <a:spLocks noGrp="1"/>
          </p:cNvSpPr>
          <p:nvPr>
            <p:ph type="sldNum" sz="quarter" idx="12"/>
          </p:nvPr>
        </p:nvSpPr>
        <p:spPr/>
        <p:txBody>
          <a:bodyPr/>
          <a:lstStyle>
            <a:lvl1pPr>
              <a:defRPr/>
            </a:lvl1pPr>
          </a:lstStyle>
          <a:p>
            <a:pPr>
              <a:defRPr/>
            </a:pPr>
            <a:fld id="{C0D11AD0-6FB8-4FB0-BC22-B0A594CB218E}" type="slidenum">
              <a:rPr lang="en-GB"/>
              <a:pPr>
                <a:defRPr/>
              </a:pPr>
              <a:t>‹#›</a:t>
            </a:fld>
            <a:endParaRPr lang="en-GB"/>
          </a:p>
        </p:txBody>
      </p:sp>
    </p:spTree>
    <p:extLst>
      <p:ext uri="{BB962C8B-B14F-4D97-AF65-F5344CB8AC3E}">
        <p14:creationId xmlns:p14="http://schemas.microsoft.com/office/powerpoint/2010/main" val="20658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1D425-6E08-E14D-C971-9DF1722E598D}"/>
              </a:ext>
            </a:extLst>
          </p:cNvPr>
          <p:cNvSpPr>
            <a:spLocks noGrp="1"/>
          </p:cNvSpPr>
          <p:nvPr>
            <p:ph type="dt" sz="half" idx="10"/>
          </p:nvPr>
        </p:nvSpPr>
        <p:spPr/>
        <p:txBody>
          <a:bodyPr/>
          <a:lstStyle>
            <a:lvl1pPr>
              <a:defRPr/>
            </a:lvl1pPr>
          </a:lstStyle>
          <a:p>
            <a:pPr>
              <a:defRPr/>
            </a:pPr>
            <a:fld id="{32A5A3D3-D052-42CD-BEA7-58239E959A14}" type="datetimeFigureOut">
              <a:rPr lang="en-GB"/>
              <a:pPr>
                <a:defRPr/>
              </a:pPr>
              <a:t>23/05/2025</a:t>
            </a:fld>
            <a:endParaRPr lang="en-GB"/>
          </a:p>
        </p:txBody>
      </p:sp>
      <p:sp>
        <p:nvSpPr>
          <p:cNvPr id="5" name="Footer Placeholder 4">
            <a:extLst>
              <a:ext uri="{FF2B5EF4-FFF2-40B4-BE49-F238E27FC236}">
                <a16:creationId xmlns:a16="http://schemas.microsoft.com/office/drawing/2014/main" id="{BB141D19-4463-A8EC-5430-FE1770188FD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431728-8241-6D64-E3AD-2A091A838C39}"/>
              </a:ext>
            </a:extLst>
          </p:cNvPr>
          <p:cNvSpPr>
            <a:spLocks noGrp="1"/>
          </p:cNvSpPr>
          <p:nvPr>
            <p:ph type="sldNum" sz="quarter" idx="12"/>
          </p:nvPr>
        </p:nvSpPr>
        <p:spPr/>
        <p:txBody>
          <a:bodyPr/>
          <a:lstStyle>
            <a:lvl1pPr>
              <a:defRPr/>
            </a:lvl1pPr>
          </a:lstStyle>
          <a:p>
            <a:fld id="{74BB97D7-001A-4B75-9BC6-C73918019261}" type="slidenum">
              <a:rPr lang="en-GB" altLang="en-US"/>
              <a:pPr/>
              <a:t>‹#›</a:t>
            </a:fld>
            <a:endParaRPr lang="en-GB" altLang="en-US"/>
          </a:p>
        </p:txBody>
      </p:sp>
    </p:spTree>
    <p:extLst>
      <p:ext uri="{BB962C8B-B14F-4D97-AF65-F5344CB8AC3E}">
        <p14:creationId xmlns:p14="http://schemas.microsoft.com/office/powerpoint/2010/main" val="40722387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4177CD-723A-4006-8242-98BF09A51495}"/>
              </a:ext>
            </a:extLst>
          </p:cNvPr>
          <p:cNvSpPr>
            <a:spLocks noGrp="1" noChangeArrowheads="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7C0E429-03C8-4F3A-BD79-39C046B4F64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DDCF63C-EDF4-4669-89EF-06B446F1FC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6B032972-2C37-4E71-9A1C-3A37C679E4D9}" type="datetimeFigureOut">
              <a:rPr lang="en-GB"/>
              <a:pPr>
                <a:defRPr/>
              </a:pPr>
              <a:t>23/05/2025</a:t>
            </a:fld>
            <a:endParaRPr lang="en-GB"/>
          </a:p>
        </p:txBody>
      </p:sp>
      <p:sp>
        <p:nvSpPr>
          <p:cNvPr id="5" name="Footer Placeholder 4">
            <a:extLst>
              <a:ext uri="{FF2B5EF4-FFF2-40B4-BE49-F238E27FC236}">
                <a16:creationId xmlns:a16="http://schemas.microsoft.com/office/drawing/2014/main" id="{0D8D3C18-73A5-4F42-9CB8-DB8EE53763B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3766A272-E708-4EB5-8001-B00B66ED600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D4C7CB5-5C17-409E-B479-32C30330CB5C}" type="slidenum">
              <a:rPr lang="en-GB"/>
              <a:pPr>
                <a:defRPr/>
              </a:pPr>
              <a:t>‹#›</a:t>
            </a:fld>
            <a:endParaRPr lang="en-GB"/>
          </a:p>
        </p:txBody>
      </p:sp>
    </p:spTree>
    <p:extLst>
      <p:ext uri="{BB962C8B-B14F-4D97-AF65-F5344CB8AC3E}">
        <p14:creationId xmlns:p14="http://schemas.microsoft.com/office/powerpoint/2010/main" val="4196793318"/>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108249-35B5-8CDB-B288-E7EF4E70C3E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4F5EA16-B1D4-824E-84A8-FC35B8744C7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13DC2F0-3A67-E9F9-82AE-E0A992E21835}"/>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AE49E936-AA9E-492C-9603-14FECB06578E}" type="datetimeFigureOut">
              <a:rPr lang="en-GB"/>
              <a:pPr>
                <a:defRPr/>
              </a:pPr>
              <a:t>23/05/2025</a:t>
            </a:fld>
            <a:endParaRPr lang="en-GB"/>
          </a:p>
        </p:txBody>
      </p:sp>
      <p:sp>
        <p:nvSpPr>
          <p:cNvPr id="5" name="Footer Placeholder 4">
            <a:extLst>
              <a:ext uri="{FF2B5EF4-FFF2-40B4-BE49-F238E27FC236}">
                <a16:creationId xmlns:a16="http://schemas.microsoft.com/office/drawing/2014/main" id="{6F024C7C-052F-B702-34CD-D6C930B84CB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E0337C3-6D67-37B6-E3AD-377C6DB7DF2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4C6D4A-F7FB-441F-867C-FC1BC6AFE5E3}" type="slidenum">
              <a:rPr lang="en-GB"/>
              <a:pPr>
                <a:defRPr/>
              </a:pPr>
              <a:t>‹#›</a:t>
            </a:fld>
            <a:endParaRPr lang="en-GB"/>
          </a:p>
        </p:txBody>
      </p:sp>
    </p:spTree>
    <p:extLst>
      <p:ext uri="{BB962C8B-B14F-4D97-AF65-F5344CB8AC3E}">
        <p14:creationId xmlns:p14="http://schemas.microsoft.com/office/powerpoint/2010/main" val="2537742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0E3D86-8790-0A9F-64EF-6F86B566152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37A756FD-44C6-6E1E-255B-6A038F12326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38F54249-B4A0-6F26-5C37-4EC5654C670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C5C99D3A-88C7-4A1C-B662-037E8D9F635C}" type="datetimeFigureOut">
              <a:rPr lang="en-GB"/>
              <a:pPr>
                <a:defRPr/>
              </a:pPr>
              <a:t>23/05/2025</a:t>
            </a:fld>
            <a:endParaRPr lang="en-GB"/>
          </a:p>
        </p:txBody>
      </p:sp>
      <p:sp>
        <p:nvSpPr>
          <p:cNvPr id="5" name="Footer Placeholder 4">
            <a:extLst>
              <a:ext uri="{FF2B5EF4-FFF2-40B4-BE49-F238E27FC236}">
                <a16:creationId xmlns:a16="http://schemas.microsoft.com/office/drawing/2014/main" id="{2BEBC790-A44C-D9EC-CF85-38743A31897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FCEF57D3-F197-10CC-09E8-E2684ABFCD2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40908D-9838-4F3A-B12E-6EE5D02BD264}" type="slidenum">
              <a:rPr lang="en-GB" altLang="en-US"/>
              <a:pPr/>
              <a:t>‹#›</a:t>
            </a:fld>
            <a:endParaRPr lang="en-GB" altLang="en-US"/>
          </a:p>
        </p:txBody>
      </p:sp>
    </p:spTree>
    <p:extLst>
      <p:ext uri="{BB962C8B-B14F-4D97-AF65-F5344CB8AC3E}">
        <p14:creationId xmlns:p14="http://schemas.microsoft.com/office/powerpoint/2010/main" val="229435821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lss.org.uk/Pages/Category/drowning-prevention-week-campaign"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mpsweb.co.uk/"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zwzB7So7jSM"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94827" y="835044"/>
            <a:ext cx="10499353" cy="858040"/>
          </a:xfrm>
        </p:spPr>
        <p:txBody>
          <a:bodyPr vert="horz" wrap="square" lIns="91440" tIns="45720" rIns="91440" bIns="45720" numCol="1" rtlCol="0" anchor="b" anchorCtr="0" compatLnSpc="1">
            <a:prstTxWarp prst="textNoShape">
              <a:avLst/>
            </a:prstTxWarp>
            <a:noAutofit/>
          </a:bodyPr>
          <a:lstStyle/>
          <a:p>
            <a:r>
              <a:rPr lang="en-US" sz="7200" b="1" dirty="0">
                <a:latin typeface="+mn-lt"/>
              </a:rPr>
              <a:t>Water Safety </a:t>
            </a:r>
            <a:endParaRPr lang="en-US" sz="2800" b="1" dirty="0">
              <a:latin typeface="+mn-lt"/>
            </a:endParaRP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a:extLst>
              <a:ext uri="{FF2B5EF4-FFF2-40B4-BE49-F238E27FC236}">
                <a16:creationId xmlns:a16="http://schemas.microsoft.com/office/drawing/2014/main" id="{ACB0911E-0842-4CAB-E8B7-37ABC660D08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08390" y="2783286"/>
            <a:ext cx="2743530"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5FDDB98-CBFD-D2A1-966B-BC195A70E9A5}"/>
              </a:ext>
            </a:extLst>
          </p:cNvPr>
          <p:cNvSpPr txBox="1"/>
          <p:nvPr/>
        </p:nvSpPr>
        <p:spPr>
          <a:xfrm>
            <a:off x="694827" y="3736933"/>
            <a:ext cx="4836839" cy="1077218"/>
          </a:xfrm>
          <a:prstGeom prst="rect">
            <a:avLst/>
          </a:prstGeom>
          <a:noFill/>
        </p:spPr>
        <p:txBody>
          <a:bodyPr wrap="square" rtlCol="0">
            <a:spAutoFit/>
          </a:bodyPr>
          <a:lstStyle/>
          <a:p>
            <a:pPr algn="ctr"/>
            <a:r>
              <a:rPr lang="en-US" sz="3200" b="1" dirty="0"/>
              <a:t>Drowning Prevention Week </a:t>
            </a:r>
            <a:r>
              <a:rPr lang="en-US" sz="3200" dirty="0"/>
              <a:t>14th – 21st June 2025</a:t>
            </a:r>
            <a:endParaRPr lang="en-GB" sz="3200" dirty="0"/>
          </a:p>
        </p:txBody>
      </p:sp>
    </p:spTree>
    <p:extLst>
      <p:ext uri="{BB962C8B-B14F-4D97-AF65-F5344CB8AC3E}">
        <p14:creationId xmlns:p14="http://schemas.microsoft.com/office/powerpoint/2010/main" val="411841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D3F4B0-9371-047D-5B95-4886DD39D5C4}"/>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71557E-6FED-7202-F0E2-4AFC6BBAB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20BFC5B-ED48-8A44-8EDF-8B6A8E77B4A8}"/>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1AF039C2-6491-95D8-0F9A-A6693F822C4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920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9D4C2B3-BEE2-E382-ABB9-2E7FDBFE4EB9}"/>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733E884-9A26-20A9-D5B7-0DFDC6A8207E}"/>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CC31565-3EF2-8E73-26C2-89B2C51BFF46}"/>
              </a:ext>
            </a:extLst>
          </p:cNvPr>
          <p:cNvSpPr txBox="1"/>
          <p:nvPr/>
        </p:nvSpPr>
        <p:spPr>
          <a:xfrm>
            <a:off x="526774" y="2313432"/>
            <a:ext cx="5149750" cy="4708981"/>
          </a:xfrm>
          <a:prstGeom prst="rect">
            <a:avLst/>
          </a:prstGeom>
          <a:noFill/>
        </p:spPr>
        <p:txBody>
          <a:bodyPr wrap="square" rtlCol="0">
            <a:spAutoFit/>
          </a:bodyPr>
          <a:lstStyle/>
          <a:p>
            <a:r>
              <a:rPr lang="en-GB" sz="4800" b="1" dirty="0"/>
              <a:t>Which months do most accidental drownings happen in?</a:t>
            </a:r>
          </a:p>
          <a:p>
            <a:endParaRPr lang="en-GB" dirty="0"/>
          </a:p>
          <a:p>
            <a:endParaRPr lang="en-GB" dirty="0"/>
          </a:p>
          <a:p>
            <a:br>
              <a:rPr lang="en-GB" dirty="0"/>
            </a:br>
            <a:endParaRPr lang="en-GB" dirty="0"/>
          </a:p>
          <a:p>
            <a:endParaRPr lang="en-GB" dirty="0"/>
          </a:p>
          <a:p>
            <a:endParaRPr lang="en-GB" dirty="0"/>
          </a:p>
        </p:txBody>
      </p:sp>
      <p:sp>
        <p:nvSpPr>
          <p:cNvPr id="6" name="TextBox 5">
            <a:extLst>
              <a:ext uri="{FF2B5EF4-FFF2-40B4-BE49-F238E27FC236}">
                <a16:creationId xmlns:a16="http://schemas.microsoft.com/office/drawing/2014/main" id="{AA184D31-17F0-7247-96B8-80198BB3C6C9}"/>
              </a:ext>
            </a:extLst>
          </p:cNvPr>
          <p:cNvSpPr txBox="1"/>
          <p:nvPr/>
        </p:nvSpPr>
        <p:spPr>
          <a:xfrm>
            <a:off x="7767872" y="2313432"/>
            <a:ext cx="3575309" cy="2585323"/>
          </a:xfrm>
          <a:prstGeom prst="rect">
            <a:avLst/>
          </a:prstGeom>
          <a:noFill/>
        </p:spPr>
        <p:txBody>
          <a:bodyPr wrap="square" rtlCol="0">
            <a:spAutoFit/>
          </a:bodyPr>
          <a:lstStyle/>
          <a:p>
            <a:r>
              <a:rPr lang="en-GB" sz="5400" dirty="0"/>
              <a:t>Between May and August</a:t>
            </a:r>
          </a:p>
        </p:txBody>
      </p:sp>
    </p:spTree>
    <p:extLst>
      <p:ext uri="{BB962C8B-B14F-4D97-AF65-F5344CB8AC3E}">
        <p14:creationId xmlns:p14="http://schemas.microsoft.com/office/powerpoint/2010/main" val="53222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E81E85-7ADD-8CFE-2F11-8AE922FA73D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670C2A7-3456-A9DD-8D75-EAAA1664E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01207C-DF2E-A934-BFF3-A8261A20BD8D}"/>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25E0CAE7-F1AF-0799-2A14-D425EF47E4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920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78D3CF4-6CC7-5E4A-10F9-87BE8789468A}"/>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0FC3A222-F86C-B54F-9BCA-E3999C9CF3E6}"/>
              </a:ext>
            </a:extLst>
          </p:cNvPr>
          <p:cNvSpPr txBox="1">
            <a:spLocks noChangeArrowheads="1"/>
          </p:cNvSpPr>
          <p:nvPr/>
        </p:nvSpPr>
        <p:spPr bwMode="auto">
          <a:xfrm>
            <a:off x="818861" y="1926922"/>
            <a:ext cx="439831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lang="en-GB" sz="4800" b="1" dirty="0"/>
              <a:t>How can you make sure you stay safe in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8A909095-879B-D3BD-B707-44DC1F378C9A}"/>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76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A8E0E7-612D-7A5E-0AC9-6E309262B28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B2EDFE8-B382-EFAB-45E8-5ACE4147C4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109EBB-18DA-DE17-C7D6-D9BB3E93159C}"/>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01192D35-AD68-EE6F-0A86-8CF33CDF99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920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AB88BD2-C666-A939-D898-6A1B9868AB0A}"/>
              </a:ext>
            </a:extLst>
          </p:cNvPr>
          <p:cNvPicPr>
            <a:picLocks noChangeAspect="1"/>
          </p:cNvPicPr>
          <p:nvPr/>
        </p:nvPicPr>
        <p:blipFill>
          <a:blip r:embed="rId2"/>
          <a:stretch>
            <a:fillRect/>
          </a:stretch>
        </p:blipFill>
        <p:spPr>
          <a:xfrm>
            <a:off x="214173" y="5586241"/>
            <a:ext cx="777658" cy="1027328"/>
          </a:xfrm>
          <a:prstGeom prst="rect">
            <a:avLst/>
          </a:prstGeom>
        </p:spPr>
      </p:pic>
      <p:sp>
        <p:nvSpPr>
          <p:cNvPr id="7" name="TextBox 6">
            <a:extLst>
              <a:ext uri="{FF2B5EF4-FFF2-40B4-BE49-F238E27FC236}">
                <a16:creationId xmlns:a16="http://schemas.microsoft.com/office/drawing/2014/main" id="{DF6B12A7-DA89-779B-3D9F-C3CBF27E87FA}"/>
              </a:ext>
            </a:extLst>
          </p:cNvPr>
          <p:cNvSpPr txBox="1">
            <a:spLocks noChangeArrowheads="1"/>
          </p:cNvSpPr>
          <p:nvPr/>
        </p:nvSpPr>
        <p:spPr bwMode="auto">
          <a:xfrm>
            <a:off x="818861" y="1926922"/>
            <a:ext cx="4398312"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defRPr/>
            </a:pPr>
            <a:br>
              <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br>
            <a:r>
              <a:rPr lang="en-GB" sz="4800" b="1" dirty="0"/>
              <a:t>How can you make sure you stay safe in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BE92D710-F4CA-38CD-0657-F13A9B06A465}"/>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D3B50C7-FD65-6962-E73E-1ACE12B16169}"/>
              </a:ext>
            </a:extLst>
          </p:cNvPr>
          <p:cNvSpPr txBox="1"/>
          <p:nvPr/>
        </p:nvSpPr>
        <p:spPr>
          <a:xfrm>
            <a:off x="5567881" y="1926922"/>
            <a:ext cx="5506911" cy="4616648"/>
          </a:xfrm>
          <a:prstGeom prst="rect">
            <a:avLst/>
          </a:prstGeom>
          <a:noFill/>
        </p:spPr>
        <p:txBody>
          <a:bodyPr wrap="square" rtlCol="0">
            <a:spAutoFit/>
          </a:bodyPr>
          <a:lstStyle/>
          <a:p>
            <a:endParaRPr lang="en-GB" dirty="0"/>
          </a:p>
          <a:p>
            <a:r>
              <a:rPr lang="en-GB" sz="2400" dirty="0"/>
              <a:t>Only swim where there is a qualified lifeguard or responsible person to keep a look out for you.</a:t>
            </a:r>
          </a:p>
          <a:p>
            <a:br>
              <a:rPr lang="en-GB" sz="2400" dirty="0"/>
            </a:br>
            <a:r>
              <a:rPr lang="en-GB" sz="2400" dirty="0"/>
              <a:t>Beware of swimming in rivers, lakes, canals or gravel pits. It can be cold and cause cold water shock. You also don’t know what is lying underneath the water which can make it very dangerous to swim there and you can easily get out of your depth.</a:t>
            </a:r>
          </a:p>
          <a:p>
            <a:pPr marL="342900" indent="-342900">
              <a:buFont typeface="+mj-lt"/>
              <a:buAutoNum type="arabicPeriod"/>
            </a:pPr>
            <a:endParaRPr lang="en-GB" dirty="0"/>
          </a:p>
          <a:p>
            <a:endParaRPr lang="en-GB" dirty="0"/>
          </a:p>
        </p:txBody>
      </p:sp>
    </p:spTree>
    <p:extLst>
      <p:ext uri="{BB962C8B-B14F-4D97-AF65-F5344CB8AC3E}">
        <p14:creationId xmlns:p14="http://schemas.microsoft.com/office/powerpoint/2010/main" val="155112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33">
            <a:extLst>
              <a:ext uri="{FF2B5EF4-FFF2-40B4-BE49-F238E27FC236}">
                <a16:creationId xmlns:a16="http://schemas.microsoft.com/office/drawing/2014/main" id="{02E612C7-B066-4023-9D0A-7C54D1E3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218" name="Title 1">
            <a:extLst>
              <a:ext uri="{FF2B5EF4-FFF2-40B4-BE49-F238E27FC236}">
                <a16:creationId xmlns:a16="http://schemas.microsoft.com/office/drawing/2014/main" id="{AC60AAF8-F40F-2919-F495-A5A61807C1AD}"/>
              </a:ext>
            </a:extLst>
          </p:cNvPr>
          <p:cNvSpPr>
            <a:spLocks noGrp="1" noChangeArrowheads="1"/>
          </p:cNvSpPr>
          <p:nvPr>
            <p:ph type="title"/>
          </p:nvPr>
        </p:nvSpPr>
        <p:spPr>
          <a:xfrm>
            <a:off x="1359619" y="393590"/>
            <a:ext cx="4094922" cy="2135576"/>
          </a:xfrm>
        </p:spPr>
        <p:txBody>
          <a:bodyPr anchor="b">
            <a:normAutofit/>
          </a:bodyPr>
          <a:lstStyle/>
          <a:p>
            <a:r>
              <a:rPr lang="en-GB" altLang="en-US" sz="5400" dirty="0">
                <a:solidFill>
                  <a:schemeClr val="tx1">
                    <a:lumMod val="85000"/>
                    <a:lumOff val="15000"/>
                  </a:schemeClr>
                </a:solidFill>
              </a:rPr>
              <a:t>Did you know?</a:t>
            </a:r>
          </a:p>
        </p:txBody>
      </p:sp>
      <p:sp>
        <p:nvSpPr>
          <p:cNvPr id="3" name="Content Placeholder 2">
            <a:extLst>
              <a:ext uri="{FF2B5EF4-FFF2-40B4-BE49-F238E27FC236}">
                <a16:creationId xmlns:a16="http://schemas.microsoft.com/office/drawing/2014/main" id="{979FD08E-1CE0-6B9B-C430-929CBE306562}"/>
              </a:ext>
            </a:extLst>
          </p:cNvPr>
          <p:cNvSpPr>
            <a:spLocks noGrp="1" noChangeArrowheads="1"/>
          </p:cNvSpPr>
          <p:nvPr>
            <p:ph idx="1"/>
          </p:nvPr>
        </p:nvSpPr>
        <p:spPr>
          <a:xfrm>
            <a:off x="306431" y="2922756"/>
            <a:ext cx="5707522" cy="2931510"/>
          </a:xfrm>
        </p:spPr>
        <p:txBody>
          <a:bodyPr>
            <a:noAutofit/>
          </a:bodyPr>
          <a:lstStyle/>
          <a:p>
            <a:pPr>
              <a:lnSpc>
                <a:spcPct val="90000"/>
              </a:lnSpc>
            </a:pPr>
            <a:r>
              <a:rPr lang="en-GB" dirty="0"/>
              <a:t>Drowning is the third highest cause of accidental death of children in the UK.</a:t>
            </a:r>
            <a:endParaRPr lang="en-GB" altLang="en-US" sz="2400" dirty="0">
              <a:solidFill>
                <a:schemeClr val="tx1">
                  <a:lumMod val="85000"/>
                  <a:lumOff val="15000"/>
                </a:schemeClr>
              </a:solidFill>
            </a:endParaRPr>
          </a:p>
        </p:txBody>
      </p:sp>
      <p:sp>
        <p:nvSpPr>
          <p:cNvPr id="9232" name="Freeform: Shape 9235">
            <a:extLst>
              <a:ext uri="{FF2B5EF4-FFF2-40B4-BE49-F238E27FC236}">
                <a16:creationId xmlns:a16="http://schemas.microsoft.com/office/drawing/2014/main" id="{34CFA7DE-DC24-4883-9E7E-838305755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DD42B2C-25FD-FE40-4F4D-B99127CD0E7C}"/>
              </a:ext>
            </a:extLst>
          </p:cNvPr>
          <p:cNvPicPr>
            <a:picLocks noChangeAspect="1"/>
          </p:cNvPicPr>
          <p:nvPr/>
        </p:nvPicPr>
        <p:blipFill>
          <a:blip r:embed="rId2"/>
          <a:stretch>
            <a:fillRect/>
          </a:stretch>
        </p:blipFill>
        <p:spPr>
          <a:xfrm>
            <a:off x="7934597" y="1029385"/>
            <a:ext cx="3426249" cy="4529721"/>
          </a:xfrm>
          <a:prstGeom prst="rect">
            <a:avLst/>
          </a:prstGeom>
        </p:spPr>
      </p:pic>
    </p:spTree>
    <p:extLst>
      <p:ext uri="{BB962C8B-B14F-4D97-AF65-F5344CB8AC3E}">
        <p14:creationId xmlns:p14="http://schemas.microsoft.com/office/powerpoint/2010/main" val="815169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8">
            <a:extLst>
              <a:ext uri="{FF2B5EF4-FFF2-40B4-BE49-F238E27FC236}">
                <a16:creationId xmlns:a16="http://schemas.microsoft.com/office/drawing/2014/main" id="{7C82C685-AF51-1C17-D2B9-083CFDB46982}"/>
              </a:ext>
            </a:extLst>
          </p:cNvPr>
          <p:cNvSpPr txBox="1">
            <a:spLocks noChangeArrowheads="1"/>
          </p:cNvSpPr>
          <p:nvPr/>
        </p:nvSpPr>
        <p:spPr bwMode="auto">
          <a:xfrm>
            <a:off x="2279650" y="404814"/>
            <a:ext cx="7488238" cy="84023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altLang="en-US" sz="5400" b="0" i="0" u="none" strike="noStrike" kern="1200" cap="none" spc="0" normalizeH="0" baseline="0" noProof="0" dirty="0">
                <a:ln>
                  <a:noFill/>
                </a:ln>
                <a:solidFill>
                  <a:prstClr val="black"/>
                </a:solidFill>
                <a:effectLst/>
                <a:uLnTx/>
                <a:uFillTx/>
                <a:latin typeface="Calibri"/>
                <a:ea typeface="+mn-ea"/>
                <a:cs typeface="+mn-cs"/>
              </a:rPr>
              <a:t>Your mission</a:t>
            </a:r>
          </a:p>
        </p:txBody>
      </p:sp>
      <p:pic>
        <p:nvPicPr>
          <p:cNvPr id="8198" name="Picture 6">
            <a:extLst>
              <a:ext uri="{FF2B5EF4-FFF2-40B4-BE49-F238E27FC236}">
                <a16:creationId xmlns:a16="http://schemas.microsoft.com/office/drawing/2014/main" id="{6CE1BDEB-7F36-4307-D308-AE42C6B5E6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66017" y="5366107"/>
            <a:ext cx="1089025"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90E54D32-A6F0-A1BC-7228-6246BA7F7EB8}"/>
              </a:ext>
            </a:extLst>
          </p:cNvPr>
          <p:cNvSpPr>
            <a:spLocks noGrp="1"/>
          </p:cNvSpPr>
          <p:nvPr>
            <p:ph idx="1"/>
          </p:nvPr>
        </p:nvSpPr>
        <p:spPr>
          <a:xfrm>
            <a:off x="609600" y="2084833"/>
            <a:ext cx="10972800" cy="4525963"/>
          </a:xfrm>
        </p:spPr>
        <p:txBody>
          <a:bodyPr/>
          <a:lstStyle/>
          <a:p>
            <a:r>
              <a:rPr lang="en-GB" sz="2400" dirty="0"/>
              <a:t>Your mission is to make sure that your friends and family are aware of the dangers of swimming in places without a lifeguard. </a:t>
            </a:r>
          </a:p>
          <a:p>
            <a:endParaRPr lang="en-GB" sz="2400" dirty="0"/>
          </a:p>
          <a:p>
            <a:r>
              <a:rPr lang="en-GB" sz="2400" dirty="0"/>
              <a:t>Ask your teacher to download some resources from the </a:t>
            </a:r>
            <a:r>
              <a:rPr lang="en-GB" sz="2400" dirty="0">
                <a:hlinkClick r:id="rId3"/>
              </a:rPr>
              <a:t>Royal Life Saving Society </a:t>
            </a:r>
            <a:r>
              <a:rPr lang="en-GB" sz="2400" dirty="0"/>
              <a:t>to help you with your message.</a:t>
            </a:r>
          </a:p>
          <a:p>
            <a:endParaRPr lang="en-GB" sz="2400" dirty="0"/>
          </a:p>
          <a:p>
            <a:pPr marL="0" indent="0">
              <a:buNone/>
            </a:pPr>
            <a:endParaRPr lang="en-GB" sz="2400" dirty="0"/>
          </a:p>
        </p:txBody>
      </p:sp>
    </p:spTree>
    <p:extLst>
      <p:ext uri="{BB962C8B-B14F-4D97-AF65-F5344CB8AC3E}">
        <p14:creationId xmlns:p14="http://schemas.microsoft.com/office/powerpoint/2010/main" val="3726732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0" y="331787"/>
            <a:ext cx="9974757" cy="144655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It’s drowning prevention week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June 14</a:t>
            </a:r>
            <a:r>
              <a:rPr kumimoji="0" lang="en-GB" altLang="en-US" sz="4400" b="1" i="0" u="none" strike="noStrike" kern="1200" cap="none" spc="0" normalizeH="0" baseline="30000" noProof="0" dirty="0">
                <a:ln>
                  <a:noFill/>
                </a:ln>
                <a:solidFill>
                  <a:prstClr val="black"/>
                </a:solidFill>
                <a:effectLst/>
                <a:uLnTx/>
                <a:uFillTx/>
                <a:latin typeface="Calibri"/>
                <a:ea typeface="+mn-ea"/>
                <a:cs typeface="+mn-cs"/>
              </a:rPr>
              <a:t>th</a:t>
            </a: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 – </a:t>
            </a:r>
            <a:r>
              <a:rPr lang="en-GB" altLang="en-US" sz="4400" b="1" dirty="0">
                <a:solidFill>
                  <a:prstClr val="black"/>
                </a:solidFill>
                <a:latin typeface="Calibri"/>
              </a:rPr>
              <a:t>21</a:t>
            </a:r>
            <a:r>
              <a:rPr lang="en-GB" altLang="en-US" sz="4400" b="1" baseline="30000" dirty="0">
                <a:solidFill>
                  <a:prstClr val="black"/>
                </a:solidFill>
                <a:latin typeface="Calibri"/>
              </a:rPr>
              <a:t>st</a:t>
            </a:r>
            <a:r>
              <a:rPr lang="en-GB" altLang="en-US" sz="4400" b="1" dirty="0">
                <a:solidFill>
                  <a:prstClr val="black"/>
                </a:solidFill>
                <a:latin typeface="Calibri"/>
              </a:rPr>
              <a:t> </a:t>
            </a: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2025</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pic>
        <p:nvPicPr>
          <p:cNvPr id="6" name="Picture 5" descr="A picture containing text, logo, font, screenshot&#10;&#10;Description automatically generated">
            <a:extLst>
              <a:ext uri="{FF2B5EF4-FFF2-40B4-BE49-F238E27FC236}">
                <a16:creationId xmlns:a16="http://schemas.microsoft.com/office/drawing/2014/main" id="{3C4ADF93-6060-B505-3DBB-6B443382C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410" y="1947086"/>
            <a:ext cx="4435425" cy="4435425"/>
          </a:xfrm>
          <a:prstGeom prst="rect">
            <a:avLst/>
          </a:prstGeom>
        </p:spPr>
      </p:pic>
      <p:sp>
        <p:nvSpPr>
          <p:cNvPr id="7" name="TextBox 6">
            <a:extLst>
              <a:ext uri="{FF2B5EF4-FFF2-40B4-BE49-F238E27FC236}">
                <a16:creationId xmlns:a16="http://schemas.microsoft.com/office/drawing/2014/main" id="{D2F9AE3A-EB51-660C-EB4C-A4B5CFBA4E93}"/>
              </a:ext>
            </a:extLst>
          </p:cNvPr>
          <p:cNvSpPr txBox="1"/>
          <p:nvPr/>
        </p:nvSpPr>
        <p:spPr>
          <a:xfrm>
            <a:off x="6630744" y="2118943"/>
            <a:ext cx="4487646" cy="1295868"/>
          </a:xfrm>
          <a:prstGeom prst="rect">
            <a:avLst/>
          </a:prstGeom>
          <a:noFill/>
        </p:spPr>
        <p:txBody>
          <a:bodyPr wrap="square" rtlCol="0">
            <a:spAutoFit/>
          </a:bodyPr>
          <a:lstStyle/>
          <a:p>
            <a:pPr>
              <a:lnSpc>
                <a:spcPct val="150000"/>
              </a:lnSpc>
            </a:pPr>
            <a:r>
              <a:rPr lang="en-GB" dirty="0"/>
              <a:t>Help I.M.P.S. to pass on the water safety message and prevent accidental drownings this summer.</a:t>
            </a:r>
          </a:p>
        </p:txBody>
      </p:sp>
      <p:sp>
        <p:nvSpPr>
          <p:cNvPr id="8" name="TextBox 7">
            <a:extLst>
              <a:ext uri="{FF2B5EF4-FFF2-40B4-BE49-F238E27FC236}">
                <a16:creationId xmlns:a16="http://schemas.microsoft.com/office/drawing/2014/main" id="{F0CD5C7A-5CAA-831A-4083-8E857ADB490F}"/>
              </a:ext>
            </a:extLst>
          </p:cNvPr>
          <p:cNvSpPr txBox="1"/>
          <p:nvPr/>
        </p:nvSpPr>
        <p:spPr>
          <a:xfrm>
            <a:off x="6637266" y="4043093"/>
            <a:ext cx="4474602" cy="1295868"/>
          </a:xfrm>
          <a:prstGeom prst="rect">
            <a:avLst/>
          </a:prstGeom>
          <a:noFill/>
        </p:spPr>
        <p:txBody>
          <a:bodyPr wrap="square" rtlCol="0">
            <a:spAutoFit/>
          </a:bodyPr>
          <a:lstStyle/>
          <a:p>
            <a:pPr>
              <a:lnSpc>
                <a:spcPct val="150000"/>
              </a:lnSpc>
            </a:pPr>
            <a:r>
              <a:rPr lang="en-GB" dirty="0"/>
              <a:t>Remember to keep yourself safe even if your friends think it is a good idea to play unsupervised near dangerous water.</a:t>
            </a:r>
          </a:p>
        </p:txBody>
      </p:sp>
    </p:spTree>
    <p:extLst>
      <p:ext uri="{BB962C8B-B14F-4D97-AF65-F5344CB8AC3E}">
        <p14:creationId xmlns:p14="http://schemas.microsoft.com/office/powerpoint/2010/main" val="40660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2F81D88E-A574-4BF4-0C83-6185793B1B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31434" y="5541463"/>
            <a:ext cx="8159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a:extLst>
              <a:ext uri="{FF2B5EF4-FFF2-40B4-BE49-F238E27FC236}">
                <a16:creationId xmlns:a16="http://schemas.microsoft.com/office/drawing/2014/main" id="{5617D413-ADD2-2CB0-E7A8-0C653088BA37}"/>
              </a:ext>
            </a:extLst>
          </p:cNvPr>
          <p:cNvSpPr txBox="1">
            <a:spLocks noChangeArrowheads="1"/>
          </p:cNvSpPr>
          <p:nvPr/>
        </p:nvSpPr>
        <p:spPr bwMode="auto">
          <a:xfrm>
            <a:off x="1656411" y="331787"/>
            <a:ext cx="7488238" cy="769937"/>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alibri"/>
                <a:ea typeface="+mn-ea"/>
                <a:cs typeface="+mn-cs"/>
              </a:rPr>
              <a:t>Mission ideas</a:t>
            </a:r>
          </a:p>
        </p:txBody>
      </p:sp>
      <p:sp>
        <p:nvSpPr>
          <p:cNvPr id="5" name="Content Placeholder 4">
            <a:extLst>
              <a:ext uri="{FF2B5EF4-FFF2-40B4-BE49-F238E27FC236}">
                <a16:creationId xmlns:a16="http://schemas.microsoft.com/office/drawing/2014/main" id="{0BF78F7C-F984-0007-4BF7-2C823401386A}"/>
              </a:ext>
            </a:extLst>
          </p:cNvPr>
          <p:cNvSpPr txBox="1">
            <a:spLocks noGrp="1"/>
          </p:cNvSpPr>
          <p:nvPr>
            <p:ph idx="1"/>
          </p:nvPr>
        </p:nvSpPr>
        <p:spPr>
          <a:xfrm>
            <a:off x="726012" y="2246153"/>
            <a:ext cx="10972800" cy="1077218"/>
          </a:xfrm>
          <a:prstGeom prst="rect">
            <a:avLst/>
          </a:prstGeom>
          <a:noFill/>
        </p:spPr>
        <p:txBody>
          <a:bodyPr wrap="square">
            <a:spAutoFit/>
          </a:bodyPr>
          <a:lstStyle/>
          <a:p>
            <a:pPr fontAlgn="auto">
              <a:spcBef>
                <a:spcPts val="0"/>
              </a:spcBef>
              <a:spcAft>
                <a:spcPts val="0"/>
              </a:spcAft>
              <a:defRPr/>
            </a:pPr>
            <a:endParaRPr lang="en-GB" dirty="0">
              <a:latin typeface="+mn-lt"/>
              <a:cs typeface="+mn-cs"/>
            </a:endParaRPr>
          </a:p>
          <a:p>
            <a:pPr fontAlgn="auto">
              <a:spcBef>
                <a:spcPts val="0"/>
              </a:spcBef>
              <a:spcAft>
                <a:spcPts val="0"/>
              </a:spcAft>
              <a:defRPr/>
            </a:pPr>
            <a:endParaRPr lang="en-GB" dirty="0">
              <a:latin typeface="+mn-lt"/>
              <a:cs typeface="+mn-cs"/>
            </a:endParaRPr>
          </a:p>
        </p:txBody>
      </p:sp>
      <p:sp>
        <p:nvSpPr>
          <p:cNvPr id="2" name="TextBox 1">
            <a:extLst>
              <a:ext uri="{FF2B5EF4-FFF2-40B4-BE49-F238E27FC236}">
                <a16:creationId xmlns:a16="http://schemas.microsoft.com/office/drawing/2014/main" id="{32E52BBF-3E67-F611-588E-139097C52209}"/>
              </a:ext>
            </a:extLst>
          </p:cNvPr>
          <p:cNvSpPr txBox="1"/>
          <p:nvPr/>
        </p:nvSpPr>
        <p:spPr>
          <a:xfrm>
            <a:off x="1656411" y="2093976"/>
            <a:ext cx="8548293" cy="3788858"/>
          </a:xfrm>
          <a:prstGeom prst="rect">
            <a:avLst/>
          </a:prstGeom>
          <a:noFill/>
        </p:spPr>
        <p:txBody>
          <a:bodyPr wrap="square" rtlCol="0">
            <a:spAutoFit/>
          </a:bodyPr>
          <a:lstStyle/>
          <a:p>
            <a:pPr>
              <a:lnSpc>
                <a:spcPct val="150000"/>
              </a:lnSpc>
            </a:pPr>
            <a:r>
              <a:rPr lang="en-GB" dirty="0"/>
              <a:t>Make a poster or booklet.</a:t>
            </a:r>
          </a:p>
          <a:p>
            <a:pPr>
              <a:lnSpc>
                <a:spcPct val="150000"/>
              </a:lnSpc>
            </a:pPr>
            <a:endParaRPr lang="en-GB" dirty="0"/>
          </a:p>
          <a:p>
            <a:pPr>
              <a:lnSpc>
                <a:spcPct val="150000"/>
              </a:lnSpc>
            </a:pPr>
            <a:r>
              <a:rPr lang="en-GB" dirty="0"/>
              <a:t>Talk to your family and friends (especially older brothers and sisters!) about the dangers of swimming, playing and jumping in unsupervised water.</a:t>
            </a:r>
          </a:p>
          <a:p>
            <a:pPr>
              <a:lnSpc>
                <a:spcPct val="150000"/>
              </a:lnSpc>
            </a:pPr>
            <a:endParaRPr lang="en-GB" dirty="0"/>
          </a:p>
          <a:p>
            <a:pPr>
              <a:lnSpc>
                <a:spcPct val="150000"/>
              </a:lnSpc>
            </a:pPr>
            <a:r>
              <a:rPr lang="en-GB" dirty="0"/>
              <a:t>Write something for the school newsletter or website explaining the dangers of water.</a:t>
            </a:r>
          </a:p>
          <a:p>
            <a:pPr>
              <a:lnSpc>
                <a:spcPct val="150000"/>
              </a:lnSpc>
            </a:pPr>
            <a:endParaRPr lang="en-GB" dirty="0"/>
          </a:p>
          <a:p>
            <a:pPr>
              <a:lnSpc>
                <a:spcPct val="150000"/>
              </a:lnSpc>
            </a:pPr>
            <a:r>
              <a:rPr lang="en-GB" dirty="0"/>
              <a:t>Join in with the RLSS non-uniform day and dress in red and yellow.</a:t>
            </a:r>
          </a:p>
          <a:p>
            <a:pPr>
              <a:lnSpc>
                <a:spcPct val="150000"/>
              </a:lnSpc>
            </a:pPr>
            <a:endParaRPr lang="en-GB" dirty="0"/>
          </a:p>
        </p:txBody>
      </p:sp>
    </p:spTree>
    <p:extLst>
      <p:ext uri="{BB962C8B-B14F-4D97-AF65-F5344CB8AC3E}">
        <p14:creationId xmlns:p14="http://schemas.microsoft.com/office/powerpoint/2010/main" val="29448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58952" y="461772"/>
            <a:ext cx="6894576" cy="1783080"/>
          </a:xfrm>
        </p:spPr>
        <p:txBody>
          <a:bodyPr vert="horz" wrap="square" lIns="91440" tIns="45720" rIns="91440" bIns="45720" numCol="1" rtlCol="0" anchor="b" anchorCtr="0" compatLnSpc="1">
            <a:prstTxWarp prst="textNoShape">
              <a:avLst/>
            </a:prstTxWarp>
            <a:normAutofit/>
          </a:bodyPr>
          <a:lstStyle/>
          <a:p>
            <a:r>
              <a:rPr lang="en-US" sz="5400" dirty="0"/>
              <a:t>Thank you</a:t>
            </a:r>
          </a:p>
        </p:txBody>
      </p:sp>
      <p:sp>
        <p:nvSpPr>
          <p:cNvPr id="615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640080" y="2706624"/>
            <a:ext cx="6894576" cy="34838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1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792454" y="5466588"/>
            <a:ext cx="837972" cy="110145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9EE7AD8-564D-7B6B-53A1-5F602D88538D}"/>
              </a:ext>
            </a:extLst>
          </p:cNvPr>
          <p:cNvSpPr txBox="1"/>
          <p:nvPr/>
        </p:nvSpPr>
        <p:spPr>
          <a:xfrm>
            <a:off x="5948412" y="3246740"/>
            <a:ext cx="3197993"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600" b="0" i="0" u="none" strike="noStrike" kern="1200" cap="none" spc="0" normalizeH="0" baseline="0" noProof="0" dirty="0">
                <a:ln>
                  <a:noFill/>
                </a:ln>
                <a:solidFill>
                  <a:prstClr val="black"/>
                </a:solidFill>
                <a:effectLst/>
                <a:uLnTx/>
                <a:uFillTx/>
                <a:latin typeface="Calibri" panose="020F0502020204030204"/>
                <a:ea typeface="+mn-ea"/>
                <a:cs typeface="+mn-cs"/>
              </a:rPr>
              <a:t>Don’t forget to let I.M.P.S. know all about your missions! </a:t>
            </a:r>
          </a:p>
        </p:txBody>
      </p:sp>
    </p:spTree>
    <p:extLst>
      <p:ext uri="{BB962C8B-B14F-4D97-AF65-F5344CB8AC3E}">
        <p14:creationId xmlns:p14="http://schemas.microsoft.com/office/powerpoint/2010/main" val="293433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B1C931C-71BF-F67B-442D-249B5FAB0E78}"/>
              </a:ext>
            </a:extLst>
          </p:cNvPr>
          <p:cNvPicPr>
            <a:picLocks noGrp="1" noChangeAspect="1"/>
          </p:cNvPicPr>
          <p:nvPr>
            <p:ph idx="1"/>
          </p:nvPr>
        </p:nvPicPr>
        <p:blipFill>
          <a:blip r:embed="rId2"/>
          <a:stretch>
            <a:fillRect/>
          </a:stretch>
        </p:blipFill>
        <p:spPr>
          <a:xfrm>
            <a:off x="3878980" y="1089610"/>
            <a:ext cx="4109987" cy="5397782"/>
          </a:xfrm>
          <a:prstGeom prst="rect">
            <a:avLst/>
          </a:prstGeom>
        </p:spPr>
      </p:pic>
    </p:spTree>
    <p:extLst>
      <p:ext uri="{BB962C8B-B14F-4D97-AF65-F5344CB8AC3E}">
        <p14:creationId xmlns:p14="http://schemas.microsoft.com/office/powerpoint/2010/main" val="1007270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4">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8CB78E-FAE2-53EB-B79F-FC3AB7BB3B3F}"/>
              </a:ext>
            </a:extLst>
          </p:cNvPr>
          <p:cNvSpPr>
            <a:spLocks noGrp="1"/>
          </p:cNvSpPr>
          <p:nvPr>
            <p:ph type="title"/>
          </p:nvPr>
        </p:nvSpPr>
        <p:spPr>
          <a:xfrm>
            <a:off x="5759354" y="457202"/>
            <a:ext cx="5337271" cy="1835911"/>
          </a:xfrm>
        </p:spPr>
        <p:txBody>
          <a:bodyPr anchor="b">
            <a:normAutofit/>
          </a:bodyPr>
          <a:lstStyle/>
          <a:p>
            <a:r>
              <a:rPr lang="en-GB" sz="5400" dirty="0">
                <a:solidFill>
                  <a:srgbClr val="FFFFFF"/>
                </a:solidFill>
              </a:rPr>
              <a:t>Welcome to the I.M.P.S. team! </a:t>
            </a:r>
          </a:p>
        </p:txBody>
      </p:sp>
      <p:sp>
        <p:nvSpPr>
          <p:cNvPr id="2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393BFAA-CAE5-1704-89F9-54E200E5C43D}"/>
              </a:ext>
            </a:extLst>
          </p:cNvPr>
          <p:cNvSpPr>
            <a:spLocks noGrp="1"/>
          </p:cNvSpPr>
          <p:nvPr>
            <p:ph idx="1"/>
          </p:nvPr>
        </p:nvSpPr>
        <p:spPr>
          <a:xfrm>
            <a:off x="5759355" y="2798065"/>
            <a:ext cx="5461095" cy="3417611"/>
          </a:xfrm>
        </p:spPr>
        <p:txBody>
          <a:bodyPr anchor="t">
            <a:normAutofit/>
          </a:bodyPr>
          <a:lstStyle/>
          <a:p>
            <a:pPr marL="0" indent="0">
              <a:buNone/>
            </a:pPr>
            <a:r>
              <a:rPr lang="en-GB" sz="1700" dirty="0">
                <a:solidFill>
                  <a:srgbClr val="FFFFFF"/>
                </a:solidFill>
              </a:rPr>
              <a:t>Now you are in year 6 you automatically become a member of the I.M.P.S. team!</a:t>
            </a:r>
          </a:p>
          <a:p>
            <a:pPr marL="0" indent="0">
              <a:buNone/>
            </a:pPr>
            <a:r>
              <a:rPr lang="en-GB" sz="1700" dirty="0">
                <a:solidFill>
                  <a:srgbClr val="FFFFFF"/>
                </a:solidFill>
              </a:rPr>
              <a:t>I.M.P.S. is a special programme that teaches you how to be responsible for the risks you take and how to make them safer. It also teaches you what to do in an emergency. </a:t>
            </a:r>
          </a:p>
          <a:p>
            <a:pPr marL="0" indent="0">
              <a:buNone/>
            </a:pPr>
            <a:endParaRPr lang="en-GB" sz="1700" dirty="0">
              <a:solidFill>
                <a:srgbClr val="FFFFFF"/>
              </a:solidFill>
            </a:endParaRPr>
          </a:p>
          <a:p>
            <a:pPr marL="0" indent="0">
              <a:buNone/>
            </a:pPr>
            <a:r>
              <a:rPr lang="en-GB" sz="1700" dirty="0">
                <a:solidFill>
                  <a:srgbClr val="FFFFFF"/>
                </a:solidFill>
              </a:rPr>
              <a:t>Every month we are going to give you an I.M.P.S. mission to complete. We would love it if you let us know what you do at your school and send us some images and news for our website.</a:t>
            </a:r>
          </a:p>
        </p:txBody>
      </p:sp>
      <p:sp>
        <p:nvSpPr>
          <p:cNvPr id="6" name="TextBox 5">
            <a:extLst>
              <a:ext uri="{FF2B5EF4-FFF2-40B4-BE49-F238E27FC236}">
                <a16:creationId xmlns:a16="http://schemas.microsoft.com/office/drawing/2014/main" id="{79324561-A9C6-CF49-EF2B-A9F48B357AEB}"/>
              </a:ext>
            </a:extLst>
          </p:cNvPr>
          <p:cNvSpPr txBox="1"/>
          <p:nvPr/>
        </p:nvSpPr>
        <p:spPr>
          <a:xfrm>
            <a:off x="486562" y="6176964"/>
            <a:ext cx="105155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Find out more about I.M.P.S. at </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www.impsweb.co.uk</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Your teacher will do some lessons with you and book a visit from our I.M.P.S. trainers to teach you lots of useful emergency skills. </a:t>
            </a:r>
          </a:p>
        </p:txBody>
      </p:sp>
      <p:pic>
        <p:nvPicPr>
          <p:cNvPr id="10" name="Picture 9" descr="A cartoon of a person&#10;&#10;Description automatically generated with low confidence">
            <a:extLst>
              <a:ext uri="{FF2B5EF4-FFF2-40B4-BE49-F238E27FC236}">
                <a16:creationId xmlns:a16="http://schemas.microsoft.com/office/drawing/2014/main" id="{4F226510-7A7F-6C94-D386-DAF5A0D56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139" y="1148348"/>
            <a:ext cx="3925768" cy="4780627"/>
          </a:xfrm>
          <a:prstGeom prst="rect">
            <a:avLst/>
          </a:prstGeom>
        </p:spPr>
      </p:pic>
    </p:spTree>
    <p:extLst>
      <p:ext uri="{BB962C8B-B14F-4D97-AF65-F5344CB8AC3E}">
        <p14:creationId xmlns:p14="http://schemas.microsoft.com/office/powerpoint/2010/main" val="235411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Water safety - some facts</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pic>
        <p:nvPicPr>
          <p:cNvPr id="13" name="Picture 12">
            <a:extLst>
              <a:ext uri="{FF2B5EF4-FFF2-40B4-BE49-F238E27FC236}">
                <a16:creationId xmlns:a16="http://schemas.microsoft.com/office/drawing/2014/main" id="{A00F5E8C-FA71-1B9A-C462-B350FC039AFF}"/>
              </a:ext>
            </a:extLst>
          </p:cNvPr>
          <p:cNvPicPr>
            <a:picLocks noChangeAspect="1"/>
          </p:cNvPicPr>
          <p:nvPr/>
        </p:nvPicPr>
        <p:blipFill>
          <a:blip r:embed="rId3"/>
          <a:stretch>
            <a:fillRect/>
          </a:stretch>
        </p:blipFill>
        <p:spPr>
          <a:xfrm>
            <a:off x="6094476" y="588739"/>
            <a:ext cx="5616775" cy="6024830"/>
          </a:xfrm>
          <a:prstGeom prst="rect">
            <a:avLst/>
          </a:prstGeom>
        </p:spPr>
      </p:pic>
      <p:sp>
        <p:nvSpPr>
          <p:cNvPr id="14" name="TextBox 13">
            <a:extLst>
              <a:ext uri="{FF2B5EF4-FFF2-40B4-BE49-F238E27FC236}">
                <a16:creationId xmlns:a16="http://schemas.microsoft.com/office/drawing/2014/main" id="{7F3D780F-FA13-C568-2AFF-237803363CB9}"/>
              </a:ext>
            </a:extLst>
          </p:cNvPr>
          <p:cNvSpPr txBox="1"/>
          <p:nvPr/>
        </p:nvSpPr>
        <p:spPr>
          <a:xfrm>
            <a:off x="480749" y="2054522"/>
            <a:ext cx="5421021" cy="4204356"/>
          </a:xfrm>
          <a:prstGeom prst="rect">
            <a:avLst/>
          </a:prstGeom>
          <a:noFill/>
        </p:spPr>
        <p:txBody>
          <a:bodyPr wrap="square" rtlCol="0">
            <a:spAutoFit/>
          </a:bodyPr>
          <a:lstStyle/>
          <a:p>
            <a:pPr>
              <a:lnSpc>
                <a:spcPct val="150000"/>
              </a:lnSpc>
            </a:pPr>
            <a:r>
              <a:rPr lang="en-GB" dirty="0"/>
              <a:t>Have a look at these Drowning facts and try to answer the following questions.</a:t>
            </a:r>
          </a:p>
          <a:p>
            <a:pPr marL="342900" indent="-342900">
              <a:lnSpc>
                <a:spcPct val="150000"/>
              </a:lnSpc>
              <a:buFont typeface="+mj-lt"/>
              <a:buAutoNum type="arabicPeriod"/>
            </a:pPr>
            <a:r>
              <a:rPr lang="en-GB" dirty="0"/>
              <a:t>Why do you think 47% of accidental drownings occur between May and August?</a:t>
            </a:r>
          </a:p>
          <a:p>
            <a:pPr marL="342900" indent="-342900">
              <a:lnSpc>
                <a:spcPct val="150000"/>
              </a:lnSpc>
              <a:buFont typeface="+mj-lt"/>
              <a:buAutoNum type="arabicPeriod"/>
            </a:pPr>
            <a:r>
              <a:rPr lang="en-GB" dirty="0"/>
              <a:t>Why do you think that 73% of accidental drownings happened without a lifeguard being there?</a:t>
            </a:r>
          </a:p>
          <a:p>
            <a:pPr marL="342900" indent="-342900">
              <a:lnSpc>
                <a:spcPct val="150000"/>
              </a:lnSpc>
              <a:buFont typeface="+mj-lt"/>
              <a:buAutoNum type="arabicPeriod"/>
            </a:pPr>
            <a:r>
              <a:rPr lang="en-GB" dirty="0"/>
              <a:t>Where do you think most of these drownings took place?</a:t>
            </a:r>
          </a:p>
          <a:p>
            <a:pPr marL="342900" indent="-342900">
              <a:lnSpc>
                <a:spcPct val="150000"/>
              </a:lnSpc>
              <a:buFont typeface="+mj-lt"/>
              <a:buAutoNum type="arabicPeriod"/>
            </a:pPr>
            <a:endParaRPr lang="en-GB" dirty="0"/>
          </a:p>
          <a:p>
            <a:pPr marL="342900" indent="-342900">
              <a:lnSpc>
                <a:spcPct val="150000"/>
              </a:lnSpc>
              <a:buFont typeface="+mj-lt"/>
              <a:buAutoNum type="arabicPeriod"/>
            </a:pPr>
            <a:endParaRPr lang="en-GB" dirty="0"/>
          </a:p>
        </p:txBody>
      </p:sp>
    </p:spTree>
    <p:extLst>
      <p:ext uri="{BB962C8B-B14F-4D97-AF65-F5344CB8AC3E}">
        <p14:creationId xmlns:p14="http://schemas.microsoft.com/office/powerpoint/2010/main" val="1589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Where is it safe to swim?</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151192"/>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358925BC-0FD3-A33B-DDEF-53858ED54AAF}"/>
              </a:ext>
            </a:extLst>
          </p:cNvPr>
          <p:cNvSpPr>
            <a:spLocks noGrp="1"/>
          </p:cNvSpPr>
          <p:nvPr>
            <p:ph idx="1"/>
          </p:nvPr>
        </p:nvSpPr>
        <p:spPr>
          <a:xfrm>
            <a:off x="572493" y="1425779"/>
            <a:ext cx="8229600" cy="492407"/>
          </a:xfrm>
        </p:spPr>
        <p:txBody>
          <a:bodyPr/>
          <a:lstStyle/>
          <a:p>
            <a:pPr marL="0" indent="0">
              <a:buFont typeface="Arial" panose="020B0604020202020204" pitchFamily="34" charset="0"/>
              <a:buNone/>
            </a:pPr>
            <a:r>
              <a:rPr lang="en-GB" altLang="en-US" sz="1800" dirty="0"/>
              <a:t>Think of all the places that you could swim.</a:t>
            </a:r>
          </a:p>
        </p:txBody>
      </p:sp>
      <p:sp>
        <p:nvSpPr>
          <p:cNvPr id="3" name="TextBox 2">
            <a:extLst>
              <a:ext uri="{FF2B5EF4-FFF2-40B4-BE49-F238E27FC236}">
                <a16:creationId xmlns:a16="http://schemas.microsoft.com/office/drawing/2014/main" id="{60287904-30CE-486D-B582-4737F4C71660}"/>
              </a:ext>
            </a:extLst>
          </p:cNvPr>
          <p:cNvSpPr txBox="1"/>
          <p:nvPr/>
        </p:nvSpPr>
        <p:spPr>
          <a:xfrm>
            <a:off x="6809315" y="1317936"/>
            <a:ext cx="4892864" cy="6555641"/>
          </a:xfrm>
          <a:prstGeom prst="rect">
            <a:avLst/>
          </a:prstGeom>
          <a:noFill/>
        </p:spPr>
        <p:txBody>
          <a:bodyPr wrap="square" rtlCol="0">
            <a:spAutoFit/>
          </a:bodyPr>
          <a:lstStyle/>
          <a:p>
            <a:r>
              <a:rPr lang="en-GB" dirty="0"/>
              <a:t>Here are 5 top tips to make sure the swimming place is safe.</a:t>
            </a:r>
          </a:p>
          <a:p>
            <a:endParaRPr lang="en-GB" dirty="0"/>
          </a:p>
          <a:p>
            <a:pPr marL="342900" indent="-342900">
              <a:buFont typeface="+mj-lt"/>
              <a:buAutoNum type="arabicPeriod"/>
            </a:pPr>
            <a:r>
              <a:rPr lang="en-GB" b="1" i="0" dirty="0">
                <a:solidFill>
                  <a:srgbClr val="292B2C"/>
                </a:solidFill>
                <a:effectLst/>
                <a:latin typeface="Arial" panose="020B0604020202020204" pitchFamily="34" charset="0"/>
              </a:rPr>
              <a:t>Look out for Lifeguards</a:t>
            </a:r>
            <a:br>
              <a:rPr lang="en-GB" b="1" i="0" dirty="0">
                <a:solidFill>
                  <a:srgbClr val="292B2C"/>
                </a:solidFill>
                <a:effectLst/>
                <a:latin typeface="Arial" panose="020B0604020202020204" pitchFamily="34" charset="0"/>
              </a:rPr>
            </a:br>
            <a:r>
              <a:rPr lang="en-GB" sz="1400" i="0" dirty="0">
                <a:solidFill>
                  <a:srgbClr val="292B2C"/>
                </a:solidFill>
                <a:effectLst/>
                <a:latin typeface="Arial" panose="020B0604020202020204" pitchFamily="34" charset="0"/>
              </a:rPr>
              <a:t>Only swim where </a:t>
            </a:r>
            <a:r>
              <a:rPr lang="en-GB" sz="1400" dirty="0">
                <a:solidFill>
                  <a:srgbClr val="292B2C"/>
                </a:solidFill>
                <a:latin typeface="Arial" panose="020B0604020202020204" pitchFamily="34" charset="0"/>
              </a:rPr>
              <a:t>there is a qualified lifeguard or under adult supervision.</a:t>
            </a:r>
            <a:endParaRPr lang="en-GB" sz="1400" i="0" dirty="0">
              <a:solidFill>
                <a:srgbClr val="292B2C"/>
              </a:solidFill>
              <a:effectLst/>
              <a:latin typeface="Arial" panose="020B0604020202020204" pitchFamily="34" charset="0"/>
            </a:endParaRPr>
          </a:p>
          <a:p>
            <a:pPr marL="342900" indent="-342900">
              <a:buFont typeface="+mj-lt"/>
              <a:buAutoNum type="arabicPeriod"/>
            </a:pPr>
            <a:r>
              <a:rPr lang="en-GB" b="1" i="0" dirty="0">
                <a:solidFill>
                  <a:srgbClr val="292B2C"/>
                </a:solidFill>
                <a:effectLst/>
                <a:latin typeface="Arial" panose="020B0604020202020204" pitchFamily="34" charset="0"/>
              </a:rPr>
              <a:t>Remember it’s colder than it looks</a:t>
            </a:r>
            <a:br>
              <a:rPr lang="en-GB" b="1" i="0" dirty="0">
                <a:solidFill>
                  <a:srgbClr val="292B2C"/>
                </a:solidFill>
                <a:effectLst/>
                <a:latin typeface="Arial" panose="020B0604020202020204" pitchFamily="34" charset="0"/>
              </a:rPr>
            </a:br>
            <a:r>
              <a:rPr lang="en-GB" sz="1400" i="0" dirty="0">
                <a:solidFill>
                  <a:srgbClr val="292B2C"/>
                </a:solidFill>
                <a:effectLst/>
                <a:latin typeface="Arial" panose="020B0604020202020204" pitchFamily="34" charset="0"/>
              </a:rPr>
              <a:t>Open water and inshore water (lakes, gravel pits and rivers) </a:t>
            </a:r>
            <a:r>
              <a:rPr lang="en-GB" sz="1400" dirty="0">
                <a:solidFill>
                  <a:srgbClr val="292B2C"/>
                </a:solidFill>
                <a:latin typeface="Arial" panose="020B0604020202020204" pitchFamily="34" charset="0"/>
              </a:rPr>
              <a:t>are</a:t>
            </a:r>
            <a:r>
              <a:rPr lang="en-GB" sz="1400" i="0" dirty="0">
                <a:solidFill>
                  <a:srgbClr val="292B2C"/>
                </a:solidFill>
                <a:effectLst/>
                <a:latin typeface="Arial" panose="020B0604020202020204" pitchFamily="34" charset="0"/>
              </a:rPr>
              <a:t> often very cold and this can affect your body with cold water shock so you can’t save yourself.</a:t>
            </a:r>
          </a:p>
          <a:p>
            <a:pPr marL="342900" indent="-342900">
              <a:buFont typeface="+mj-lt"/>
              <a:buAutoNum type="arabicPeriod"/>
            </a:pPr>
            <a:r>
              <a:rPr lang="en-GB" b="1" i="0" dirty="0">
                <a:solidFill>
                  <a:srgbClr val="292B2C"/>
                </a:solidFill>
                <a:effectLst/>
                <a:latin typeface="Arial" panose="020B0604020202020204" pitchFamily="34" charset="0"/>
              </a:rPr>
              <a:t>Don’t go too far</a:t>
            </a:r>
            <a:br>
              <a:rPr lang="en-GB" b="1" i="0" dirty="0">
                <a:solidFill>
                  <a:srgbClr val="292B2C"/>
                </a:solidFill>
                <a:effectLst/>
                <a:latin typeface="Arial" panose="020B0604020202020204" pitchFamily="34" charset="0"/>
              </a:rPr>
            </a:br>
            <a:r>
              <a:rPr lang="en-GB" sz="1400" i="0" dirty="0">
                <a:solidFill>
                  <a:srgbClr val="292B2C"/>
                </a:solidFill>
                <a:effectLst/>
                <a:latin typeface="Arial" panose="020B0604020202020204" pitchFamily="34" charset="0"/>
              </a:rPr>
              <a:t>Make sure you stay close to the shore so you can be spotted if you get into trouble in the water</a:t>
            </a:r>
          </a:p>
          <a:p>
            <a:pPr marL="342900" indent="-342900">
              <a:buFont typeface="+mj-lt"/>
              <a:buAutoNum type="arabicPeriod"/>
            </a:pPr>
            <a:r>
              <a:rPr lang="en-GB" b="1" dirty="0">
                <a:solidFill>
                  <a:srgbClr val="292B2C"/>
                </a:solidFill>
                <a:latin typeface="Arial" panose="020B0604020202020204" pitchFamily="34" charset="0"/>
              </a:rPr>
              <a:t>Remember it’s stronger than it looks</a:t>
            </a:r>
            <a:br>
              <a:rPr lang="en-GB" b="1" dirty="0">
                <a:solidFill>
                  <a:srgbClr val="292B2C"/>
                </a:solidFill>
                <a:latin typeface="Arial" panose="020B0604020202020204" pitchFamily="34" charset="0"/>
              </a:rPr>
            </a:br>
            <a:r>
              <a:rPr lang="en-GB" sz="1400" i="0" dirty="0">
                <a:solidFill>
                  <a:srgbClr val="292B2C"/>
                </a:solidFill>
                <a:effectLst/>
                <a:latin typeface="Arial" panose="020B0604020202020204" pitchFamily="34" charset="0"/>
              </a:rPr>
              <a:t>Currents in the water can be very strong and you can tire quickly if you are caught in one.</a:t>
            </a:r>
          </a:p>
          <a:p>
            <a:pPr marL="342900" indent="-342900">
              <a:buFont typeface="+mj-lt"/>
              <a:buAutoNum type="arabicPeriod"/>
            </a:pPr>
            <a:r>
              <a:rPr lang="en-GB" b="1" i="0" dirty="0">
                <a:solidFill>
                  <a:srgbClr val="292B2C"/>
                </a:solidFill>
                <a:effectLst/>
                <a:latin typeface="Arial" panose="020B0604020202020204" pitchFamily="34" charset="0"/>
              </a:rPr>
              <a:t>Never swim alone</a:t>
            </a:r>
            <a:br>
              <a:rPr lang="en-GB" b="1" i="0" dirty="0">
                <a:solidFill>
                  <a:srgbClr val="292B2C"/>
                </a:solidFill>
                <a:effectLst/>
                <a:latin typeface="Arial" panose="020B0604020202020204" pitchFamily="34" charset="0"/>
              </a:rPr>
            </a:br>
            <a:r>
              <a:rPr lang="en-GB" sz="1400" i="0" dirty="0">
                <a:solidFill>
                  <a:srgbClr val="292B2C"/>
                </a:solidFill>
                <a:effectLst/>
                <a:latin typeface="Arial" panose="020B0604020202020204" pitchFamily="34" charset="0"/>
              </a:rPr>
              <a:t>Always bring a friend or an adult when you are swimming so that there is someone to look out for you.</a:t>
            </a:r>
            <a:br>
              <a:rPr lang="en-GB" sz="1400" b="1" i="0" dirty="0">
                <a:solidFill>
                  <a:srgbClr val="292B2C"/>
                </a:solidFill>
                <a:effectLst/>
                <a:latin typeface="Arial" panose="020B0604020202020204" pitchFamily="34" charset="0"/>
              </a:rPr>
            </a:br>
            <a:br>
              <a:rPr lang="en-GB" b="1" i="0" dirty="0">
                <a:solidFill>
                  <a:srgbClr val="292B2C"/>
                </a:solidFill>
                <a:effectLst/>
                <a:latin typeface="Arial" panose="020B0604020202020204" pitchFamily="34" charset="0"/>
              </a:rPr>
            </a:br>
            <a:endParaRPr lang="en-GB" i="0" dirty="0">
              <a:solidFill>
                <a:srgbClr val="292B2C"/>
              </a:solidFill>
              <a:effectLst/>
              <a:latin typeface="Arial" panose="020B0604020202020204" pitchFamily="34" charset="0"/>
            </a:endParaRPr>
          </a:p>
          <a:p>
            <a:pPr marL="342900" indent="-342900">
              <a:buFont typeface="+mj-lt"/>
              <a:buAutoNum type="arabicPeriod"/>
            </a:pPr>
            <a:endParaRPr lang="en-GB" sz="1400" i="0" dirty="0">
              <a:solidFill>
                <a:srgbClr val="292B2C"/>
              </a:solidFill>
              <a:effectLst/>
              <a:latin typeface="Arial" panose="020B0604020202020204" pitchFamily="34" charset="0"/>
            </a:endParaRPr>
          </a:p>
          <a:p>
            <a:br>
              <a:rPr lang="en-GB" b="1" i="0" dirty="0">
                <a:solidFill>
                  <a:srgbClr val="292B2C"/>
                </a:solidFill>
                <a:effectLst/>
                <a:latin typeface="Arial" panose="020B0604020202020204" pitchFamily="34" charset="0"/>
              </a:rPr>
            </a:br>
            <a:br>
              <a:rPr lang="en-GB" b="1" i="0" dirty="0">
                <a:solidFill>
                  <a:srgbClr val="292B2C"/>
                </a:solidFill>
                <a:effectLst/>
                <a:latin typeface="Arial" panose="020B0604020202020204" pitchFamily="34" charset="0"/>
              </a:rPr>
            </a:br>
            <a:endParaRPr lang="en-GB" dirty="0"/>
          </a:p>
          <a:p>
            <a:pPr marL="342900" indent="-342900">
              <a:buFont typeface="+mj-lt"/>
              <a:buAutoNum type="arabicPeriod"/>
            </a:pPr>
            <a:endParaRPr lang="en-GB" dirty="0"/>
          </a:p>
        </p:txBody>
      </p:sp>
      <p:sp>
        <p:nvSpPr>
          <p:cNvPr id="9" name="TextBox 8">
            <a:extLst>
              <a:ext uri="{FF2B5EF4-FFF2-40B4-BE49-F238E27FC236}">
                <a16:creationId xmlns:a16="http://schemas.microsoft.com/office/drawing/2014/main" id="{114F41A1-0523-25DC-5174-A06946C764B0}"/>
              </a:ext>
            </a:extLst>
          </p:cNvPr>
          <p:cNvSpPr txBox="1"/>
          <p:nvPr/>
        </p:nvSpPr>
        <p:spPr>
          <a:xfrm>
            <a:off x="584182" y="4082615"/>
            <a:ext cx="5087643" cy="646331"/>
          </a:xfrm>
          <a:prstGeom prst="rect">
            <a:avLst/>
          </a:prstGeom>
          <a:noFill/>
        </p:spPr>
        <p:txBody>
          <a:bodyPr wrap="square" rtlCol="0">
            <a:spAutoFit/>
          </a:bodyPr>
          <a:lstStyle/>
          <a:p>
            <a:r>
              <a:rPr lang="en-GB" dirty="0"/>
              <a:t>Think about your list of swimming places again and decide which ones are safe for you to swim in.</a:t>
            </a:r>
          </a:p>
        </p:txBody>
      </p:sp>
    </p:spTree>
    <p:extLst>
      <p:ext uri="{BB962C8B-B14F-4D97-AF65-F5344CB8AC3E}">
        <p14:creationId xmlns:p14="http://schemas.microsoft.com/office/powerpoint/2010/main" val="71491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Remember</a:t>
            </a:r>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pic>
        <p:nvPicPr>
          <p:cNvPr id="3" name="Picture 2">
            <a:extLst>
              <a:ext uri="{FF2B5EF4-FFF2-40B4-BE49-F238E27FC236}">
                <a16:creationId xmlns:a16="http://schemas.microsoft.com/office/drawing/2014/main" id="{6580A296-DBD7-F963-27D9-00A0B5BB4D65}"/>
              </a:ext>
            </a:extLst>
          </p:cNvPr>
          <p:cNvPicPr>
            <a:picLocks noChangeAspect="1"/>
          </p:cNvPicPr>
          <p:nvPr/>
        </p:nvPicPr>
        <p:blipFill>
          <a:blip r:embed="rId3"/>
          <a:stretch>
            <a:fillRect/>
          </a:stretch>
        </p:blipFill>
        <p:spPr>
          <a:xfrm>
            <a:off x="7082634" y="136549"/>
            <a:ext cx="4462659" cy="6334293"/>
          </a:xfrm>
          <a:prstGeom prst="rect">
            <a:avLst/>
          </a:prstGeom>
        </p:spPr>
      </p:pic>
      <p:sp>
        <p:nvSpPr>
          <p:cNvPr id="9" name="Content Placeholder 2">
            <a:extLst>
              <a:ext uri="{FF2B5EF4-FFF2-40B4-BE49-F238E27FC236}">
                <a16:creationId xmlns:a16="http://schemas.microsoft.com/office/drawing/2014/main" id="{B28E93CE-EE73-33AE-DFBE-7797AA156E38}"/>
              </a:ext>
            </a:extLst>
          </p:cNvPr>
          <p:cNvSpPr>
            <a:spLocks noGrp="1" noChangeArrowheads="1"/>
          </p:cNvSpPr>
          <p:nvPr>
            <p:ph idx="1"/>
          </p:nvPr>
        </p:nvSpPr>
        <p:spPr>
          <a:xfrm>
            <a:off x="731453" y="2304776"/>
            <a:ext cx="5707522" cy="1700918"/>
          </a:xfrm>
        </p:spPr>
        <p:txBody>
          <a:bodyPr>
            <a:noAutofit/>
          </a:bodyPr>
          <a:lstStyle/>
          <a:p>
            <a:pPr marL="0" indent="0">
              <a:lnSpc>
                <a:spcPct val="150000"/>
              </a:lnSpc>
              <a:buNone/>
            </a:pPr>
            <a:r>
              <a:rPr lang="en-GB" altLang="en-US" sz="2400" dirty="0">
                <a:solidFill>
                  <a:schemeClr val="tx1">
                    <a:lumMod val="85000"/>
                    <a:lumOff val="15000"/>
                  </a:schemeClr>
                </a:solidFill>
              </a:rPr>
              <a:t>Cold water shock can happen if you jump or fall into lakes, gravel pits, the sea, canals or rivers. This can cause changes to your breathing, blood pressure and muscles which makes it difficult to swim or save yourself.</a:t>
            </a:r>
          </a:p>
        </p:txBody>
      </p:sp>
    </p:spTree>
    <p:extLst>
      <p:ext uri="{BB962C8B-B14F-4D97-AF65-F5344CB8AC3E}">
        <p14:creationId xmlns:p14="http://schemas.microsoft.com/office/powerpoint/2010/main" val="223262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2"/>
          </a:solidFill>
          <a:ln w="0">
            <a:solidFill>
              <a:schemeClr val="accent2"/>
            </a:solid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2">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690783-5822-977C-A9DA-EF8AFD3562B0}"/>
              </a:ext>
            </a:extLst>
          </p:cNvPr>
          <p:cNvSpPr>
            <a:spLocks noGrp="1"/>
          </p:cNvSpPr>
          <p:nvPr>
            <p:ph type="title"/>
          </p:nvPr>
        </p:nvSpPr>
        <p:spPr>
          <a:xfrm>
            <a:off x="686106" y="1989556"/>
            <a:ext cx="3384000" cy="1492132"/>
          </a:xfrm>
        </p:spPr>
        <p:txBody>
          <a:bodyPr vert="horz" lIns="91440" tIns="45720" rIns="91440" bIns="45720" numCol="1" rtlCol="0" anchor="t" anchorCtr="0" compatLnSpc="1">
            <a:prstTxWarp prst="textNoShape">
              <a:avLst/>
            </a:prstTxWarp>
            <a:normAutofit fontScale="90000"/>
          </a:bodyPr>
          <a:lstStyle/>
          <a:p>
            <a:r>
              <a:rPr lang="en-US" dirty="0"/>
              <a:t>A reminder of the Water Safety top tips </a:t>
            </a:r>
          </a:p>
        </p:txBody>
      </p:sp>
      <p:pic>
        <p:nvPicPr>
          <p:cNvPr id="4" name="Picture 3">
            <a:extLst>
              <a:ext uri="{FF2B5EF4-FFF2-40B4-BE49-F238E27FC236}">
                <a16:creationId xmlns:a16="http://schemas.microsoft.com/office/drawing/2014/main" id="{76FF483C-0A9A-E01B-46A7-5BDDEE01FD6B}"/>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EF9F5771-6189-FDAD-2BA5-7FF72270E9BB}"/>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D0D76B41-8340-6392-F4C8-F585A47CF34E}"/>
              </a:ext>
            </a:extLst>
          </p:cNvPr>
          <p:cNvSpPr txBox="1">
            <a:spLocks/>
          </p:cNvSpPr>
          <p:nvPr/>
        </p:nvSpPr>
        <p:spPr bwMode="auto">
          <a:xfrm>
            <a:off x="336759" y="2027666"/>
            <a:ext cx="8229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594" indent="-228594"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71" indent="-228594"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49" indent="-228594"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GB" alt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6168779-539A-40FE-0A5A-14715A23DBD9}"/>
              </a:ext>
            </a:extLst>
          </p:cNvPr>
          <p:cNvSpPr txBox="1"/>
          <p:nvPr/>
        </p:nvSpPr>
        <p:spPr>
          <a:xfrm>
            <a:off x="8929073" y="6330160"/>
            <a:ext cx="3144739" cy="369332"/>
          </a:xfrm>
          <a:prstGeom prst="rect">
            <a:avLst/>
          </a:prstGeom>
          <a:noFill/>
        </p:spPr>
        <p:txBody>
          <a:bodyPr wrap="square">
            <a:spAutoFit/>
          </a:bodyPr>
          <a:lstStyle/>
          <a:p>
            <a:r>
              <a:rPr lang="en-GB" dirty="0"/>
              <a:t>https://youtu.be/zwzB7So7jSM</a:t>
            </a:r>
          </a:p>
        </p:txBody>
      </p:sp>
      <p:pic>
        <p:nvPicPr>
          <p:cNvPr id="10" name="Picture 9">
            <a:hlinkClick r:id="rId3"/>
            <a:extLst>
              <a:ext uri="{FF2B5EF4-FFF2-40B4-BE49-F238E27FC236}">
                <a16:creationId xmlns:a16="http://schemas.microsoft.com/office/drawing/2014/main" id="{EAF666BD-7DD8-8301-9DD2-5D72E5B68D1F}"/>
              </a:ext>
            </a:extLst>
          </p:cNvPr>
          <p:cNvPicPr>
            <a:picLocks noChangeAspect="1"/>
          </p:cNvPicPr>
          <p:nvPr/>
        </p:nvPicPr>
        <p:blipFill>
          <a:blip r:embed="rId4"/>
          <a:stretch>
            <a:fillRect/>
          </a:stretch>
        </p:blipFill>
        <p:spPr>
          <a:xfrm>
            <a:off x="5187423" y="1309499"/>
            <a:ext cx="6553200" cy="3514725"/>
          </a:xfrm>
          <a:prstGeom prst="rect">
            <a:avLst/>
          </a:prstGeom>
        </p:spPr>
      </p:pic>
      <p:sp>
        <p:nvSpPr>
          <p:cNvPr id="11" name="TextBox 10">
            <a:extLst>
              <a:ext uri="{FF2B5EF4-FFF2-40B4-BE49-F238E27FC236}">
                <a16:creationId xmlns:a16="http://schemas.microsoft.com/office/drawing/2014/main" id="{B71F6990-AD90-806B-4130-56BC6E922DA2}"/>
              </a:ext>
            </a:extLst>
          </p:cNvPr>
          <p:cNvSpPr txBox="1"/>
          <p:nvPr/>
        </p:nvSpPr>
        <p:spPr>
          <a:xfrm>
            <a:off x="5386812" y="5042780"/>
            <a:ext cx="6255944" cy="369332"/>
          </a:xfrm>
          <a:prstGeom prst="rect">
            <a:avLst/>
          </a:prstGeom>
          <a:noFill/>
        </p:spPr>
        <p:txBody>
          <a:bodyPr wrap="square" rtlCol="0">
            <a:spAutoFit/>
          </a:bodyPr>
          <a:lstStyle/>
          <a:p>
            <a:r>
              <a:rPr lang="en-GB" dirty="0"/>
              <a:t>Click the picture to watch a film about keeping safe near water.</a:t>
            </a:r>
          </a:p>
        </p:txBody>
      </p:sp>
    </p:spTree>
    <p:extLst>
      <p:ext uri="{BB962C8B-B14F-4D97-AF65-F5344CB8AC3E}">
        <p14:creationId xmlns:p14="http://schemas.microsoft.com/office/powerpoint/2010/main" val="18336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3C5590-CE8E-AB60-B9A5-3CB9FB65948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3E4765-2365-95E3-A605-0EF802EAE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C93B35-5E19-03D1-DA0B-FE1F70EAB33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DB9A18F7-DAAF-2100-8067-77750A8373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920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4AF7BDB-61C4-FE5C-B6EE-3945A1C30A8C}"/>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4CDD8C74-4772-4EA6-D32C-CFCE0260A3C9}"/>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5E49C5D-B30E-DBC4-1BC8-E41CA683CD3E}"/>
              </a:ext>
            </a:extLst>
          </p:cNvPr>
          <p:cNvSpPr txBox="1"/>
          <p:nvPr/>
        </p:nvSpPr>
        <p:spPr>
          <a:xfrm>
            <a:off x="832683" y="2194002"/>
            <a:ext cx="4398313" cy="4062651"/>
          </a:xfrm>
          <a:prstGeom prst="rect">
            <a:avLst/>
          </a:prstGeom>
          <a:noFill/>
        </p:spPr>
        <p:txBody>
          <a:bodyPr wrap="square" rtlCol="0">
            <a:spAutoFit/>
          </a:bodyPr>
          <a:lstStyle/>
          <a:p>
            <a:r>
              <a:rPr lang="en-GB" sz="4800" b="1" dirty="0"/>
              <a:t>Can you name the 5 top tips for staying safe in water?</a:t>
            </a:r>
          </a:p>
          <a:p>
            <a:endParaRPr lang="en-GB" sz="4800" dirty="0"/>
          </a:p>
          <a:p>
            <a:endParaRPr lang="en-GB" dirty="0"/>
          </a:p>
        </p:txBody>
      </p:sp>
    </p:spTree>
    <p:extLst>
      <p:ext uri="{BB962C8B-B14F-4D97-AF65-F5344CB8AC3E}">
        <p14:creationId xmlns:p14="http://schemas.microsoft.com/office/powerpoint/2010/main" val="361787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C4F02E-B355-36DE-33F2-F321FA8E7FE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E56A5B-4A18-7F29-8C60-CF5138A1A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FEA71D-5474-F9E4-FC26-2BC14E8E3510}"/>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04F7A800-4836-E5B0-3F80-B6419A631C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920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81D533A-7D7C-0A4C-80C1-D9508A309AFF}"/>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2B1C0642-59E6-A6D7-D0F6-41CC9C4D1375}"/>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23CB7EC0-AE92-5AB2-FB06-F9CF60586BF0}"/>
              </a:ext>
            </a:extLst>
          </p:cNvPr>
          <p:cNvSpPr txBox="1"/>
          <p:nvPr/>
        </p:nvSpPr>
        <p:spPr>
          <a:xfrm>
            <a:off x="832683" y="2194002"/>
            <a:ext cx="4398313" cy="4062651"/>
          </a:xfrm>
          <a:prstGeom prst="rect">
            <a:avLst/>
          </a:prstGeom>
          <a:noFill/>
        </p:spPr>
        <p:txBody>
          <a:bodyPr wrap="square" rtlCol="0">
            <a:spAutoFit/>
          </a:bodyPr>
          <a:lstStyle/>
          <a:p>
            <a:r>
              <a:rPr lang="en-GB" sz="4800" b="1" dirty="0"/>
              <a:t>Can you name the 5 top tips for staying safe in water?</a:t>
            </a:r>
          </a:p>
          <a:p>
            <a:endParaRPr lang="en-GB" sz="4800" dirty="0"/>
          </a:p>
          <a:p>
            <a:endParaRPr lang="en-GB" dirty="0"/>
          </a:p>
        </p:txBody>
      </p:sp>
      <p:sp>
        <p:nvSpPr>
          <p:cNvPr id="6" name="TextBox 5">
            <a:extLst>
              <a:ext uri="{FF2B5EF4-FFF2-40B4-BE49-F238E27FC236}">
                <a16:creationId xmlns:a16="http://schemas.microsoft.com/office/drawing/2014/main" id="{E0298BF0-58EA-78FE-1B6B-1F57E1B60715}"/>
              </a:ext>
            </a:extLst>
          </p:cNvPr>
          <p:cNvSpPr txBox="1"/>
          <p:nvPr/>
        </p:nvSpPr>
        <p:spPr>
          <a:xfrm>
            <a:off x="5261809" y="1638817"/>
            <a:ext cx="6097508" cy="5355312"/>
          </a:xfrm>
          <a:prstGeom prst="rect">
            <a:avLst/>
          </a:prstGeom>
          <a:noFill/>
        </p:spPr>
        <p:txBody>
          <a:bodyPr wrap="square">
            <a:spAutoFit/>
          </a:bodyPr>
          <a:lstStyle/>
          <a:p>
            <a:endParaRPr lang="en-GB" dirty="0"/>
          </a:p>
          <a:p>
            <a:pPr marL="342900" indent="-342900">
              <a:buFont typeface="+mj-lt"/>
              <a:buAutoNum type="arabicPeriod"/>
            </a:pPr>
            <a:r>
              <a:rPr lang="en-GB" b="1" i="0" dirty="0">
                <a:solidFill>
                  <a:srgbClr val="292B2C"/>
                </a:solidFill>
                <a:effectLst/>
                <a:latin typeface="Arial" panose="020B0604020202020204" pitchFamily="34" charset="0"/>
              </a:rPr>
              <a:t>Look out for Lifeguards</a:t>
            </a:r>
            <a:br>
              <a:rPr lang="en-GB" b="1" i="0" dirty="0">
                <a:solidFill>
                  <a:srgbClr val="292B2C"/>
                </a:solidFill>
                <a:effectLst/>
                <a:latin typeface="Arial" panose="020B0604020202020204" pitchFamily="34" charset="0"/>
              </a:rPr>
            </a:br>
            <a:r>
              <a:rPr lang="en-GB" sz="1800" i="0" dirty="0">
                <a:solidFill>
                  <a:srgbClr val="292B2C"/>
                </a:solidFill>
                <a:effectLst/>
                <a:latin typeface="Arial" panose="020B0604020202020204" pitchFamily="34" charset="0"/>
              </a:rPr>
              <a:t>Only swim where </a:t>
            </a:r>
            <a:r>
              <a:rPr lang="en-GB" sz="1800" dirty="0">
                <a:solidFill>
                  <a:srgbClr val="292B2C"/>
                </a:solidFill>
                <a:latin typeface="Arial" panose="020B0604020202020204" pitchFamily="34" charset="0"/>
              </a:rPr>
              <a:t>there is a qualified lifeguard or under adult supervision.</a:t>
            </a:r>
            <a:endParaRPr lang="en-GB" sz="1800" i="0" dirty="0">
              <a:solidFill>
                <a:srgbClr val="292B2C"/>
              </a:solidFill>
              <a:effectLst/>
              <a:latin typeface="Arial" panose="020B0604020202020204" pitchFamily="34" charset="0"/>
            </a:endParaRPr>
          </a:p>
          <a:p>
            <a:pPr marL="342900" indent="-342900">
              <a:buFont typeface="+mj-lt"/>
              <a:buAutoNum type="arabicPeriod"/>
            </a:pPr>
            <a:r>
              <a:rPr lang="en-GB" b="1" i="0" dirty="0">
                <a:solidFill>
                  <a:srgbClr val="292B2C"/>
                </a:solidFill>
                <a:effectLst/>
                <a:latin typeface="Arial" panose="020B0604020202020204" pitchFamily="34" charset="0"/>
              </a:rPr>
              <a:t>Remember it’s colder than it looks</a:t>
            </a:r>
            <a:br>
              <a:rPr lang="en-GB" b="1" i="0" dirty="0">
                <a:solidFill>
                  <a:srgbClr val="292B2C"/>
                </a:solidFill>
                <a:effectLst/>
                <a:latin typeface="Arial" panose="020B0604020202020204" pitchFamily="34" charset="0"/>
              </a:rPr>
            </a:br>
            <a:r>
              <a:rPr lang="en-GB" sz="1800" i="0" dirty="0">
                <a:solidFill>
                  <a:srgbClr val="292B2C"/>
                </a:solidFill>
                <a:effectLst/>
                <a:latin typeface="Arial" panose="020B0604020202020204" pitchFamily="34" charset="0"/>
              </a:rPr>
              <a:t>Open water and inshore water (lakes, gravel pits and rivers) </a:t>
            </a:r>
            <a:r>
              <a:rPr lang="en-GB" sz="1800" dirty="0">
                <a:solidFill>
                  <a:srgbClr val="292B2C"/>
                </a:solidFill>
                <a:latin typeface="Arial" panose="020B0604020202020204" pitchFamily="34" charset="0"/>
              </a:rPr>
              <a:t>are</a:t>
            </a:r>
            <a:r>
              <a:rPr lang="en-GB" sz="1800" i="0" dirty="0">
                <a:solidFill>
                  <a:srgbClr val="292B2C"/>
                </a:solidFill>
                <a:effectLst/>
                <a:latin typeface="Arial" panose="020B0604020202020204" pitchFamily="34" charset="0"/>
              </a:rPr>
              <a:t> often very cold and this can affect your body with cold water shock so you can’t save yourself.</a:t>
            </a:r>
          </a:p>
          <a:p>
            <a:pPr marL="342900" indent="-342900">
              <a:buFont typeface="+mj-lt"/>
              <a:buAutoNum type="arabicPeriod"/>
            </a:pPr>
            <a:r>
              <a:rPr lang="en-GB" b="1" i="0" dirty="0">
                <a:solidFill>
                  <a:srgbClr val="292B2C"/>
                </a:solidFill>
                <a:effectLst/>
                <a:latin typeface="Arial" panose="020B0604020202020204" pitchFamily="34" charset="0"/>
              </a:rPr>
              <a:t>Don’t go too far</a:t>
            </a:r>
            <a:br>
              <a:rPr lang="en-GB" b="1" i="0" dirty="0">
                <a:solidFill>
                  <a:srgbClr val="292B2C"/>
                </a:solidFill>
                <a:effectLst/>
                <a:latin typeface="Arial" panose="020B0604020202020204" pitchFamily="34" charset="0"/>
              </a:rPr>
            </a:br>
            <a:r>
              <a:rPr lang="en-GB" sz="1800" i="0" dirty="0">
                <a:solidFill>
                  <a:srgbClr val="292B2C"/>
                </a:solidFill>
                <a:effectLst/>
                <a:latin typeface="Arial" panose="020B0604020202020204" pitchFamily="34" charset="0"/>
              </a:rPr>
              <a:t>Make sure you stay close to the shore so you can be spotted if you get into trouble in the water</a:t>
            </a:r>
          </a:p>
          <a:p>
            <a:pPr marL="342900" indent="-342900">
              <a:buFont typeface="+mj-lt"/>
              <a:buAutoNum type="arabicPeriod"/>
            </a:pPr>
            <a:r>
              <a:rPr lang="en-GB" b="1" dirty="0">
                <a:solidFill>
                  <a:srgbClr val="292B2C"/>
                </a:solidFill>
                <a:latin typeface="Arial" panose="020B0604020202020204" pitchFamily="34" charset="0"/>
              </a:rPr>
              <a:t>Remember it’s stronger than it looks</a:t>
            </a:r>
            <a:br>
              <a:rPr lang="en-GB" b="1" dirty="0">
                <a:solidFill>
                  <a:srgbClr val="292B2C"/>
                </a:solidFill>
                <a:latin typeface="Arial" panose="020B0604020202020204" pitchFamily="34" charset="0"/>
              </a:rPr>
            </a:br>
            <a:r>
              <a:rPr lang="en-GB" sz="1800" i="0" dirty="0">
                <a:solidFill>
                  <a:srgbClr val="292B2C"/>
                </a:solidFill>
                <a:effectLst/>
                <a:latin typeface="Arial" panose="020B0604020202020204" pitchFamily="34" charset="0"/>
              </a:rPr>
              <a:t>Currents in the water can be very strong and you can tire quickly if you are caught in one.</a:t>
            </a:r>
          </a:p>
          <a:p>
            <a:pPr marL="342900" indent="-342900">
              <a:buFont typeface="+mj-lt"/>
              <a:buAutoNum type="arabicPeriod"/>
            </a:pPr>
            <a:r>
              <a:rPr lang="en-GB" b="1" i="0" dirty="0">
                <a:solidFill>
                  <a:srgbClr val="292B2C"/>
                </a:solidFill>
                <a:effectLst/>
                <a:latin typeface="Arial" panose="020B0604020202020204" pitchFamily="34" charset="0"/>
              </a:rPr>
              <a:t>Never swim alone</a:t>
            </a:r>
            <a:br>
              <a:rPr lang="en-GB" b="1" i="0" dirty="0">
                <a:solidFill>
                  <a:srgbClr val="292B2C"/>
                </a:solidFill>
                <a:effectLst/>
                <a:latin typeface="Arial" panose="020B0604020202020204" pitchFamily="34" charset="0"/>
              </a:rPr>
            </a:br>
            <a:r>
              <a:rPr lang="en-GB" sz="1800" i="0" dirty="0">
                <a:solidFill>
                  <a:srgbClr val="292B2C"/>
                </a:solidFill>
                <a:effectLst/>
                <a:latin typeface="Arial" panose="020B0604020202020204" pitchFamily="34" charset="0"/>
              </a:rPr>
              <a:t>Always bring a friend or an adult when you are swimming so that there is someone to look out for you.</a:t>
            </a:r>
            <a:br>
              <a:rPr lang="en-GB" sz="1800" b="1" i="0" dirty="0">
                <a:solidFill>
                  <a:srgbClr val="292B2C"/>
                </a:solidFill>
                <a:effectLst/>
                <a:latin typeface="Arial" panose="020B0604020202020204" pitchFamily="34" charset="0"/>
              </a:rPr>
            </a:br>
            <a:br>
              <a:rPr lang="en-GB" b="1" i="0" dirty="0">
                <a:solidFill>
                  <a:srgbClr val="292B2C"/>
                </a:solidFill>
                <a:effectLst/>
                <a:latin typeface="Arial" panose="020B0604020202020204" pitchFamily="34" charset="0"/>
              </a:rPr>
            </a:br>
            <a:endParaRPr lang="en-GB" i="0" dirty="0">
              <a:solidFill>
                <a:srgbClr val="292B2C"/>
              </a:solidFill>
              <a:effectLst/>
              <a:latin typeface="Arial" panose="020B0604020202020204" pitchFamily="34" charset="0"/>
            </a:endParaRPr>
          </a:p>
        </p:txBody>
      </p:sp>
    </p:spTree>
    <p:extLst>
      <p:ext uri="{BB962C8B-B14F-4D97-AF65-F5344CB8AC3E}">
        <p14:creationId xmlns:p14="http://schemas.microsoft.com/office/powerpoint/2010/main" val="156362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304BD26-6EF4-085E-D5CE-820B73C8F29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B3FAD7-704D-6005-FDBB-ACABB443F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5BA8CC0-3405-A166-A399-0D2A9B717A45}"/>
              </a:ext>
            </a:extLst>
          </p:cNvPr>
          <p:cNvSpPr>
            <a:spLocks noGrp="1"/>
          </p:cNvSpPr>
          <p:nvPr>
            <p:ph type="title"/>
          </p:nvPr>
        </p:nvSpPr>
        <p:spPr>
          <a:xfrm>
            <a:off x="526773" y="387158"/>
            <a:ext cx="11018520" cy="755921"/>
          </a:xfrm>
        </p:spPr>
        <p:txBody>
          <a:bodyPr vert="horz" wrap="square" lIns="91440" tIns="45720" rIns="91440" bIns="45720" numCol="1" rtlCol="0" anchor="b" anchorCtr="0" compatLnSpc="1">
            <a:prstTxWarp prst="textNoShape">
              <a:avLst/>
            </a:prstTxWarp>
            <a:normAutofit/>
          </a:bodyPr>
          <a:lstStyle/>
          <a:p>
            <a:r>
              <a:rPr lang="en-US" sz="4000" dirty="0"/>
              <a:t>Quiz</a:t>
            </a:r>
          </a:p>
        </p:txBody>
      </p:sp>
      <p:sp>
        <p:nvSpPr>
          <p:cNvPr id="17" name="sketchy line">
            <a:extLst>
              <a:ext uri="{FF2B5EF4-FFF2-40B4-BE49-F238E27FC236}">
                <a16:creationId xmlns:a16="http://schemas.microsoft.com/office/drawing/2014/main" id="{0827BACE-9811-32BF-7AC4-D4E4D03CEE0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72493" y="1279208"/>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103E287-1BFA-44CB-0902-5070EC000658}"/>
              </a:ext>
            </a:extLst>
          </p:cNvPr>
          <p:cNvPicPr>
            <a:picLocks noChangeAspect="1"/>
          </p:cNvPicPr>
          <p:nvPr/>
        </p:nvPicPr>
        <p:blipFill>
          <a:blip r:embed="rId2"/>
          <a:stretch>
            <a:fillRect/>
          </a:stretch>
        </p:blipFill>
        <p:spPr>
          <a:xfrm>
            <a:off x="214173" y="5586241"/>
            <a:ext cx="777658" cy="1027328"/>
          </a:xfrm>
          <a:prstGeom prst="rect">
            <a:avLst/>
          </a:prstGeom>
        </p:spPr>
      </p:pic>
      <p:sp>
        <p:nvSpPr>
          <p:cNvPr id="8" name="TextBox 7">
            <a:extLst>
              <a:ext uri="{FF2B5EF4-FFF2-40B4-BE49-F238E27FC236}">
                <a16:creationId xmlns:a16="http://schemas.microsoft.com/office/drawing/2014/main" id="{91D3188B-F46E-11E6-9E5A-BD76268823A1}"/>
              </a:ext>
            </a:extLst>
          </p:cNvPr>
          <p:cNvSpPr txBox="1"/>
          <p:nvPr/>
        </p:nvSpPr>
        <p:spPr>
          <a:xfrm>
            <a:off x="6036033" y="2238297"/>
            <a:ext cx="396081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70AA700-AB0D-EC7F-4869-8E028D9C9241}"/>
              </a:ext>
            </a:extLst>
          </p:cNvPr>
          <p:cNvSpPr txBox="1"/>
          <p:nvPr/>
        </p:nvSpPr>
        <p:spPr>
          <a:xfrm>
            <a:off x="526774" y="2313432"/>
            <a:ext cx="5149750" cy="4708981"/>
          </a:xfrm>
          <a:prstGeom prst="rect">
            <a:avLst/>
          </a:prstGeom>
          <a:noFill/>
        </p:spPr>
        <p:txBody>
          <a:bodyPr wrap="square" rtlCol="0">
            <a:spAutoFit/>
          </a:bodyPr>
          <a:lstStyle/>
          <a:p>
            <a:r>
              <a:rPr lang="en-GB" sz="4800" b="1" dirty="0"/>
              <a:t>Which months do most accidental drownings happen in?</a:t>
            </a:r>
          </a:p>
          <a:p>
            <a:endParaRPr lang="en-GB" dirty="0"/>
          </a:p>
          <a:p>
            <a:endParaRPr lang="en-GB" dirty="0"/>
          </a:p>
          <a:p>
            <a:br>
              <a:rPr lang="en-GB" dirty="0"/>
            </a:br>
            <a:endParaRPr lang="en-GB" dirty="0"/>
          </a:p>
          <a:p>
            <a:endParaRPr lang="en-GB" dirty="0"/>
          </a:p>
          <a:p>
            <a:endParaRPr lang="en-GB" dirty="0"/>
          </a:p>
        </p:txBody>
      </p:sp>
    </p:spTree>
    <p:extLst>
      <p:ext uri="{BB962C8B-B14F-4D97-AF65-F5344CB8AC3E}">
        <p14:creationId xmlns:p14="http://schemas.microsoft.com/office/powerpoint/2010/main" val="255364506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A3C09DF0CE0B4F8661DCA6A418E3F8" ma:contentTypeVersion="10" ma:contentTypeDescription="Create a new document." ma:contentTypeScope="" ma:versionID="b9f651dac1d901ccaba60ffe4c299a71">
  <xsd:schema xmlns:xsd="http://www.w3.org/2001/XMLSchema" xmlns:xs="http://www.w3.org/2001/XMLSchema" xmlns:p="http://schemas.microsoft.com/office/2006/metadata/properties" xmlns:ns3="4786d113-179c-4837-9c94-fe594badc08b" targetNamespace="http://schemas.microsoft.com/office/2006/metadata/properties" ma:root="true" ma:fieldsID="aeddc71e642752b2e4a49b4f06a3ffc9" ns3:_="">
    <xsd:import namespace="4786d113-179c-4837-9c94-fe594badc08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6d113-179c-4837-9c94-fe594badc08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786d113-179c-4837-9c94-fe594badc08b" xsi:nil="true"/>
  </documentManagement>
</p:properties>
</file>

<file path=customXml/itemProps1.xml><?xml version="1.0" encoding="utf-8"?>
<ds:datastoreItem xmlns:ds="http://schemas.openxmlformats.org/officeDocument/2006/customXml" ds:itemID="{DE285E7E-D4E1-41A2-8248-A7E92A8E33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86d113-179c-4837-9c94-fe594badc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A684C6-2D5B-41E4-8AA0-02C37435342A}">
  <ds:schemaRefs>
    <ds:schemaRef ds:uri="http://schemas.microsoft.com/sharepoint/v3/contenttype/forms"/>
  </ds:schemaRefs>
</ds:datastoreItem>
</file>

<file path=customXml/itemProps3.xml><?xml version="1.0" encoding="utf-8"?>
<ds:datastoreItem xmlns:ds="http://schemas.openxmlformats.org/officeDocument/2006/customXml" ds:itemID="{7B41B2C1-C25A-462E-8CF8-C86217213A31}">
  <ds:schemaRefs>
    <ds:schemaRef ds:uri="http://purl.org/dc/term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 ds:uri="4786d113-179c-4837-9c94-fe594badc08b"/>
  </ds:schemaRefs>
</ds:datastoreItem>
</file>

<file path=docProps/app.xml><?xml version="1.0" encoding="utf-8"?>
<Properties xmlns="http://schemas.openxmlformats.org/officeDocument/2006/extended-properties" xmlns:vt="http://schemas.openxmlformats.org/officeDocument/2006/docPropsVTypes">
  <TotalTime>286</TotalTime>
  <Words>1032</Words>
  <Application>Microsoft Office PowerPoint</Application>
  <PresentationFormat>Widescreen</PresentationFormat>
  <Paragraphs>88</Paragraphs>
  <Slides>18</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Aptos</vt:lpstr>
      <vt:lpstr>Arial</vt:lpstr>
      <vt:lpstr>Calibri</vt:lpstr>
      <vt:lpstr>Calibri Light</vt:lpstr>
      <vt:lpstr>1_Office Theme</vt:lpstr>
      <vt:lpstr>Office Theme</vt:lpstr>
      <vt:lpstr>2_Office Theme</vt:lpstr>
      <vt:lpstr>Water Safety </vt:lpstr>
      <vt:lpstr>Welcome to the I.M.P.S. team! </vt:lpstr>
      <vt:lpstr>Water safety - some facts</vt:lpstr>
      <vt:lpstr>Where is it safe to swim?</vt:lpstr>
      <vt:lpstr>Remember</vt:lpstr>
      <vt:lpstr>A reminder of the Water Safety top tips </vt:lpstr>
      <vt:lpstr>Quiz</vt:lpstr>
      <vt:lpstr>Quiz</vt:lpstr>
      <vt:lpstr>Quiz</vt:lpstr>
      <vt:lpstr>Quiz</vt:lpstr>
      <vt:lpstr>Quiz</vt:lpstr>
      <vt:lpstr>Quiz</vt:lpstr>
      <vt:lpstr>Did you know?</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Pilgrim, Lynn (RTH) OUH</dc:creator>
  <cp:lastModifiedBy>Hill, Claire (RTH) OUH</cp:lastModifiedBy>
  <cp:revision>10</cp:revision>
  <dcterms:created xsi:type="dcterms:W3CDTF">2022-11-14T14:09:49Z</dcterms:created>
  <dcterms:modified xsi:type="dcterms:W3CDTF">2025-05-23T11:50:25Z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0x010100DDA3C09DF0CE0B4F8661DCA6A418E3F8</vt:lpwstr>
  </property>
</Properties>
</file>