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80" r:id="rId4"/>
    <p:sldId id="257" r:id="rId5"/>
    <p:sldId id="307" r:id="rId6"/>
    <p:sldId id="309" r:id="rId7"/>
    <p:sldId id="314" r:id="rId8"/>
    <p:sldId id="306" r:id="rId9"/>
    <p:sldId id="315" r:id="rId10"/>
    <p:sldId id="290" r:id="rId11"/>
    <p:sldId id="292" r:id="rId12"/>
    <p:sldId id="293" r:id="rId13"/>
    <p:sldId id="316"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23/04/2024</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23/04/2024</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0658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23/04/2024</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23/04/2024</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23/04/2024</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2537742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23/04/2024</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lss.org.uk/Pages/Category/drowning-prevention-week-campaign"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72435" y="887863"/>
            <a:ext cx="9153674" cy="874842"/>
          </a:xfrm>
        </p:spPr>
        <p:txBody>
          <a:bodyPr vert="horz" wrap="square" lIns="91440" tIns="45720" rIns="91440" bIns="45720" numCol="1" rtlCol="0" anchor="b" anchorCtr="0" compatLnSpc="1">
            <a:prstTxWarp prst="textNoShape">
              <a:avLst/>
            </a:prstTxWarp>
            <a:normAutofit fontScale="90000"/>
          </a:bodyPr>
          <a:lstStyle/>
          <a:p>
            <a:br>
              <a:rPr lang="en-US" sz="5400" dirty="0"/>
            </a:br>
            <a:r>
              <a:rPr lang="en-US" sz="5400" dirty="0"/>
              <a:t>Water safety</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98709" y="183178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3838" y="2356568"/>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0" y="331787"/>
            <a:ext cx="9974757" cy="14465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It’s drowning prevention week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June 15</a:t>
            </a:r>
            <a:r>
              <a:rPr kumimoji="0" lang="en-GB" altLang="en-US" sz="4400" b="1" i="0" u="none" strike="noStrike" kern="1200" cap="none" spc="0" normalizeH="0" baseline="30000" noProof="0" dirty="0">
                <a:ln>
                  <a:noFill/>
                </a:ln>
                <a:solidFill>
                  <a:prstClr val="black"/>
                </a:solidFill>
                <a:effectLst/>
                <a:uLnTx/>
                <a:uFillTx/>
                <a:latin typeface="Calibri"/>
                <a:ea typeface="+mn-ea"/>
                <a:cs typeface="+mn-cs"/>
              </a:rPr>
              <a:t>th</a:t>
            </a: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 – 22</a:t>
            </a:r>
            <a:r>
              <a:rPr lang="en-GB" altLang="en-US" sz="4400" b="1" baseline="30000" dirty="0" err="1">
                <a:solidFill>
                  <a:prstClr val="black"/>
                </a:solidFill>
                <a:latin typeface="Calibri"/>
              </a:rPr>
              <a:t>nd</a:t>
            </a: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 2024</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pic>
        <p:nvPicPr>
          <p:cNvPr id="6" name="Picture 5" descr="A picture containing text, logo, font, screenshot&#10;&#10;Description automatically generated">
            <a:extLst>
              <a:ext uri="{FF2B5EF4-FFF2-40B4-BE49-F238E27FC236}">
                <a16:creationId xmlns:a16="http://schemas.microsoft.com/office/drawing/2014/main" id="{3C4ADF93-6060-B505-3DBB-6B443382C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410" y="1947086"/>
            <a:ext cx="4435425" cy="4435425"/>
          </a:xfrm>
          <a:prstGeom prst="rect">
            <a:avLst/>
          </a:prstGeom>
        </p:spPr>
      </p:pic>
      <p:sp>
        <p:nvSpPr>
          <p:cNvPr id="7" name="TextBox 6">
            <a:extLst>
              <a:ext uri="{FF2B5EF4-FFF2-40B4-BE49-F238E27FC236}">
                <a16:creationId xmlns:a16="http://schemas.microsoft.com/office/drawing/2014/main" id="{D2F9AE3A-EB51-660C-EB4C-A4B5CFBA4E93}"/>
              </a:ext>
            </a:extLst>
          </p:cNvPr>
          <p:cNvSpPr txBox="1"/>
          <p:nvPr/>
        </p:nvSpPr>
        <p:spPr>
          <a:xfrm>
            <a:off x="6630744" y="2118943"/>
            <a:ext cx="4487646" cy="1295868"/>
          </a:xfrm>
          <a:prstGeom prst="rect">
            <a:avLst/>
          </a:prstGeom>
          <a:noFill/>
        </p:spPr>
        <p:txBody>
          <a:bodyPr wrap="square" rtlCol="0">
            <a:spAutoFit/>
          </a:bodyPr>
          <a:lstStyle/>
          <a:p>
            <a:pPr>
              <a:lnSpc>
                <a:spcPct val="150000"/>
              </a:lnSpc>
            </a:pPr>
            <a:r>
              <a:rPr lang="en-GB" dirty="0"/>
              <a:t>Help I.M.P.S. to pass on the water safety message and prevent accidental drownings this summer.</a:t>
            </a:r>
          </a:p>
        </p:txBody>
      </p:sp>
      <p:sp>
        <p:nvSpPr>
          <p:cNvPr id="8" name="TextBox 7">
            <a:extLst>
              <a:ext uri="{FF2B5EF4-FFF2-40B4-BE49-F238E27FC236}">
                <a16:creationId xmlns:a16="http://schemas.microsoft.com/office/drawing/2014/main" id="{F0CD5C7A-5CAA-831A-4083-8E857ADB490F}"/>
              </a:ext>
            </a:extLst>
          </p:cNvPr>
          <p:cNvSpPr txBox="1"/>
          <p:nvPr/>
        </p:nvSpPr>
        <p:spPr>
          <a:xfrm>
            <a:off x="6637266" y="4043093"/>
            <a:ext cx="4474602" cy="1295868"/>
          </a:xfrm>
          <a:prstGeom prst="rect">
            <a:avLst/>
          </a:prstGeom>
          <a:noFill/>
        </p:spPr>
        <p:txBody>
          <a:bodyPr wrap="square" rtlCol="0">
            <a:spAutoFit/>
          </a:bodyPr>
          <a:lstStyle/>
          <a:p>
            <a:pPr>
              <a:lnSpc>
                <a:spcPct val="150000"/>
              </a:lnSpc>
            </a:pPr>
            <a:r>
              <a:rPr lang="en-GB" dirty="0"/>
              <a:t>Remember to keep yourself safe even if your friends think it is a good idea to play unsupervised near dangerous water.</a:t>
            </a:r>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2" name="TextBox 1">
            <a:extLst>
              <a:ext uri="{FF2B5EF4-FFF2-40B4-BE49-F238E27FC236}">
                <a16:creationId xmlns:a16="http://schemas.microsoft.com/office/drawing/2014/main" id="{32E52BBF-3E67-F611-588E-139097C52209}"/>
              </a:ext>
            </a:extLst>
          </p:cNvPr>
          <p:cNvSpPr txBox="1"/>
          <p:nvPr/>
        </p:nvSpPr>
        <p:spPr>
          <a:xfrm>
            <a:off x="1656411" y="2093976"/>
            <a:ext cx="8548293" cy="2542363"/>
          </a:xfrm>
          <a:prstGeom prst="rect">
            <a:avLst/>
          </a:prstGeom>
          <a:noFill/>
        </p:spPr>
        <p:txBody>
          <a:bodyPr wrap="square" rtlCol="0">
            <a:spAutoFit/>
          </a:bodyPr>
          <a:lstStyle/>
          <a:p>
            <a:pPr>
              <a:lnSpc>
                <a:spcPct val="150000"/>
              </a:lnSpc>
            </a:pPr>
            <a:r>
              <a:rPr lang="en-GB" dirty="0"/>
              <a:t>Make a poster or booklet.</a:t>
            </a:r>
          </a:p>
          <a:p>
            <a:pPr>
              <a:lnSpc>
                <a:spcPct val="150000"/>
              </a:lnSpc>
            </a:pPr>
            <a:r>
              <a:rPr lang="en-GB" dirty="0"/>
              <a:t>Do a presentation in assembly.</a:t>
            </a:r>
          </a:p>
          <a:p>
            <a:pPr>
              <a:lnSpc>
                <a:spcPct val="150000"/>
              </a:lnSpc>
            </a:pPr>
            <a:r>
              <a:rPr lang="en-GB" dirty="0"/>
              <a:t>Talk to your family and friends (especially older brothers and sisters!) about the dangers of swimming, playing and jumping in unsupervised water.</a:t>
            </a:r>
          </a:p>
          <a:p>
            <a:pPr>
              <a:lnSpc>
                <a:spcPct val="150000"/>
              </a:lnSpc>
            </a:pPr>
            <a:r>
              <a:rPr lang="en-GB" dirty="0"/>
              <a:t>Write something for the school newsletter or website explaining the dangers of water.</a:t>
            </a:r>
          </a:p>
          <a:p>
            <a:pPr>
              <a:lnSpc>
                <a:spcPct val="150000"/>
              </a:lnSpc>
            </a:pPr>
            <a:endParaRPr lang="en-GB" dirty="0"/>
          </a:p>
        </p:txBody>
      </p:sp>
    </p:spTree>
    <p:extLst>
      <p:ext uri="{BB962C8B-B14F-4D97-AF65-F5344CB8AC3E}">
        <p14:creationId xmlns:p14="http://schemas.microsoft.com/office/powerpoint/2010/main" val="29448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 and news for our website.</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Water safety - some facts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pic>
        <p:nvPicPr>
          <p:cNvPr id="13" name="Picture 12">
            <a:extLst>
              <a:ext uri="{FF2B5EF4-FFF2-40B4-BE49-F238E27FC236}">
                <a16:creationId xmlns:a16="http://schemas.microsoft.com/office/drawing/2014/main" id="{A00F5E8C-FA71-1B9A-C462-B350FC039AFF}"/>
              </a:ext>
            </a:extLst>
          </p:cNvPr>
          <p:cNvPicPr>
            <a:picLocks noChangeAspect="1"/>
          </p:cNvPicPr>
          <p:nvPr/>
        </p:nvPicPr>
        <p:blipFill>
          <a:blip r:embed="rId3"/>
          <a:stretch>
            <a:fillRect/>
          </a:stretch>
        </p:blipFill>
        <p:spPr>
          <a:xfrm>
            <a:off x="6094476" y="588739"/>
            <a:ext cx="5616775" cy="6024830"/>
          </a:xfrm>
          <a:prstGeom prst="rect">
            <a:avLst/>
          </a:prstGeom>
        </p:spPr>
      </p:pic>
      <p:sp>
        <p:nvSpPr>
          <p:cNvPr id="14" name="TextBox 13">
            <a:extLst>
              <a:ext uri="{FF2B5EF4-FFF2-40B4-BE49-F238E27FC236}">
                <a16:creationId xmlns:a16="http://schemas.microsoft.com/office/drawing/2014/main" id="{7F3D780F-FA13-C568-2AFF-237803363CB9}"/>
              </a:ext>
            </a:extLst>
          </p:cNvPr>
          <p:cNvSpPr txBox="1"/>
          <p:nvPr/>
        </p:nvSpPr>
        <p:spPr>
          <a:xfrm>
            <a:off x="480749" y="2054522"/>
            <a:ext cx="5421021" cy="4204356"/>
          </a:xfrm>
          <a:prstGeom prst="rect">
            <a:avLst/>
          </a:prstGeom>
          <a:noFill/>
        </p:spPr>
        <p:txBody>
          <a:bodyPr wrap="square" rtlCol="0">
            <a:spAutoFit/>
          </a:bodyPr>
          <a:lstStyle/>
          <a:p>
            <a:pPr>
              <a:lnSpc>
                <a:spcPct val="150000"/>
              </a:lnSpc>
            </a:pPr>
            <a:r>
              <a:rPr lang="en-GB" dirty="0"/>
              <a:t>Have a look at these Drowning facts and try to answer the following questions.</a:t>
            </a:r>
          </a:p>
          <a:p>
            <a:pPr marL="342900" indent="-342900">
              <a:lnSpc>
                <a:spcPct val="150000"/>
              </a:lnSpc>
              <a:buFont typeface="+mj-lt"/>
              <a:buAutoNum type="arabicPeriod"/>
            </a:pPr>
            <a:r>
              <a:rPr lang="en-GB" dirty="0"/>
              <a:t>Why do you think 47% of accidental drownings occur between May and August?</a:t>
            </a:r>
          </a:p>
          <a:p>
            <a:pPr marL="342900" indent="-342900">
              <a:lnSpc>
                <a:spcPct val="150000"/>
              </a:lnSpc>
              <a:buFont typeface="+mj-lt"/>
              <a:buAutoNum type="arabicPeriod"/>
            </a:pPr>
            <a:r>
              <a:rPr lang="en-GB" dirty="0"/>
              <a:t>Why do you think that 73% of accidental drownings happened without a lifeguard being there?</a:t>
            </a:r>
          </a:p>
          <a:p>
            <a:pPr marL="342900" indent="-342900">
              <a:lnSpc>
                <a:spcPct val="150000"/>
              </a:lnSpc>
              <a:buFont typeface="+mj-lt"/>
              <a:buAutoNum type="arabicPeriod"/>
            </a:pPr>
            <a:r>
              <a:rPr lang="en-GB" dirty="0"/>
              <a:t>Where do you think most of these drownings took place?</a:t>
            </a:r>
          </a:p>
          <a:p>
            <a:pPr marL="342900" indent="-342900">
              <a:lnSpc>
                <a:spcPct val="150000"/>
              </a:lnSpc>
              <a:buFont typeface="+mj-lt"/>
              <a:buAutoNum type="arabicPeriod"/>
            </a:pPr>
            <a:endParaRPr lang="en-GB" dirty="0"/>
          </a:p>
          <a:p>
            <a:pPr marL="342900" indent="-342900">
              <a:lnSpc>
                <a:spcPct val="150000"/>
              </a:lnSpc>
              <a:buFont typeface="+mj-lt"/>
              <a:buAutoNum type="arabicPeriod"/>
            </a:pPr>
            <a:endParaRPr lang="en-GB" dirty="0"/>
          </a:p>
        </p:txBody>
      </p:sp>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Where is it safe to swim?</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151192"/>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1425779"/>
            <a:ext cx="8229600" cy="492407"/>
          </a:xfrm>
        </p:spPr>
        <p:txBody>
          <a:bodyPr/>
          <a:lstStyle/>
          <a:p>
            <a:pPr marL="0" indent="0">
              <a:buFont typeface="Arial" panose="020B0604020202020204" pitchFamily="34" charset="0"/>
              <a:buNone/>
            </a:pPr>
            <a:r>
              <a:rPr lang="en-GB" altLang="en-US" sz="1800" dirty="0"/>
              <a:t>As a group make a list of all the places that you could swim.</a:t>
            </a:r>
          </a:p>
        </p:txBody>
      </p:sp>
      <p:sp>
        <p:nvSpPr>
          <p:cNvPr id="3" name="TextBox 2">
            <a:extLst>
              <a:ext uri="{FF2B5EF4-FFF2-40B4-BE49-F238E27FC236}">
                <a16:creationId xmlns:a16="http://schemas.microsoft.com/office/drawing/2014/main" id="{60287904-30CE-486D-B582-4737F4C71660}"/>
              </a:ext>
            </a:extLst>
          </p:cNvPr>
          <p:cNvSpPr txBox="1"/>
          <p:nvPr/>
        </p:nvSpPr>
        <p:spPr>
          <a:xfrm>
            <a:off x="6809315" y="1317936"/>
            <a:ext cx="4892864" cy="6555641"/>
          </a:xfrm>
          <a:prstGeom prst="rect">
            <a:avLst/>
          </a:prstGeom>
          <a:noFill/>
        </p:spPr>
        <p:txBody>
          <a:bodyPr wrap="square" rtlCol="0">
            <a:spAutoFit/>
          </a:bodyPr>
          <a:lstStyle/>
          <a:p>
            <a:r>
              <a:rPr lang="en-GB" dirty="0"/>
              <a:t>Now, make a list of 5 top tips to make sure the swimming place is safe.</a:t>
            </a:r>
          </a:p>
          <a:p>
            <a:endParaRPr lang="en-GB" dirty="0"/>
          </a:p>
          <a:p>
            <a:pPr marL="342900" indent="-342900">
              <a:buFont typeface="+mj-lt"/>
              <a:buAutoNum type="arabicPeriod"/>
            </a:pPr>
            <a:r>
              <a:rPr lang="en-GB" b="1" i="0" dirty="0">
                <a:solidFill>
                  <a:srgbClr val="292B2C"/>
                </a:solidFill>
                <a:effectLst/>
                <a:latin typeface="Arial" panose="020B0604020202020204" pitchFamily="34" charset="0"/>
              </a:rPr>
              <a:t>Look out for Lifeguards</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Only swim where </a:t>
            </a:r>
            <a:r>
              <a:rPr lang="en-GB" sz="1400" dirty="0">
                <a:solidFill>
                  <a:srgbClr val="292B2C"/>
                </a:solidFill>
                <a:latin typeface="Arial" panose="020B0604020202020204" pitchFamily="34" charset="0"/>
              </a:rPr>
              <a:t>there is a qualified lifeguard or under adult supervision.</a:t>
            </a:r>
            <a:endParaRPr lang="en-GB" sz="1400" i="0" dirty="0">
              <a:solidFill>
                <a:srgbClr val="292B2C"/>
              </a:solidFill>
              <a:effectLst/>
              <a:latin typeface="Arial" panose="020B0604020202020204" pitchFamily="34" charset="0"/>
            </a:endParaRPr>
          </a:p>
          <a:p>
            <a:pPr marL="342900" indent="-342900">
              <a:buFont typeface="+mj-lt"/>
              <a:buAutoNum type="arabicPeriod"/>
            </a:pPr>
            <a:r>
              <a:rPr lang="en-GB" b="1" i="0" dirty="0">
                <a:solidFill>
                  <a:srgbClr val="292B2C"/>
                </a:solidFill>
                <a:effectLst/>
                <a:latin typeface="Arial" panose="020B0604020202020204" pitchFamily="34" charset="0"/>
              </a:rPr>
              <a:t>Remember it’s colder than it looks</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Open water and inshore water (lakes, gravel pits and rivers) </a:t>
            </a:r>
            <a:r>
              <a:rPr lang="en-GB" sz="1400" dirty="0">
                <a:solidFill>
                  <a:srgbClr val="292B2C"/>
                </a:solidFill>
                <a:latin typeface="Arial" panose="020B0604020202020204" pitchFamily="34" charset="0"/>
              </a:rPr>
              <a:t>are</a:t>
            </a:r>
            <a:r>
              <a:rPr lang="en-GB" sz="1400" i="0" dirty="0">
                <a:solidFill>
                  <a:srgbClr val="292B2C"/>
                </a:solidFill>
                <a:effectLst/>
                <a:latin typeface="Arial" panose="020B0604020202020204" pitchFamily="34" charset="0"/>
              </a:rPr>
              <a:t> often very cold and this can affect your body with cold water shock so you can’t save yourself.</a:t>
            </a:r>
          </a:p>
          <a:p>
            <a:pPr marL="342900" indent="-342900">
              <a:buFont typeface="+mj-lt"/>
              <a:buAutoNum type="arabicPeriod"/>
            </a:pPr>
            <a:r>
              <a:rPr lang="en-GB" b="1" i="0" dirty="0">
                <a:solidFill>
                  <a:srgbClr val="292B2C"/>
                </a:solidFill>
                <a:effectLst/>
                <a:latin typeface="Arial" panose="020B0604020202020204" pitchFamily="34" charset="0"/>
              </a:rPr>
              <a:t>Don’t go too far</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Make sure you stay close to the shore so you can be spotted if you get into trouble in the water</a:t>
            </a:r>
          </a:p>
          <a:p>
            <a:pPr marL="342900" indent="-342900">
              <a:buFont typeface="+mj-lt"/>
              <a:buAutoNum type="arabicPeriod"/>
            </a:pPr>
            <a:r>
              <a:rPr lang="en-GB" b="1" dirty="0">
                <a:solidFill>
                  <a:srgbClr val="292B2C"/>
                </a:solidFill>
                <a:latin typeface="Arial" panose="020B0604020202020204" pitchFamily="34" charset="0"/>
              </a:rPr>
              <a:t>Remember it’s stronger than it looks</a:t>
            </a:r>
            <a:br>
              <a:rPr lang="en-GB" b="1" dirty="0">
                <a:solidFill>
                  <a:srgbClr val="292B2C"/>
                </a:solidFill>
                <a:latin typeface="Arial" panose="020B0604020202020204" pitchFamily="34" charset="0"/>
              </a:rPr>
            </a:br>
            <a:r>
              <a:rPr lang="en-GB" sz="1400" i="0" dirty="0">
                <a:solidFill>
                  <a:srgbClr val="292B2C"/>
                </a:solidFill>
                <a:effectLst/>
                <a:latin typeface="Arial" panose="020B0604020202020204" pitchFamily="34" charset="0"/>
              </a:rPr>
              <a:t>Currents in the water can be very strong and you can tire quickly if you are caught in one.</a:t>
            </a:r>
          </a:p>
          <a:p>
            <a:pPr marL="342900" indent="-342900">
              <a:buFont typeface="+mj-lt"/>
              <a:buAutoNum type="arabicPeriod"/>
            </a:pPr>
            <a:r>
              <a:rPr lang="en-GB" b="1" i="0" dirty="0">
                <a:solidFill>
                  <a:srgbClr val="292B2C"/>
                </a:solidFill>
                <a:effectLst/>
                <a:latin typeface="Arial" panose="020B0604020202020204" pitchFamily="34" charset="0"/>
              </a:rPr>
              <a:t>Never swim alone</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Always bring a friend or an adult when you are swimming so that there is someone to look out for you.</a:t>
            </a:r>
            <a:br>
              <a:rPr lang="en-GB" sz="1400" b="1" i="0" dirty="0">
                <a:solidFill>
                  <a:srgbClr val="292B2C"/>
                </a:solidFill>
                <a:effectLst/>
                <a:latin typeface="Arial" panose="020B0604020202020204" pitchFamily="34" charset="0"/>
              </a:rPr>
            </a:br>
            <a:br>
              <a:rPr lang="en-GB" b="1" i="0" dirty="0">
                <a:solidFill>
                  <a:srgbClr val="292B2C"/>
                </a:solidFill>
                <a:effectLst/>
                <a:latin typeface="Arial" panose="020B0604020202020204" pitchFamily="34" charset="0"/>
              </a:rPr>
            </a:br>
            <a:endParaRPr lang="en-GB" i="0" dirty="0">
              <a:solidFill>
                <a:srgbClr val="292B2C"/>
              </a:solidFill>
              <a:effectLst/>
              <a:latin typeface="Arial" panose="020B0604020202020204" pitchFamily="34" charset="0"/>
            </a:endParaRPr>
          </a:p>
          <a:p>
            <a:pPr marL="342900" indent="-342900">
              <a:buFont typeface="+mj-lt"/>
              <a:buAutoNum type="arabicPeriod"/>
            </a:pPr>
            <a:endParaRPr lang="en-GB" sz="1400" i="0" dirty="0">
              <a:solidFill>
                <a:srgbClr val="292B2C"/>
              </a:solidFill>
              <a:effectLst/>
              <a:latin typeface="Arial" panose="020B0604020202020204" pitchFamily="34" charset="0"/>
            </a:endParaRPr>
          </a:p>
          <a:p>
            <a:br>
              <a:rPr lang="en-GB" b="1" i="0" dirty="0">
                <a:solidFill>
                  <a:srgbClr val="292B2C"/>
                </a:solidFill>
                <a:effectLst/>
                <a:latin typeface="Arial" panose="020B0604020202020204" pitchFamily="34" charset="0"/>
              </a:rPr>
            </a:br>
            <a:br>
              <a:rPr lang="en-GB" b="1" i="0" dirty="0">
                <a:solidFill>
                  <a:srgbClr val="292B2C"/>
                </a:solidFill>
                <a:effectLst/>
                <a:latin typeface="Arial" panose="020B0604020202020204" pitchFamily="34" charset="0"/>
              </a:rPr>
            </a:br>
            <a:endParaRPr lang="en-GB" dirty="0"/>
          </a:p>
          <a:p>
            <a:pPr marL="342900" indent="-342900">
              <a:buFont typeface="+mj-lt"/>
              <a:buAutoNum type="arabicPeriod"/>
            </a:pPr>
            <a:endParaRPr lang="en-GB" dirty="0"/>
          </a:p>
        </p:txBody>
      </p:sp>
      <p:sp>
        <p:nvSpPr>
          <p:cNvPr id="9" name="TextBox 8">
            <a:extLst>
              <a:ext uri="{FF2B5EF4-FFF2-40B4-BE49-F238E27FC236}">
                <a16:creationId xmlns:a16="http://schemas.microsoft.com/office/drawing/2014/main" id="{114F41A1-0523-25DC-5174-A06946C764B0}"/>
              </a:ext>
            </a:extLst>
          </p:cNvPr>
          <p:cNvSpPr txBox="1"/>
          <p:nvPr/>
        </p:nvSpPr>
        <p:spPr>
          <a:xfrm>
            <a:off x="584182" y="4082615"/>
            <a:ext cx="5087643" cy="646331"/>
          </a:xfrm>
          <a:prstGeom prst="rect">
            <a:avLst/>
          </a:prstGeom>
          <a:noFill/>
        </p:spPr>
        <p:txBody>
          <a:bodyPr wrap="square" rtlCol="0">
            <a:spAutoFit/>
          </a:bodyPr>
          <a:lstStyle/>
          <a:p>
            <a:r>
              <a:rPr lang="en-GB" dirty="0"/>
              <a:t>Look at your list of swimming places again and decide which ones are safe for you to swim in.</a:t>
            </a:r>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86106" y="1989556"/>
            <a:ext cx="3384000" cy="1492132"/>
          </a:xfrm>
        </p:spPr>
        <p:txBody>
          <a:bodyPr vert="horz" lIns="91440" tIns="45720" rIns="91440" bIns="45720" numCol="1" rtlCol="0" anchor="t" anchorCtr="0" compatLnSpc="1">
            <a:prstTxWarp prst="textNoShape">
              <a:avLst/>
            </a:prstTxWarp>
            <a:normAutofit fontScale="90000"/>
          </a:bodyPr>
          <a:lstStyle/>
          <a:p>
            <a:r>
              <a:rPr lang="en-US" dirty="0"/>
              <a:t>A reminder of the Water Safety top tips </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0D76B41-8340-6392-F4C8-F585A47CF34E}"/>
              </a:ext>
            </a:extLst>
          </p:cNvPr>
          <p:cNvSpPr txBox="1">
            <a:spLocks/>
          </p:cNvSpPr>
          <p:nvPr/>
        </p:nvSpPr>
        <p:spPr bwMode="auto">
          <a:xfrm>
            <a:off x="336759" y="2027666"/>
            <a:ext cx="8229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83FEA2-E343-25E0-721F-2EDD1A9F868D}"/>
              </a:ext>
            </a:extLst>
          </p:cNvPr>
          <p:cNvPicPr>
            <a:picLocks noChangeAspect="1"/>
          </p:cNvPicPr>
          <p:nvPr/>
        </p:nvPicPr>
        <p:blipFill>
          <a:blip r:embed="rId3"/>
          <a:stretch>
            <a:fillRect/>
          </a:stretch>
        </p:blipFill>
        <p:spPr>
          <a:xfrm>
            <a:off x="5044912" y="1566283"/>
            <a:ext cx="6810329" cy="3830810"/>
          </a:xfrm>
          <a:prstGeom prst="rect">
            <a:avLst/>
          </a:prstGeom>
        </p:spPr>
      </p:pic>
    </p:spTree>
    <p:extLst>
      <p:ext uri="{BB962C8B-B14F-4D97-AF65-F5344CB8AC3E}">
        <p14:creationId xmlns:p14="http://schemas.microsoft.com/office/powerpoint/2010/main" val="18336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Remember</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pic>
        <p:nvPicPr>
          <p:cNvPr id="3" name="Picture 2">
            <a:extLst>
              <a:ext uri="{FF2B5EF4-FFF2-40B4-BE49-F238E27FC236}">
                <a16:creationId xmlns:a16="http://schemas.microsoft.com/office/drawing/2014/main" id="{6580A296-DBD7-F963-27D9-00A0B5BB4D65}"/>
              </a:ext>
            </a:extLst>
          </p:cNvPr>
          <p:cNvPicPr>
            <a:picLocks noChangeAspect="1"/>
          </p:cNvPicPr>
          <p:nvPr/>
        </p:nvPicPr>
        <p:blipFill>
          <a:blip r:embed="rId3"/>
          <a:stretch>
            <a:fillRect/>
          </a:stretch>
        </p:blipFill>
        <p:spPr>
          <a:xfrm>
            <a:off x="7082634" y="136549"/>
            <a:ext cx="4462659" cy="6334293"/>
          </a:xfrm>
          <a:prstGeom prst="rect">
            <a:avLst/>
          </a:prstGeom>
        </p:spPr>
      </p:pic>
      <p:sp>
        <p:nvSpPr>
          <p:cNvPr id="9" name="Content Placeholder 2">
            <a:extLst>
              <a:ext uri="{FF2B5EF4-FFF2-40B4-BE49-F238E27FC236}">
                <a16:creationId xmlns:a16="http://schemas.microsoft.com/office/drawing/2014/main" id="{B28E93CE-EE73-33AE-DFBE-7797AA156E38}"/>
              </a:ext>
            </a:extLst>
          </p:cNvPr>
          <p:cNvSpPr>
            <a:spLocks noGrp="1" noChangeArrowheads="1"/>
          </p:cNvSpPr>
          <p:nvPr>
            <p:ph idx="1"/>
          </p:nvPr>
        </p:nvSpPr>
        <p:spPr>
          <a:xfrm>
            <a:off x="731453" y="2304776"/>
            <a:ext cx="5707522" cy="1700918"/>
          </a:xfrm>
        </p:spPr>
        <p:txBody>
          <a:bodyPr>
            <a:noAutofit/>
          </a:bodyPr>
          <a:lstStyle/>
          <a:p>
            <a:pPr marL="0" indent="0">
              <a:lnSpc>
                <a:spcPct val="150000"/>
              </a:lnSpc>
              <a:buNone/>
            </a:pPr>
            <a:r>
              <a:rPr lang="en-GB" altLang="en-US" sz="2400" dirty="0">
                <a:solidFill>
                  <a:schemeClr val="tx1">
                    <a:lumMod val="85000"/>
                    <a:lumOff val="15000"/>
                  </a:schemeClr>
                </a:solidFill>
              </a:rPr>
              <a:t>Cold water shock can happen if you jump or fall into lakes, gravel pits, the sea, canals or rivers. This can cause changes to your breathing, blood pressure and muscles which makes it difficult to swim or save yourself.</a:t>
            </a:r>
          </a:p>
        </p:txBody>
      </p:sp>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526773" y="1456600"/>
            <a:ext cx="7977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Can you answer these questions?</a:t>
            </a: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9612A41-70CE-566A-3F64-A8BC53A95727}"/>
              </a:ext>
            </a:extLst>
          </p:cNvPr>
          <p:cNvSpPr txBox="1"/>
          <p:nvPr/>
        </p:nvSpPr>
        <p:spPr>
          <a:xfrm>
            <a:off x="526773" y="2313432"/>
            <a:ext cx="9470073" cy="3693319"/>
          </a:xfrm>
          <a:prstGeom prst="rect">
            <a:avLst/>
          </a:prstGeom>
          <a:noFill/>
        </p:spPr>
        <p:txBody>
          <a:bodyPr wrap="square" rtlCol="0">
            <a:spAutoFit/>
          </a:bodyPr>
          <a:lstStyle/>
          <a:p>
            <a:r>
              <a:rPr lang="en-GB" b="1" dirty="0"/>
              <a:t>Name the 5 top tips for staying safe in water.</a:t>
            </a:r>
          </a:p>
          <a:p>
            <a:r>
              <a:rPr lang="en-GB" dirty="0"/>
              <a:t>Have a look at slide 5 to remind you of the answers.</a:t>
            </a:r>
            <a:br>
              <a:rPr lang="en-GB" dirty="0"/>
            </a:br>
            <a:endParaRPr lang="en-GB" dirty="0"/>
          </a:p>
          <a:p>
            <a:r>
              <a:rPr lang="en-GB" b="1" dirty="0"/>
              <a:t>What months do most accidental drownings happen?</a:t>
            </a:r>
          </a:p>
          <a:p>
            <a:r>
              <a:rPr lang="en-GB" dirty="0"/>
              <a:t>Between May and August.</a:t>
            </a:r>
            <a:br>
              <a:rPr lang="en-GB" dirty="0"/>
            </a:br>
            <a:endParaRPr lang="en-GB" dirty="0"/>
          </a:p>
          <a:p>
            <a:r>
              <a:rPr lang="en-GB" b="1" dirty="0"/>
              <a:t>How can you make sure you stay safe in water?</a:t>
            </a:r>
          </a:p>
          <a:p>
            <a:r>
              <a:rPr lang="en-GB" dirty="0"/>
              <a:t>Only swim where there is a qualified lifeguard or responsible person to keep a look out for you.</a:t>
            </a:r>
            <a:br>
              <a:rPr lang="en-GB" dirty="0"/>
            </a:br>
            <a:r>
              <a:rPr lang="en-GB" dirty="0"/>
              <a:t>Beware of swimming in rivers, lakes, canals or gravel pits. It can be cold and cause cold water shock. You also don’t know what is lying underneath the water which can make it very dangerous to swim there and you can easily get out of your depth.</a:t>
            </a:r>
          </a:p>
          <a:p>
            <a:pPr marL="342900" indent="-342900">
              <a:buFont typeface="+mj-lt"/>
              <a:buAutoNum type="arabicPeriod"/>
            </a:pPr>
            <a:endParaRPr lang="en-GB" dirty="0"/>
          </a:p>
          <a:p>
            <a:endParaRPr lang="en-GB" dirty="0"/>
          </a:p>
        </p:txBody>
      </p:sp>
    </p:spTree>
    <p:extLst>
      <p:ext uri="{BB962C8B-B14F-4D97-AF65-F5344CB8AC3E}">
        <p14:creationId xmlns:p14="http://schemas.microsoft.com/office/powerpoint/2010/main" val="17557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1359619" y="393590"/>
            <a:ext cx="4094922" cy="2135576"/>
          </a:xfrm>
        </p:spPr>
        <p:txBody>
          <a:bodyPr anchor="b">
            <a:normAutofit/>
          </a:bodyPr>
          <a:lstStyle/>
          <a:p>
            <a:r>
              <a:rPr lang="en-GB" altLang="en-US" sz="5400" dirty="0">
                <a:solidFill>
                  <a:schemeClr val="tx1">
                    <a:lumMod val="85000"/>
                    <a:lumOff val="15000"/>
                  </a:schemeClr>
                </a:solidFill>
              </a:rPr>
              <a:t>Did you know?</a:t>
            </a:r>
          </a:p>
        </p:txBody>
      </p:sp>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306431" y="2922756"/>
            <a:ext cx="5707522" cy="2931510"/>
          </a:xfrm>
        </p:spPr>
        <p:txBody>
          <a:bodyPr>
            <a:noAutofit/>
          </a:bodyPr>
          <a:lstStyle/>
          <a:p>
            <a:pPr>
              <a:lnSpc>
                <a:spcPct val="90000"/>
              </a:lnSpc>
            </a:pPr>
            <a:r>
              <a:rPr lang="en-GB" altLang="en-US" sz="2400" dirty="0">
                <a:solidFill>
                  <a:schemeClr val="tx1">
                    <a:lumMod val="85000"/>
                    <a:lumOff val="15000"/>
                  </a:schemeClr>
                </a:solidFill>
              </a:rPr>
              <a:t>Cold water shock can happen if you jump or fall into lakes, gravel pits, canals or rivers. This can cause changes to your breathing, blood pressure and muscles making it harder to swim and save yourself.</a:t>
            </a: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Tree>
    <p:extLst>
      <p:ext uri="{BB962C8B-B14F-4D97-AF65-F5344CB8AC3E}">
        <p14:creationId xmlns:p14="http://schemas.microsoft.com/office/powerpoint/2010/main" val="81516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a:xfrm>
            <a:off x="609600" y="2084833"/>
            <a:ext cx="10972800" cy="4525963"/>
          </a:xfrm>
        </p:spPr>
        <p:txBody>
          <a:bodyPr/>
          <a:lstStyle/>
          <a:p>
            <a:r>
              <a:rPr lang="en-GB" sz="2400" dirty="0"/>
              <a:t>Your mission this  month is to make sure that your friends and family are aware of the dangers of swimming in places without a lifeguard. </a:t>
            </a:r>
          </a:p>
          <a:p>
            <a:endParaRPr lang="en-GB" sz="2400" dirty="0"/>
          </a:p>
          <a:p>
            <a:r>
              <a:rPr lang="en-GB" sz="2400" dirty="0"/>
              <a:t>Ask your teacher to download some resources from the </a:t>
            </a:r>
            <a:r>
              <a:rPr lang="en-GB" sz="2400" dirty="0">
                <a:hlinkClick r:id="rId3"/>
              </a:rPr>
              <a:t>Royal Life Saving Society </a:t>
            </a:r>
            <a:r>
              <a:rPr lang="en-GB" sz="2400" dirty="0"/>
              <a:t>to help you with your message.</a:t>
            </a:r>
          </a:p>
          <a:p>
            <a:endParaRPr lang="en-GB" sz="2400" dirty="0"/>
          </a:p>
          <a:p>
            <a:pPr marL="0" indent="0">
              <a:buNone/>
            </a:pPr>
            <a:endParaRPr lang="en-GB" sz="2400" dirty="0"/>
          </a:p>
        </p:txBody>
      </p:sp>
    </p:spTree>
    <p:extLst>
      <p:ext uri="{BB962C8B-B14F-4D97-AF65-F5344CB8AC3E}">
        <p14:creationId xmlns:p14="http://schemas.microsoft.com/office/powerpoint/2010/main" val="37267328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877</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Calibri Light</vt:lpstr>
      <vt:lpstr>1_Office Theme</vt:lpstr>
      <vt:lpstr>Office Theme</vt:lpstr>
      <vt:lpstr>2_Office Theme</vt:lpstr>
      <vt:lpstr> Water safety</vt:lpstr>
      <vt:lpstr>Welcome to the I.M.P.S. team! </vt:lpstr>
      <vt:lpstr>Water safety - some facts</vt:lpstr>
      <vt:lpstr>Where is it safe to swim?</vt:lpstr>
      <vt:lpstr>A reminder of the Water Safety top tips </vt:lpstr>
      <vt:lpstr>Remember</vt:lpstr>
      <vt:lpstr>Quiz</vt:lpstr>
      <vt:lpstr>Did you know?</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6</cp:revision>
  <dcterms:created xsi:type="dcterms:W3CDTF">2022-11-14T14:09:49Z</dcterms:created>
  <dcterms:modified xsi:type="dcterms:W3CDTF">2024-04-23T09:31:34Z</dcterms:modified>
</cp:coreProperties>
</file>