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15" r:id="rId5"/>
    <p:sldId id="307" r:id="rId6"/>
    <p:sldId id="320" r:id="rId7"/>
    <p:sldId id="323" r:id="rId8"/>
    <p:sldId id="322" r:id="rId9"/>
    <p:sldId id="321" r:id="rId10"/>
    <p:sldId id="325" r:id="rId11"/>
    <p:sldId id="319" r:id="rId12"/>
    <p:sldId id="318" r:id="rId13"/>
    <p:sldId id="326" r:id="rId14"/>
    <p:sldId id="309" r:id="rId15"/>
    <p:sldId id="308" r:id="rId16"/>
    <p:sldId id="306" r:id="rId17"/>
    <p:sldId id="292" r:id="rId18"/>
    <p:sldId id="295"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4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29/01/2024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29/01/2024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29/01/2024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29/01/2024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metoffice.gov.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toffice.gov.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Winter weather safety</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9783" y="2653524"/>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53621" y="-243202"/>
            <a:ext cx="11018520" cy="1434415"/>
          </a:xfrm>
        </p:spPr>
        <p:txBody>
          <a:bodyPr vert="horz" lIns="91440" tIns="45720" rIns="91440" bIns="45720" numCol="1" rtlCol="0" anchor="b" anchorCtr="0" compatLnSpc="1">
            <a:prstTxWarp prst="textNoShape">
              <a:avLst/>
            </a:prstTxWarp>
            <a:normAutofit/>
          </a:bodyPr>
          <a:lstStyle/>
          <a:p>
            <a:r>
              <a:rPr lang="en-US" sz="5400" dirty="0"/>
              <a:t>A flood plan.</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243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60566" y="1191213"/>
            <a:ext cx="11067819" cy="5082015"/>
          </a:xfrm>
        </p:spPr>
        <p:txBody>
          <a:bodyPr anchor="t">
            <a:normAutofit fontScale="92500"/>
          </a:bodyPr>
          <a:lstStyle/>
          <a:p>
            <a:pPr marL="0" indent="0">
              <a:lnSpc>
                <a:spcPct val="160000"/>
              </a:lnSpc>
              <a:buNone/>
            </a:pPr>
            <a:r>
              <a:rPr lang="en-GB" sz="2300" b="0" i="0" dirty="0">
                <a:effectLst/>
              </a:rPr>
              <a:t>If your area has a flood warning:</a:t>
            </a:r>
          </a:p>
          <a:p>
            <a:pPr marL="0" indent="0">
              <a:lnSpc>
                <a:spcPct val="160000"/>
              </a:lnSpc>
              <a:buNone/>
            </a:pPr>
            <a:r>
              <a:rPr lang="en-GB" sz="2300" dirty="0"/>
              <a:t>Ask the adult in your home to </a:t>
            </a:r>
            <a:r>
              <a:rPr lang="en-GB" sz="2300" b="0" i="0" dirty="0">
                <a:effectLst/>
              </a:rPr>
              <a:t>turn off your gas, electricity and water supplies, if it’s safe to do so - do not touch an electrical switch if you’re standing in water.</a:t>
            </a:r>
          </a:p>
          <a:p>
            <a:pPr marL="0" indent="0">
              <a:lnSpc>
                <a:spcPct val="160000"/>
              </a:lnSpc>
              <a:buNone/>
            </a:pPr>
            <a:r>
              <a:rPr lang="en-GB" sz="2300" dirty="0"/>
              <a:t>M</a:t>
            </a:r>
            <a:r>
              <a:rPr lang="en-GB" sz="2300" b="0" i="0" dirty="0">
                <a:effectLst/>
              </a:rPr>
              <a:t>ove your family, vehicles, pets and important items to safety, for example upstairs or to higher ground.</a:t>
            </a:r>
          </a:p>
          <a:p>
            <a:pPr marL="0" indent="0">
              <a:lnSpc>
                <a:spcPct val="160000"/>
              </a:lnSpc>
              <a:buNone/>
            </a:pPr>
            <a:r>
              <a:rPr lang="en-GB" sz="2300" dirty="0"/>
              <a:t>F</a:t>
            </a:r>
            <a:r>
              <a:rPr lang="en-GB" sz="2300" b="0" i="0" dirty="0">
                <a:effectLst/>
              </a:rPr>
              <a:t>ollow advice </a:t>
            </a:r>
            <a:r>
              <a:rPr lang="en-GB" sz="2300" dirty="0"/>
              <a:t>from your local council or the emergency services -you may be asked to evacuate.</a:t>
            </a:r>
          </a:p>
          <a:p>
            <a:pPr marL="0" indent="0">
              <a:lnSpc>
                <a:spcPct val="160000"/>
              </a:lnSpc>
              <a:buNone/>
            </a:pPr>
            <a:r>
              <a:rPr lang="en-GB" sz="2300" dirty="0"/>
              <a:t>If you are in danger, call 999.</a:t>
            </a:r>
          </a:p>
          <a:p>
            <a:pPr marL="0" indent="0">
              <a:lnSpc>
                <a:spcPct val="160000"/>
              </a:lnSpc>
              <a:buNone/>
            </a:pPr>
            <a:r>
              <a:rPr lang="en-GB" sz="2300" dirty="0"/>
              <a:t>Make sure you pack a change of clothes, food and water. </a:t>
            </a:r>
          </a:p>
          <a:p>
            <a:pPr marL="0" indent="0">
              <a:buNone/>
            </a:pPr>
            <a:endParaRPr lang="en-GB" altLang="en-US" sz="1400" dirty="0"/>
          </a:p>
          <a:p>
            <a:pPr marL="0" indent="0">
              <a:buFont typeface="Arial" panose="020B0604020202020204" pitchFamily="34" charset="0"/>
              <a:buNone/>
            </a:pPr>
            <a:endParaRPr lang="en-GB" altLang="en-US" sz="1400" dirty="0"/>
          </a:p>
        </p:txBody>
      </p:sp>
      <p:pic>
        <p:nvPicPr>
          <p:cNvPr id="12" name="Picture 11" descr="A red and white triangle sign with a house in the water&#10;&#10;Description automatically generated">
            <a:extLst>
              <a:ext uri="{FF2B5EF4-FFF2-40B4-BE49-F238E27FC236}">
                <a16:creationId xmlns:a16="http://schemas.microsoft.com/office/drawing/2014/main" id="{6CC5A858-37AE-9031-21B8-93702DFEC411}"/>
              </a:ext>
            </a:extLst>
          </p:cNvPr>
          <p:cNvPicPr>
            <a:picLocks noChangeAspect="1"/>
          </p:cNvPicPr>
          <p:nvPr/>
        </p:nvPicPr>
        <p:blipFill rotWithShape="1">
          <a:blip r:embed="rId2">
            <a:extLst>
              <a:ext uri="{28A0092B-C50C-407E-A947-70E740481C1C}">
                <a14:useLocalDpi xmlns:a14="http://schemas.microsoft.com/office/drawing/2010/main" val="0"/>
              </a:ext>
            </a:extLst>
          </a:blip>
          <a:srcRect l="17860" r="17924" b="2"/>
          <a:stretch/>
        </p:blipFill>
        <p:spPr>
          <a:xfrm>
            <a:off x="9400918" y="4765801"/>
            <a:ext cx="2071223" cy="2152919"/>
          </a:xfrm>
          <a:prstGeom prst="rect">
            <a:avLst/>
          </a:prstGeom>
        </p:spPr>
      </p:pic>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157107" y="5831379"/>
            <a:ext cx="603453" cy="797194"/>
          </a:xfrm>
          <a:prstGeom prst="rect">
            <a:avLst/>
          </a:prstGeom>
        </p:spPr>
      </p:pic>
    </p:spTree>
    <p:extLst>
      <p:ext uri="{BB962C8B-B14F-4D97-AF65-F5344CB8AC3E}">
        <p14:creationId xmlns:p14="http://schemas.microsoft.com/office/powerpoint/2010/main" val="23480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16635" y="528378"/>
            <a:ext cx="9246489" cy="795314"/>
          </a:xfrm>
        </p:spPr>
        <p:txBody>
          <a:bodyPr vert="horz" lIns="91440" tIns="45720" rIns="91440" bIns="45720" numCol="1" rtlCol="0" anchor="b" anchorCtr="0" compatLnSpc="1">
            <a:prstTxWarp prst="textNoShape">
              <a:avLst/>
            </a:prstTxWarp>
            <a:normAutofit/>
          </a:bodyPr>
          <a:lstStyle/>
          <a:p>
            <a:r>
              <a:rPr lang="en-US" sz="5000" dirty="0"/>
              <a:t>A snow and ice plan</a:t>
            </a:r>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6635" y="1348936"/>
            <a:ext cx="8137560" cy="45719"/>
          </a:xfrm>
          <a:custGeom>
            <a:avLst/>
            <a:gdLst>
              <a:gd name="connsiteX0" fmla="*/ 0 w 8137560"/>
              <a:gd name="connsiteY0" fmla="*/ 0 h 45719"/>
              <a:gd name="connsiteX1" fmla="*/ 434003 w 8137560"/>
              <a:gd name="connsiteY1" fmla="*/ 0 h 45719"/>
              <a:gd name="connsiteX2" fmla="*/ 1193509 w 8137560"/>
              <a:gd name="connsiteY2" fmla="*/ 0 h 45719"/>
              <a:gd name="connsiteX3" fmla="*/ 1627512 w 8137560"/>
              <a:gd name="connsiteY3" fmla="*/ 0 h 45719"/>
              <a:gd name="connsiteX4" fmla="*/ 2224266 w 8137560"/>
              <a:gd name="connsiteY4" fmla="*/ 0 h 45719"/>
              <a:gd name="connsiteX5" fmla="*/ 3065148 w 8137560"/>
              <a:gd name="connsiteY5" fmla="*/ 0 h 45719"/>
              <a:gd name="connsiteX6" fmla="*/ 3743278 w 8137560"/>
              <a:gd name="connsiteY6" fmla="*/ 0 h 45719"/>
              <a:gd name="connsiteX7" fmla="*/ 4502783 w 8137560"/>
              <a:gd name="connsiteY7" fmla="*/ 0 h 45719"/>
              <a:gd name="connsiteX8" fmla="*/ 5099538 w 8137560"/>
              <a:gd name="connsiteY8" fmla="*/ 0 h 45719"/>
              <a:gd name="connsiteX9" fmla="*/ 5777668 w 8137560"/>
              <a:gd name="connsiteY9" fmla="*/ 0 h 45719"/>
              <a:gd name="connsiteX10" fmla="*/ 6618549 w 8137560"/>
              <a:gd name="connsiteY10" fmla="*/ 0 h 45719"/>
              <a:gd name="connsiteX11" fmla="*/ 7133928 w 8137560"/>
              <a:gd name="connsiteY11" fmla="*/ 0 h 45719"/>
              <a:gd name="connsiteX12" fmla="*/ 8137560 w 8137560"/>
              <a:gd name="connsiteY12" fmla="*/ 0 h 45719"/>
              <a:gd name="connsiteX13" fmla="*/ 8137560 w 8137560"/>
              <a:gd name="connsiteY13" fmla="*/ 45719 h 45719"/>
              <a:gd name="connsiteX14" fmla="*/ 7540806 w 8137560"/>
              <a:gd name="connsiteY14" fmla="*/ 45719 h 45719"/>
              <a:gd name="connsiteX15" fmla="*/ 7106802 w 8137560"/>
              <a:gd name="connsiteY15" fmla="*/ 45719 h 45719"/>
              <a:gd name="connsiteX16" fmla="*/ 6428672 w 8137560"/>
              <a:gd name="connsiteY16" fmla="*/ 45719 h 45719"/>
              <a:gd name="connsiteX17" fmla="*/ 5913294 w 8137560"/>
              <a:gd name="connsiteY17" fmla="*/ 45719 h 45719"/>
              <a:gd name="connsiteX18" fmla="*/ 5235164 w 8137560"/>
              <a:gd name="connsiteY18" fmla="*/ 45719 h 45719"/>
              <a:gd name="connsiteX19" fmla="*/ 4557034 w 8137560"/>
              <a:gd name="connsiteY19" fmla="*/ 45719 h 45719"/>
              <a:gd name="connsiteX20" fmla="*/ 3878904 w 8137560"/>
              <a:gd name="connsiteY20" fmla="*/ 45719 h 45719"/>
              <a:gd name="connsiteX21" fmla="*/ 3200774 w 8137560"/>
              <a:gd name="connsiteY21" fmla="*/ 45719 h 45719"/>
              <a:gd name="connsiteX22" fmla="*/ 2604019 w 8137560"/>
              <a:gd name="connsiteY22" fmla="*/ 45719 h 45719"/>
              <a:gd name="connsiteX23" fmla="*/ 1844514 w 8137560"/>
              <a:gd name="connsiteY23" fmla="*/ 45719 h 45719"/>
              <a:gd name="connsiteX24" fmla="*/ 1166384 w 8137560"/>
              <a:gd name="connsiteY24" fmla="*/ 45719 h 45719"/>
              <a:gd name="connsiteX25" fmla="*/ 0 w 8137560"/>
              <a:gd name="connsiteY25" fmla="*/ 45719 h 45719"/>
              <a:gd name="connsiteX26" fmla="*/ 0 w 8137560"/>
              <a:gd name="connsiteY2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7560" h="45719" fill="none" extrusionOk="0">
                <a:moveTo>
                  <a:pt x="0" y="0"/>
                </a:moveTo>
                <a:cubicBezTo>
                  <a:pt x="171673" y="-9659"/>
                  <a:pt x="225625" y="-3927"/>
                  <a:pt x="434003" y="0"/>
                </a:cubicBezTo>
                <a:cubicBezTo>
                  <a:pt x="642381" y="3927"/>
                  <a:pt x="869913" y="21964"/>
                  <a:pt x="1193509" y="0"/>
                </a:cubicBezTo>
                <a:cubicBezTo>
                  <a:pt x="1517105" y="-21964"/>
                  <a:pt x="1528973" y="-8235"/>
                  <a:pt x="1627512" y="0"/>
                </a:cubicBezTo>
                <a:cubicBezTo>
                  <a:pt x="1726051" y="8235"/>
                  <a:pt x="1971374" y="-25614"/>
                  <a:pt x="2224266" y="0"/>
                </a:cubicBezTo>
                <a:cubicBezTo>
                  <a:pt x="2477158" y="25614"/>
                  <a:pt x="2808875" y="-19587"/>
                  <a:pt x="3065148" y="0"/>
                </a:cubicBezTo>
                <a:cubicBezTo>
                  <a:pt x="3321421" y="19587"/>
                  <a:pt x="3595271" y="13102"/>
                  <a:pt x="3743278" y="0"/>
                </a:cubicBezTo>
                <a:cubicBezTo>
                  <a:pt x="3891285" y="-13102"/>
                  <a:pt x="4290462" y="-24207"/>
                  <a:pt x="4502783" y="0"/>
                </a:cubicBezTo>
                <a:cubicBezTo>
                  <a:pt x="4715104" y="24207"/>
                  <a:pt x="4807741" y="-22400"/>
                  <a:pt x="5099538" y="0"/>
                </a:cubicBezTo>
                <a:cubicBezTo>
                  <a:pt x="5391335" y="22400"/>
                  <a:pt x="5633908" y="-29207"/>
                  <a:pt x="5777668" y="0"/>
                </a:cubicBezTo>
                <a:cubicBezTo>
                  <a:pt x="5921428" y="29207"/>
                  <a:pt x="6201307" y="-6455"/>
                  <a:pt x="6618549" y="0"/>
                </a:cubicBezTo>
                <a:cubicBezTo>
                  <a:pt x="7035791" y="6455"/>
                  <a:pt x="6976611" y="-16182"/>
                  <a:pt x="7133928" y="0"/>
                </a:cubicBezTo>
                <a:cubicBezTo>
                  <a:pt x="7291245" y="16182"/>
                  <a:pt x="7761764" y="-18179"/>
                  <a:pt x="8137560" y="0"/>
                </a:cubicBezTo>
                <a:cubicBezTo>
                  <a:pt x="8137500" y="12108"/>
                  <a:pt x="8135770" y="24119"/>
                  <a:pt x="8137560" y="45719"/>
                </a:cubicBezTo>
                <a:cubicBezTo>
                  <a:pt x="7981997" y="23313"/>
                  <a:pt x="7782175" y="58996"/>
                  <a:pt x="7540806" y="45719"/>
                </a:cubicBezTo>
                <a:cubicBezTo>
                  <a:pt x="7299437" y="32442"/>
                  <a:pt x="7220429" y="56912"/>
                  <a:pt x="7106802" y="45719"/>
                </a:cubicBezTo>
                <a:cubicBezTo>
                  <a:pt x="6993175" y="34526"/>
                  <a:pt x="6640852" y="65508"/>
                  <a:pt x="6428672" y="45719"/>
                </a:cubicBezTo>
                <a:cubicBezTo>
                  <a:pt x="6216492" y="25931"/>
                  <a:pt x="6150543" y="35757"/>
                  <a:pt x="5913294" y="45719"/>
                </a:cubicBezTo>
                <a:cubicBezTo>
                  <a:pt x="5676045" y="55681"/>
                  <a:pt x="5472208" y="43577"/>
                  <a:pt x="5235164" y="45719"/>
                </a:cubicBezTo>
                <a:cubicBezTo>
                  <a:pt x="4998120" y="47862"/>
                  <a:pt x="4724069" y="47976"/>
                  <a:pt x="4557034" y="45719"/>
                </a:cubicBezTo>
                <a:cubicBezTo>
                  <a:pt x="4389999" y="43463"/>
                  <a:pt x="4125911" y="18757"/>
                  <a:pt x="3878904" y="45719"/>
                </a:cubicBezTo>
                <a:cubicBezTo>
                  <a:pt x="3631897" y="72682"/>
                  <a:pt x="3480177" y="77497"/>
                  <a:pt x="3200774" y="45719"/>
                </a:cubicBezTo>
                <a:cubicBezTo>
                  <a:pt x="2921371" y="13942"/>
                  <a:pt x="2793813" y="52937"/>
                  <a:pt x="2604019" y="45719"/>
                </a:cubicBezTo>
                <a:cubicBezTo>
                  <a:pt x="2414225" y="38501"/>
                  <a:pt x="2085594" y="62356"/>
                  <a:pt x="1844514" y="45719"/>
                </a:cubicBezTo>
                <a:cubicBezTo>
                  <a:pt x="1603434" y="29082"/>
                  <a:pt x="1463297" y="77904"/>
                  <a:pt x="1166384" y="45719"/>
                </a:cubicBezTo>
                <a:cubicBezTo>
                  <a:pt x="869471" y="13535"/>
                  <a:pt x="233405" y="35603"/>
                  <a:pt x="0" y="45719"/>
                </a:cubicBezTo>
                <a:cubicBezTo>
                  <a:pt x="-2276" y="35677"/>
                  <a:pt x="-562" y="18927"/>
                  <a:pt x="0" y="0"/>
                </a:cubicBezTo>
                <a:close/>
              </a:path>
              <a:path w="8137560" h="45719" stroke="0" extrusionOk="0">
                <a:moveTo>
                  <a:pt x="0" y="0"/>
                </a:moveTo>
                <a:cubicBezTo>
                  <a:pt x="227439" y="23262"/>
                  <a:pt x="417528" y="9719"/>
                  <a:pt x="596754" y="0"/>
                </a:cubicBezTo>
                <a:cubicBezTo>
                  <a:pt x="775980" y="-9719"/>
                  <a:pt x="916616" y="-4035"/>
                  <a:pt x="1030758" y="0"/>
                </a:cubicBezTo>
                <a:cubicBezTo>
                  <a:pt x="1144900" y="4035"/>
                  <a:pt x="1673023" y="29516"/>
                  <a:pt x="1871639" y="0"/>
                </a:cubicBezTo>
                <a:cubicBezTo>
                  <a:pt x="2070255" y="-29516"/>
                  <a:pt x="2233900" y="-21921"/>
                  <a:pt x="2468393" y="0"/>
                </a:cubicBezTo>
                <a:cubicBezTo>
                  <a:pt x="2702886" y="21921"/>
                  <a:pt x="2792403" y="-1800"/>
                  <a:pt x="3065148" y="0"/>
                </a:cubicBezTo>
                <a:cubicBezTo>
                  <a:pt x="3337893" y="1800"/>
                  <a:pt x="3595879" y="-14055"/>
                  <a:pt x="3906029" y="0"/>
                </a:cubicBezTo>
                <a:cubicBezTo>
                  <a:pt x="4216179" y="14055"/>
                  <a:pt x="4276193" y="2326"/>
                  <a:pt x="4421408" y="0"/>
                </a:cubicBezTo>
                <a:cubicBezTo>
                  <a:pt x="4566623" y="-2326"/>
                  <a:pt x="5016772" y="-14841"/>
                  <a:pt x="5262289" y="0"/>
                </a:cubicBezTo>
                <a:cubicBezTo>
                  <a:pt x="5507806" y="14841"/>
                  <a:pt x="5917000" y="-30418"/>
                  <a:pt x="6103170" y="0"/>
                </a:cubicBezTo>
                <a:cubicBezTo>
                  <a:pt x="6289340" y="30418"/>
                  <a:pt x="6526295" y="-24354"/>
                  <a:pt x="6781300" y="0"/>
                </a:cubicBezTo>
                <a:cubicBezTo>
                  <a:pt x="7036305" y="24354"/>
                  <a:pt x="7606985" y="50246"/>
                  <a:pt x="8137560" y="0"/>
                </a:cubicBezTo>
                <a:cubicBezTo>
                  <a:pt x="8137587" y="15012"/>
                  <a:pt x="8137740" y="35513"/>
                  <a:pt x="8137560" y="45719"/>
                </a:cubicBezTo>
                <a:cubicBezTo>
                  <a:pt x="8030739" y="48968"/>
                  <a:pt x="7828630" y="39677"/>
                  <a:pt x="7703557" y="45719"/>
                </a:cubicBezTo>
                <a:cubicBezTo>
                  <a:pt x="7578484" y="51761"/>
                  <a:pt x="7220474" y="7003"/>
                  <a:pt x="6862676" y="45719"/>
                </a:cubicBezTo>
                <a:cubicBezTo>
                  <a:pt x="6504878" y="84435"/>
                  <a:pt x="6487684" y="27407"/>
                  <a:pt x="6347297" y="45719"/>
                </a:cubicBezTo>
                <a:cubicBezTo>
                  <a:pt x="6206910" y="64031"/>
                  <a:pt x="5853912" y="67917"/>
                  <a:pt x="5669167" y="45719"/>
                </a:cubicBezTo>
                <a:cubicBezTo>
                  <a:pt x="5484422" y="23522"/>
                  <a:pt x="5056167" y="24737"/>
                  <a:pt x="4828286" y="45719"/>
                </a:cubicBezTo>
                <a:cubicBezTo>
                  <a:pt x="4600405" y="66701"/>
                  <a:pt x="4424589" y="17730"/>
                  <a:pt x="4150156" y="45719"/>
                </a:cubicBezTo>
                <a:cubicBezTo>
                  <a:pt x="3875723" y="73709"/>
                  <a:pt x="3873410" y="60716"/>
                  <a:pt x="3716152" y="45719"/>
                </a:cubicBezTo>
                <a:cubicBezTo>
                  <a:pt x="3558894" y="30722"/>
                  <a:pt x="3456804" y="61123"/>
                  <a:pt x="3200774" y="45719"/>
                </a:cubicBezTo>
                <a:cubicBezTo>
                  <a:pt x="2944744" y="30315"/>
                  <a:pt x="2756345" y="80730"/>
                  <a:pt x="2359892" y="45719"/>
                </a:cubicBezTo>
                <a:cubicBezTo>
                  <a:pt x="1963439" y="10708"/>
                  <a:pt x="1822035" y="42228"/>
                  <a:pt x="1681762" y="45719"/>
                </a:cubicBezTo>
                <a:cubicBezTo>
                  <a:pt x="1541489" y="49211"/>
                  <a:pt x="1300694" y="48405"/>
                  <a:pt x="1166384" y="45719"/>
                </a:cubicBezTo>
                <a:cubicBezTo>
                  <a:pt x="1032074" y="43033"/>
                  <a:pt x="351015" y="19500"/>
                  <a:pt x="0" y="45719"/>
                </a:cubicBezTo>
                <a:cubicBezTo>
                  <a:pt x="433" y="31708"/>
                  <a:pt x="-1982" y="20256"/>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12648" y="1716512"/>
            <a:ext cx="5001768" cy="3547872"/>
          </a:xfrm>
        </p:spPr>
        <p:txBody>
          <a:bodyPr anchor="t">
            <a:normAutofit fontScale="92500" lnSpcReduction="20000"/>
          </a:bodyPr>
          <a:lstStyle/>
          <a:p>
            <a:pPr marL="0" indent="0">
              <a:lnSpc>
                <a:spcPct val="170000"/>
              </a:lnSpc>
              <a:buFont typeface="Arial" panose="020B0604020202020204" pitchFamily="34" charset="0"/>
              <a:buNone/>
            </a:pPr>
            <a:r>
              <a:rPr lang="en-GB" altLang="en-US" sz="2000" dirty="0"/>
              <a:t>It is always fun to go out and play in the snow and it is usually very safe to do so.</a:t>
            </a:r>
          </a:p>
          <a:p>
            <a:pPr marL="0" indent="0">
              <a:lnSpc>
                <a:spcPct val="170000"/>
              </a:lnSpc>
              <a:buFont typeface="Arial" panose="020B0604020202020204" pitchFamily="34" charset="0"/>
              <a:buNone/>
            </a:pPr>
            <a:r>
              <a:rPr lang="en-GB" altLang="en-US" sz="2000" dirty="0"/>
              <a:t>Sometimes though, we have very severe snow and ice warnings and then it is not a good idea to travel or go outside.</a:t>
            </a:r>
          </a:p>
          <a:p>
            <a:pPr marL="0" indent="0">
              <a:lnSpc>
                <a:spcPct val="170000"/>
              </a:lnSpc>
              <a:buFont typeface="Arial" panose="020B0604020202020204" pitchFamily="34" charset="0"/>
              <a:buNone/>
            </a:pPr>
            <a:r>
              <a:rPr lang="en-GB" altLang="en-US" sz="2000" dirty="0"/>
              <a:t>If there is a warning telling you not to travel, then it is good advice to stay at home. </a:t>
            </a:r>
          </a:p>
          <a:p>
            <a:pPr marL="0" indent="0">
              <a:buFont typeface="Arial" panose="020B0604020202020204" pitchFamily="34" charset="0"/>
              <a:buNone/>
            </a:pPr>
            <a:endParaRPr lang="en-GB" altLang="en-US" sz="1500" dirty="0"/>
          </a:p>
          <a:p>
            <a:pPr marL="0" indent="0">
              <a:buFont typeface="Arial" panose="020B0604020202020204" pitchFamily="34" charset="0"/>
              <a:buNone/>
            </a:pPr>
            <a:endParaRPr lang="en-GB" altLang="en-US" sz="1500" dirty="0"/>
          </a:p>
        </p:txBody>
      </p:sp>
      <p:pic>
        <p:nvPicPr>
          <p:cNvPr id="5" name="Picture 4" descr="A map of the world&#10;&#10;Description automatically generated">
            <a:extLst>
              <a:ext uri="{FF2B5EF4-FFF2-40B4-BE49-F238E27FC236}">
                <a16:creationId xmlns:a16="http://schemas.microsoft.com/office/drawing/2014/main" id="{E481FC10-5014-A9D6-F674-26E6495ED0D3}"/>
              </a:ext>
            </a:extLst>
          </p:cNvPr>
          <p:cNvPicPr>
            <a:picLocks noChangeAspect="1"/>
          </p:cNvPicPr>
          <p:nvPr/>
        </p:nvPicPr>
        <p:blipFill rotWithShape="1">
          <a:blip r:embed="rId2">
            <a:extLst>
              <a:ext uri="{28A0092B-C50C-407E-A947-70E740481C1C}">
                <a14:useLocalDpi xmlns:a14="http://schemas.microsoft.com/office/drawing/2010/main" val="0"/>
              </a:ext>
            </a:extLst>
          </a:blip>
          <a:srcRect l="34798"/>
          <a:stretch/>
        </p:blipFill>
        <p:spPr>
          <a:xfrm>
            <a:off x="6099048" y="1893665"/>
            <a:ext cx="5458968" cy="3070669"/>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8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16635" y="528378"/>
            <a:ext cx="9246489" cy="795314"/>
          </a:xfrm>
        </p:spPr>
        <p:txBody>
          <a:bodyPr vert="horz" lIns="91440" tIns="45720" rIns="91440" bIns="45720" numCol="1" rtlCol="0" anchor="b" anchorCtr="0" compatLnSpc="1">
            <a:prstTxWarp prst="textNoShape">
              <a:avLst/>
            </a:prstTxWarp>
            <a:normAutofit/>
          </a:bodyPr>
          <a:lstStyle/>
          <a:p>
            <a:r>
              <a:rPr lang="en-US" sz="5000" dirty="0"/>
              <a:t>A snow and ice plan</a:t>
            </a:r>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6635" y="1348936"/>
            <a:ext cx="8137560" cy="45719"/>
          </a:xfrm>
          <a:custGeom>
            <a:avLst/>
            <a:gdLst>
              <a:gd name="connsiteX0" fmla="*/ 0 w 8137560"/>
              <a:gd name="connsiteY0" fmla="*/ 0 h 45719"/>
              <a:gd name="connsiteX1" fmla="*/ 434003 w 8137560"/>
              <a:gd name="connsiteY1" fmla="*/ 0 h 45719"/>
              <a:gd name="connsiteX2" fmla="*/ 1193509 w 8137560"/>
              <a:gd name="connsiteY2" fmla="*/ 0 h 45719"/>
              <a:gd name="connsiteX3" fmla="*/ 1627512 w 8137560"/>
              <a:gd name="connsiteY3" fmla="*/ 0 h 45719"/>
              <a:gd name="connsiteX4" fmla="*/ 2224266 w 8137560"/>
              <a:gd name="connsiteY4" fmla="*/ 0 h 45719"/>
              <a:gd name="connsiteX5" fmla="*/ 3065148 w 8137560"/>
              <a:gd name="connsiteY5" fmla="*/ 0 h 45719"/>
              <a:gd name="connsiteX6" fmla="*/ 3743278 w 8137560"/>
              <a:gd name="connsiteY6" fmla="*/ 0 h 45719"/>
              <a:gd name="connsiteX7" fmla="*/ 4502783 w 8137560"/>
              <a:gd name="connsiteY7" fmla="*/ 0 h 45719"/>
              <a:gd name="connsiteX8" fmla="*/ 5099538 w 8137560"/>
              <a:gd name="connsiteY8" fmla="*/ 0 h 45719"/>
              <a:gd name="connsiteX9" fmla="*/ 5777668 w 8137560"/>
              <a:gd name="connsiteY9" fmla="*/ 0 h 45719"/>
              <a:gd name="connsiteX10" fmla="*/ 6618549 w 8137560"/>
              <a:gd name="connsiteY10" fmla="*/ 0 h 45719"/>
              <a:gd name="connsiteX11" fmla="*/ 7133928 w 8137560"/>
              <a:gd name="connsiteY11" fmla="*/ 0 h 45719"/>
              <a:gd name="connsiteX12" fmla="*/ 8137560 w 8137560"/>
              <a:gd name="connsiteY12" fmla="*/ 0 h 45719"/>
              <a:gd name="connsiteX13" fmla="*/ 8137560 w 8137560"/>
              <a:gd name="connsiteY13" fmla="*/ 45719 h 45719"/>
              <a:gd name="connsiteX14" fmla="*/ 7540806 w 8137560"/>
              <a:gd name="connsiteY14" fmla="*/ 45719 h 45719"/>
              <a:gd name="connsiteX15" fmla="*/ 7106802 w 8137560"/>
              <a:gd name="connsiteY15" fmla="*/ 45719 h 45719"/>
              <a:gd name="connsiteX16" fmla="*/ 6428672 w 8137560"/>
              <a:gd name="connsiteY16" fmla="*/ 45719 h 45719"/>
              <a:gd name="connsiteX17" fmla="*/ 5913294 w 8137560"/>
              <a:gd name="connsiteY17" fmla="*/ 45719 h 45719"/>
              <a:gd name="connsiteX18" fmla="*/ 5235164 w 8137560"/>
              <a:gd name="connsiteY18" fmla="*/ 45719 h 45719"/>
              <a:gd name="connsiteX19" fmla="*/ 4557034 w 8137560"/>
              <a:gd name="connsiteY19" fmla="*/ 45719 h 45719"/>
              <a:gd name="connsiteX20" fmla="*/ 3878904 w 8137560"/>
              <a:gd name="connsiteY20" fmla="*/ 45719 h 45719"/>
              <a:gd name="connsiteX21" fmla="*/ 3200774 w 8137560"/>
              <a:gd name="connsiteY21" fmla="*/ 45719 h 45719"/>
              <a:gd name="connsiteX22" fmla="*/ 2604019 w 8137560"/>
              <a:gd name="connsiteY22" fmla="*/ 45719 h 45719"/>
              <a:gd name="connsiteX23" fmla="*/ 1844514 w 8137560"/>
              <a:gd name="connsiteY23" fmla="*/ 45719 h 45719"/>
              <a:gd name="connsiteX24" fmla="*/ 1166384 w 8137560"/>
              <a:gd name="connsiteY24" fmla="*/ 45719 h 45719"/>
              <a:gd name="connsiteX25" fmla="*/ 0 w 8137560"/>
              <a:gd name="connsiteY25" fmla="*/ 45719 h 45719"/>
              <a:gd name="connsiteX26" fmla="*/ 0 w 8137560"/>
              <a:gd name="connsiteY2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7560" h="45719" fill="none" extrusionOk="0">
                <a:moveTo>
                  <a:pt x="0" y="0"/>
                </a:moveTo>
                <a:cubicBezTo>
                  <a:pt x="171673" y="-9659"/>
                  <a:pt x="225625" y="-3927"/>
                  <a:pt x="434003" y="0"/>
                </a:cubicBezTo>
                <a:cubicBezTo>
                  <a:pt x="642381" y="3927"/>
                  <a:pt x="869913" y="21964"/>
                  <a:pt x="1193509" y="0"/>
                </a:cubicBezTo>
                <a:cubicBezTo>
                  <a:pt x="1517105" y="-21964"/>
                  <a:pt x="1528973" y="-8235"/>
                  <a:pt x="1627512" y="0"/>
                </a:cubicBezTo>
                <a:cubicBezTo>
                  <a:pt x="1726051" y="8235"/>
                  <a:pt x="1971374" y="-25614"/>
                  <a:pt x="2224266" y="0"/>
                </a:cubicBezTo>
                <a:cubicBezTo>
                  <a:pt x="2477158" y="25614"/>
                  <a:pt x="2808875" y="-19587"/>
                  <a:pt x="3065148" y="0"/>
                </a:cubicBezTo>
                <a:cubicBezTo>
                  <a:pt x="3321421" y="19587"/>
                  <a:pt x="3595271" y="13102"/>
                  <a:pt x="3743278" y="0"/>
                </a:cubicBezTo>
                <a:cubicBezTo>
                  <a:pt x="3891285" y="-13102"/>
                  <a:pt x="4290462" y="-24207"/>
                  <a:pt x="4502783" y="0"/>
                </a:cubicBezTo>
                <a:cubicBezTo>
                  <a:pt x="4715104" y="24207"/>
                  <a:pt x="4807741" y="-22400"/>
                  <a:pt x="5099538" y="0"/>
                </a:cubicBezTo>
                <a:cubicBezTo>
                  <a:pt x="5391335" y="22400"/>
                  <a:pt x="5633908" y="-29207"/>
                  <a:pt x="5777668" y="0"/>
                </a:cubicBezTo>
                <a:cubicBezTo>
                  <a:pt x="5921428" y="29207"/>
                  <a:pt x="6201307" y="-6455"/>
                  <a:pt x="6618549" y="0"/>
                </a:cubicBezTo>
                <a:cubicBezTo>
                  <a:pt x="7035791" y="6455"/>
                  <a:pt x="6976611" y="-16182"/>
                  <a:pt x="7133928" y="0"/>
                </a:cubicBezTo>
                <a:cubicBezTo>
                  <a:pt x="7291245" y="16182"/>
                  <a:pt x="7761764" y="-18179"/>
                  <a:pt x="8137560" y="0"/>
                </a:cubicBezTo>
                <a:cubicBezTo>
                  <a:pt x="8137500" y="12108"/>
                  <a:pt x="8135770" y="24119"/>
                  <a:pt x="8137560" y="45719"/>
                </a:cubicBezTo>
                <a:cubicBezTo>
                  <a:pt x="7981997" y="23313"/>
                  <a:pt x="7782175" y="58996"/>
                  <a:pt x="7540806" y="45719"/>
                </a:cubicBezTo>
                <a:cubicBezTo>
                  <a:pt x="7299437" y="32442"/>
                  <a:pt x="7220429" y="56912"/>
                  <a:pt x="7106802" y="45719"/>
                </a:cubicBezTo>
                <a:cubicBezTo>
                  <a:pt x="6993175" y="34526"/>
                  <a:pt x="6640852" y="65508"/>
                  <a:pt x="6428672" y="45719"/>
                </a:cubicBezTo>
                <a:cubicBezTo>
                  <a:pt x="6216492" y="25931"/>
                  <a:pt x="6150543" y="35757"/>
                  <a:pt x="5913294" y="45719"/>
                </a:cubicBezTo>
                <a:cubicBezTo>
                  <a:pt x="5676045" y="55681"/>
                  <a:pt x="5472208" y="43577"/>
                  <a:pt x="5235164" y="45719"/>
                </a:cubicBezTo>
                <a:cubicBezTo>
                  <a:pt x="4998120" y="47862"/>
                  <a:pt x="4724069" y="47976"/>
                  <a:pt x="4557034" y="45719"/>
                </a:cubicBezTo>
                <a:cubicBezTo>
                  <a:pt x="4389999" y="43463"/>
                  <a:pt x="4125911" y="18757"/>
                  <a:pt x="3878904" y="45719"/>
                </a:cubicBezTo>
                <a:cubicBezTo>
                  <a:pt x="3631897" y="72682"/>
                  <a:pt x="3480177" y="77497"/>
                  <a:pt x="3200774" y="45719"/>
                </a:cubicBezTo>
                <a:cubicBezTo>
                  <a:pt x="2921371" y="13942"/>
                  <a:pt x="2793813" y="52937"/>
                  <a:pt x="2604019" y="45719"/>
                </a:cubicBezTo>
                <a:cubicBezTo>
                  <a:pt x="2414225" y="38501"/>
                  <a:pt x="2085594" y="62356"/>
                  <a:pt x="1844514" y="45719"/>
                </a:cubicBezTo>
                <a:cubicBezTo>
                  <a:pt x="1603434" y="29082"/>
                  <a:pt x="1463297" y="77904"/>
                  <a:pt x="1166384" y="45719"/>
                </a:cubicBezTo>
                <a:cubicBezTo>
                  <a:pt x="869471" y="13535"/>
                  <a:pt x="233405" y="35603"/>
                  <a:pt x="0" y="45719"/>
                </a:cubicBezTo>
                <a:cubicBezTo>
                  <a:pt x="-2276" y="35677"/>
                  <a:pt x="-562" y="18927"/>
                  <a:pt x="0" y="0"/>
                </a:cubicBezTo>
                <a:close/>
              </a:path>
              <a:path w="8137560" h="45719" stroke="0" extrusionOk="0">
                <a:moveTo>
                  <a:pt x="0" y="0"/>
                </a:moveTo>
                <a:cubicBezTo>
                  <a:pt x="227439" y="23262"/>
                  <a:pt x="417528" y="9719"/>
                  <a:pt x="596754" y="0"/>
                </a:cubicBezTo>
                <a:cubicBezTo>
                  <a:pt x="775980" y="-9719"/>
                  <a:pt x="916616" y="-4035"/>
                  <a:pt x="1030758" y="0"/>
                </a:cubicBezTo>
                <a:cubicBezTo>
                  <a:pt x="1144900" y="4035"/>
                  <a:pt x="1673023" y="29516"/>
                  <a:pt x="1871639" y="0"/>
                </a:cubicBezTo>
                <a:cubicBezTo>
                  <a:pt x="2070255" y="-29516"/>
                  <a:pt x="2233900" y="-21921"/>
                  <a:pt x="2468393" y="0"/>
                </a:cubicBezTo>
                <a:cubicBezTo>
                  <a:pt x="2702886" y="21921"/>
                  <a:pt x="2792403" y="-1800"/>
                  <a:pt x="3065148" y="0"/>
                </a:cubicBezTo>
                <a:cubicBezTo>
                  <a:pt x="3337893" y="1800"/>
                  <a:pt x="3595879" y="-14055"/>
                  <a:pt x="3906029" y="0"/>
                </a:cubicBezTo>
                <a:cubicBezTo>
                  <a:pt x="4216179" y="14055"/>
                  <a:pt x="4276193" y="2326"/>
                  <a:pt x="4421408" y="0"/>
                </a:cubicBezTo>
                <a:cubicBezTo>
                  <a:pt x="4566623" y="-2326"/>
                  <a:pt x="5016772" y="-14841"/>
                  <a:pt x="5262289" y="0"/>
                </a:cubicBezTo>
                <a:cubicBezTo>
                  <a:pt x="5507806" y="14841"/>
                  <a:pt x="5917000" y="-30418"/>
                  <a:pt x="6103170" y="0"/>
                </a:cubicBezTo>
                <a:cubicBezTo>
                  <a:pt x="6289340" y="30418"/>
                  <a:pt x="6526295" y="-24354"/>
                  <a:pt x="6781300" y="0"/>
                </a:cubicBezTo>
                <a:cubicBezTo>
                  <a:pt x="7036305" y="24354"/>
                  <a:pt x="7606985" y="50246"/>
                  <a:pt x="8137560" y="0"/>
                </a:cubicBezTo>
                <a:cubicBezTo>
                  <a:pt x="8137587" y="15012"/>
                  <a:pt x="8137740" y="35513"/>
                  <a:pt x="8137560" y="45719"/>
                </a:cubicBezTo>
                <a:cubicBezTo>
                  <a:pt x="8030739" y="48968"/>
                  <a:pt x="7828630" y="39677"/>
                  <a:pt x="7703557" y="45719"/>
                </a:cubicBezTo>
                <a:cubicBezTo>
                  <a:pt x="7578484" y="51761"/>
                  <a:pt x="7220474" y="7003"/>
                  <a:pt x="6862676" y="45719"/>
                </a:cubicBezTo>
                <a:cubicBezTo>
                  <a:pt x="6504878" y="84435"/>
                  <a:pt x="6487684" y="27407"/>
                  <a:pt x="6347297" y="45719"/>
                </a:cubicBezTo>
                <a:cubicBezTo>
                  <a:pt x="6206910" y="64031"/>
                  <a:pt x="5853912" y="67917"/>
                  <a:pt x="5669167" y="45719"/>
                </a:cubicBezTo>
                <a:cubicBezTo>
                  <a:pt x="5484422" y="23522"/>
                  <a:pt x="5056167" y="24737"/>
                  <a:pt x="4828286" y="45719"/>
                </a:cubicBezTo>
                <a:cubicBezTo>
                  <a:pt x="4600405" y="66701"/>
                  <a:pt x="4424589" y="17730"/>
                  <a:pt x="4150156" y="45719"/>
                </a:cubicBezTo>
                <a:cubicBezTo>
                  <a:pt x="3875723" y="73709"/>
                  <a:pt x="3873410" y="60716"/>
                  <a:pt x="3716152" y="45719"/>
                </a:cubicBezTo>
                <a:cubicBezTo>
                  <a:pt x="3558894" y="30722"/>
                  <a:pt x="3456804" y="61123"/>
                  <a:pt x="3200774" y="45719"/>
                </a:cubicBezTo>
                <a:cubicBezTo>
                  <a:pt x="2944744" y="30315"/>
                  <a:pt x="2756345" y="80730"/>
                  <a:pt x="2359892" y="45719"/>
                </a:cubicBezTo>
                <a:cubicBezTo>
                  <a:pt x="1963439" y="10708"/>
                  <a:pt x="1822035" y="42228"/>
                  <a:pt x="1681762" y="45719"/>
                </a:cubicBezTo>
                <a:cubicBezTo>
                  <a:pt x="1541489" y="49211"/>
                  <a:pt x="1300694" y="48405"/>
                  <a:pt x="1166384" y="45719"/>
                </a:cubicBezTo>
                <a:cubicBezTo>
                  <a:pt x="1032074" y="43033"/>
                  <a:pt x="351015" y="19500"/>
                  <a:pt x="0" y="45719"/>
                </a:cubicBezTo>
                <a:cubicBezTo>
                  <a:pt x="433" y="31708"/>
                  <a:pt x="-1982" y="20256"/>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12648" y="1716512"/>
            <a:ext cx="4818888" cy="3547872"/>
          </a:xfrm>
        </p:spPr>
        <p:txBody>
          <a:bodyPr anchor="t">
            <a:normAutofit fontScale="92500" lnSpcReduction="10000"/>
          </a:bodyPr>
          <a:lstStyle/>
          <a:p>
            <a:pPr marL="0" indent="0">
              <a:lnSpc>
                <a:spcPct val="170000"/>
              </a:lnSpc>
              <a:buNone/>
            </a:pPr>
            <a:r>
              <a:rPr lang="en-GB" altLang="en-US" sz="2000" dirty="0"/>
              <a:t>If you must go out, make sure you are wearing sensible warm clothing and boots with a good grip so you don’t slide and slip.</a:t>
            </a:r>
            <a:r>
              <a:rPr lang="en-GB" sz="2000" b="0" i="0" dirty="0">
                <a:effectLst/>
              </a:rPr>
              <a:t> </a:t>
            </a:r>
          </a:p>
          <a:p>
            <a:pPr marL="0" indent="0">
              <a:lnSpc>
                <a:spcPct val="170000"/>
              </a:lnSpc>
              <a:buNone/>
            </a:pPr>
            <a:r>
              <a:rPr lang="en-GB" sz="2000" b="0" i="0" dirty="0">
                <a:effectLst/>
              </a:rPr>
              <a:t>Do not go in a car unless your journey is essential and if you do, take extra care. If you must travel, pack warm clothing, food, water, a blanket, a torch and a spade.</a:t>
            </a:r>
          </a:p>
          <a:p>
            <a:pPr marL="0" indent="0">
              <a:buFont typeface="Arial" panose="020B0604020202020204" pitchFamily="34" charset="0"/>
              <a:buNone/>
            </a:pPr>
            <a:endParaRPr lang="en-GB" altLang="en-US" sz="1500" dirty="0"/>
          </a:p>
          <a:p>
            <a:pPr marL="0" indent="0">
              <a:buFont typeface="Arial" panose="020B0604020202020204" pitchFamily="34" charset="0"/>
              <a:buNone/>
            </a:pPr>
            <a:endParaRPr lang="en-GB" altLang="en-US" sz="1500" dirty="0"/>
          </a:p>
        </p:txBody>
      </p:sp>
      <p:pic>
        <p:nvPicPr>
          <p:cNvPr id="5" name="Picture 4" descr="A map of the world&#10;&#10;Description automatically generated">
            <a:extLst>
              <a:ext uri="{FF2B5EF4-FFF2-40B4-BE49-F238E27FC236}">
                <a16:creationId xmlns:a16="http://schemas.microsoft.com/office/drawing/2014/main" id="{E481FC10-5014-A9D6-F674-26E6495ED0D3}"/>
              </a:ext>
            </a:extLst>
          </p:cNvPr>
          <p:cNvPicPr>
            <a:picLocks noChangeAspect="1"/>
          </p:cNvPicPr>
          <p:nvPr/>
        </p:nvPicPr>
        <p:blipFill rotWithShape="1">
          <a:blip r:embed="rId2">
            <a:extLst>
              <a:ext uri="{28A0092B-C50C-407E-A947-70E740481C1C}">
                <a14:useLocalDpi xmlns:a14="http://schemas.microsoft.com/office/drawing/2010/main" val="0"/>
              </a:ext>
            </a:extLst>
          </a:blip>
          <a:srcRect l="34798"/>
          <a:stretch/>
        </p:blipFill>
        <p:spPr>
          <a:xfrm>
            <a:off x="6044184" y="1893665"/>
            <a:ext cx="5458968" cy="3070669"/>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111620" y="2480165"/>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9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40517" y="304722"/>
            <a:ext cx="11018520" cy="787400"/>
          </a:xfrm>
        </p:spPr>
        <p:txBody>
          <a:bodyPr vert="horz" lIns="91440" tIns="45720" rIns="91440" bIns="45720" numCol="1" rtlCol="0" anchor="b" anchorCtr="0" compatLnSpc="1">
            <a:prstTxWarp prst="textNoShape">
              <a:avLst/>
            </a:prstTxWarp>
            <a:normAutofit fontScale="90000"/>
          </a:bodyPr>
          <a:lstStyle/>
          <a:p>
            <a:r>
              <a:rPr lang="en-US" sz="5400" dirty="0"/>
              <a:t>High winds and gales plan</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4969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589129"/>
            <a:ext cx="6713552" cy="4119172"/>
          </a:xfrm>
        </p:spPr>
        <p:txBody>
          <a:bodyPr anchor="t">
            <a:normAutofit/>
          </a:bodyPr>
          <a:lstStyle/>
          <a:p>
            <a:pPr marL="0" indent="0">
              <a:buNone/>
            </a:pPr>
            <a:r>
              <a:rPr lang="en-GB" sz="2400" b="1" i="0" dirty="0">
                <a:effectLst/>
              </a:rPr>
              <a:t>Stay indoors where possible.</a:t>
            </a:r>
          </a:p>
          <a:p>
            <a:pPr marL="0" indent="0">
              <a:buNone/>
            </a:pPr>
            <a:endParaRPr lang="en-GB" sz="1800" b="0" i="0" dirty="0">
              <a:effectLst/>
            </a:endParaRPr>
          </a:p>
          <a:p>
            <a:pPr marL="0" indent="0">
              <a:buNone/>
            </a:pPr>
            <a:r>
              <a:rPr lang="en-GB" sz="1800" b="0" i="0" dirty="0">
                <a:effectLst/>
              </a:rPr>
              <a:t>If you do go out don't walk or seek shelter close to buildings and trees.</a:t>
            </a:r>
          </a:p>
          <a:p>
            <a:pPr marL="0" indent="0">
              <a:buNone/>
            </a:pPr>
            <a:r>
              <a:rPr lang="en-GB" sz="1800" b="0" i="0" dirty="0">
                <a:effectLst/>
              </a:rPr>
              <a:t>Do not drive unless your journey is essential and if you do, take extra care. If you must travel, pack warm clothing, food, water, a blanket and a torch.</a:t>
            </a:r>
          </a:p>
          <a:p>
            <a:pPr marL="0" indent="0">
              <a:buNone/>
            </a:pPr>
            <a:r>
              <a:rPr lang="en-GB" sz="1800" b="0" i="0" dirty="0">
                <a:effectLst/>
              </a:rPr>
              <a:t>Prepare for power cuts, have in tinned food, a radio and a torch.</a:t>
            </a:r>
          </a:p>
          <a:p>
            <a:pPr marL="0" indent="0">
              <a:buNone/>
            </a:pPr>
            <a:r>
              <a:rPr lang="en-GB" sz="1800" b="0" i="0" dirty="0">
                <a:effectLst/>
              </a:rPr>
              <a:t>Secure any loose belongings that are in gardens and balconies.</a:t>
            </a:r>
          </a:p>
          <a:p>
            <a:pPr marL="0" indent="0">
              <a:buFont typeface="Arial" panose="020B0604020202020204" pitchFamily="34" charset="0"/>
              <a:buNone/>
            </a:pPr>
            <a:endParaRPr lang="en-GB" altLang="en-US" sz="2200" dirty="0"/>
          </a:p>
        </p:txBody>
      </p:sp>
      <p:pic>
        <p:nvPicPr>
          <p:cNvPr id="10" name="Picture 9" descr="A group of people wearing red jackets&#10;&#10;Description automatically generated">
            <a:extLst>
              <a:ext uri="{FF2B5EF4-FFF2-40B4-BE49-F238E27FC236}">
                <a16:creationId xmlns:a16="http://schemas.microsoft.com/office/drawing/2014/main" id="{CCEC1DB6-DE92-FA7A-E822-06F2D83BF8BC}"/>
              </a:ext>
            </a:extLst>
          </p:cNvPr>
          <p:cNvPicPr>
            <a:picLocks noChangeAspect="1"/>
          </p:cNvPicPr>
          <p:nvPr/>
        </p:nvPicPr>
        <p:blipFill rotWithShape="1">
          <a:blip r:embed="rId2">
            <a:extLst>
              <a:ext uri="{28A0092B-C50C-407E-A947-70E740481C1C}">
                <a14:useLocalDpi xmlns:a14="http://schemas.microsoft.com/office/drawing/2010/main" val="0"/>
              </a:ext>
            </a:extLst>
          </a:blip>
          <a:srcRect r="27846"/>
          <a:stretch/>
        </p:blipFill>
        <p:spPr>
          <a:xfrm>
            <a:off x="7675658" y="2093976"/>
            <a:ext cx="3941064" cy="4096512"/>
          </a:xfrm>
          <a:prstGeom prst="rect">
            <a:avLst/>
          </a:prstGeom>
        </p:spPr>
      </p:pic>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77892" y="128005"/>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6889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477892" y="2148657"/>
            <a:ext cx="2952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What does this sign mean?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5240220" y="2425656"/>
            <a:ext cx="39608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flood warning.</a:t>
            </a:r>
          </a:p>
        </p:txBody>
      </p:sp>
      <p:pic>
        <p:nvPicPr>
          <p:cNvPr id="3" name="Content Placeholder 2">
            <a:extLst>
              <a:ext uri="{FF2B5EF4-FFF2-40B4-BE49-F238E27FC236}">
                <a16:creationId xmlns:a16="http://schemas.microsoft.com/office/drawing/2014/main" id="{7B82CA56-7D43-5D0D-FB7D-3A92202F8C92}"/>
              </a:ext>
            </a:extLst>
          </p:cNvPr>
          <p:cNvPicPr>
            <a:picLocks noGrp="1" noChangeAspect="1"/>
          </p:cNvPicPr>
          <p:nvPr>
            <p:ph idx="1"/>
          </p:nvPr>
        </p:nvPicPr>
        <p:blipFill>
          <a:blip r:embed="rId3"/>
          <a:stretch>
            <a:fillRect/>
          </a:stretch>
        </p:blipFill>
        <p:spPr>
          <a:xfrm>
            <a:off x="3005137" y="1594455"/>
            <a:ext cx="1688245" cy="1755775"/>
          </a:xfrm>
          <a:prstGeom prst="rect">
            <a:avLst/>
          </a:prstGeom>
        </p:spPr>
      </p:pic>
      <p:sp>
        <p:nvSpPr>
          <p:cNvPr id="5" name="TextBox 4">
            <a:extLst>
              <a:ext uri="{FF2B5EF4-FFF2-40B4-BE49-F238E27FC236}">
                <a16:creationId xmlns:a16="http://schemas.microsoft.com/office/drawing/2014/main" id="{D5DE6F2C-A4A4-5123-260D-3B8FA632244F}"/>
              </a:ext>
            </a:extLst>
          </p:cNvPr>
          <p:cNvSpPr txBox="1"/>
          <p:nvPr/>
        </p:nvSpPr>
        <p:spPr>
          <a:xfrm>
            <a:off x="572493" y="4030539"/>
            <a:ext cx="2800698" cy="923330"/>
          </a:xfrm>
          <a:prstGeom prst="rect">
            <a:avLst/>
          </a:prstGeom>
          <a:noFill/>
        </p:spPr>
        <p:txBody>
          <a:bodyPr wrap="square" rtlCol="0">
            <a:spAutoFit/>
          </a:bodyPr>
          <a:lstStyle/>
          <a:p>
            <a:r>
              <a:rPr lang="en-GB" dirty="0"/>
              <a:t>Where can you get up to date weather reports and advice?</a:t>
            </a:r>
          </a:p>
        </p:txBody>
      </p:sp>
      <p:sp>
        <p:nvSpPr>
          <p:cNvPr id="10" name="TextBox 9">
            <a:extLst>
              <a:ext uri="{FF2B5EF4-FFF2-40B4-BE49-F238E27FC236}">
                <a16:creationId xmlns:a16="http://schemas.microsoft.com/office/drawing/2014/main" id="{C412ADB5-8590-2E91-23B5-6A49CED582C3}"/>
              </a:ext>
            </a:extLst>
          </p:cNvPr>
          <p:cNvSpPr txBox="1"/>
          <p:nvPr/>
        </p:nvSpPr>
        <p:spPr>
          <a:xfrm>
            <a:off x="5403831" y="4030539"/>
            <a:ext cx="5998464" cy="646331"/>
          </a:xfrm>
          <a:prstGeom prst="rect">
            <a:avLst/>
          </a:prstGeom>
          <a:noFill/>
        </p:spPr>
        <p:txBody>
          <a:bodyPr wrap="square" rtlCol="0">
            <a:spAutoFit/>
          </a:bodyPr>
          <a:lstStyle/>
          <a:p>
            <a:r>
              <a:rPr lang="en-GB" dirty="0"/>
              <a:t>The met office. </a:t>
            </a:r>
          </a:p>
          <a:p>
            <a:r>
              <a:rPr lang="en-GB" dirty="0">
                <a:hlinkClick r:id="rId4"/>
              </a:rPr>
              <a:t>Weather and climate change - Met Office</a:t>
            </a:r>
            <a:endParaRPr lang="en-GB" dirty="0"/>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 Aways follow the advice.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7EFE8BE-AF42-B4B1-76BB-4CC9CB296154}"/>
              </a:ext>
            </a:extLst>
          </p:cNvPr>
          <p:cNvSpPr txBox="1"/>
          <p:nvPr/>
        </p:nvSpPr>
        <p:spPr>
          <a:xfrm>
            <a:off x="526773" y="1982248"/>
            <a:ext cx="10674627" cy="2230739"/>
          </a:xfrm>
          <a:prstGeom prst="rect">
            <a:avLst/>
          </a:prstGeom>
          <a:noFill/>
        </p:spPr>
        <p:txBody>
          <a:bodyPr wrap="square">
            <a:spAutoFit/>
          </a:bodyPr>
          <a:lstStyle/>
          <a:p>
            <a:pPr marL="0" indent="0">
              <a:lnSpc>
                <a:spcPct val="200000"/>
              </a:lnSpc>
              <a:buFont typeface="Arial" panose="020B0604020202020204" pitchFamily="34" charset="0"/>
              <a:buNone/>
            </a:pPr>
            <a:r>
              <a:rPr lang="en-GB" altLang="en-US" sz="1800" dirty="0"/>
              <a:t>Check the local news and radio for up-to-date advice on weather conditions near you.</a:t>
            </a:r>
          </a:p>
          <a:p>
            <a:pPr marL="0" indent="0">
              <a:lnSpc>
                <a:spcPct val="200000"/>
              </a:lnSpc>
              <a:buFont typeface="Arial" panose="020B0604020202020204" pitchFamily="34" charset="0"/>
              <a:buNone/>
            </a:pPr>
            <a:r>
              <a:rPr lang="en-GB" altLang="en-US" sz="1800" dirty="0"/>
              <a:t>Did you know you can see up to date weather reports?</a:t>
            </a:r>
          </a:p>
          <a:p>
            <a:pPr marL="0" indent="0">
              <a:lnSpc>
                <a:spcPct val="200000"/>
              </a:lnSpc>
              <a:buFont typeface="Arial" panose="020B0604020202020204" pitchFamily="34" charset="0"/>
              <a:buNone/>
            </a:pPr>
            <a:r>
              <a:rPr lang="en-GB" altLang="en-US" sz="1800" dirty="0"/>
              <a:t>Have a look at the met office website together as a class and plan for any extreme weather conditions. </a:t>
            </a:r>
            <a:r>
              <a:rPr lang="en-GB" sz="1800" dirty="0">
                <a:hlinkClick r:id="rId3"/>
              </a:rPr>
              <a:t>Weather and climate change - Met Office</a:t>
            </a:r>
            <a:endParaRPr lang="en-GB" altLang="en-US" sz="1800" dirty="0"/>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p:txBody>
          <a:bodyPr/>
          <a:lstStyle/>
          <a:p>
            <a:pPr marL="0" indent="0">
              <a:buNone/>
            </a:pPr>
            <a:r>
              <a:rPr lang="en-GB" dirty="0"/>
              <a:t>Your mission is to make a weather plan to share with the adults at home.</a:t>
            </a:r>
          </a:p>
          <a:p>
            <a:pPr marL="0" indent="0">
              <a:buNone/>
            </a:pPr>
            <a:endParaRPr lang="en-GB" dirty="0"/>
          </a:p>
          <a:p>
            <a:pPr marL="0" indent="0">
              <a:buNone/>
            </a:pPr>
            <a:r>
              <a:rPr lang="en-GB" dirty="0"/>
              <a:t>Don’t forget to send a copy of your extreme weather plans to I.M.P.S.</a:t>
            </a:r>
          </a:p>
        </p:txBody>
      </p:sp>
    </p:spTree>
    <p:extLst>
      <p:ext uri="{BB962C8B-B14F-4D97-AF65-F5344CB8AC3E}">
        <p14:creationId xmlns:p14="http://schemas.microsoft.com/office/powerpoint/2010/main" val="372673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832103" y="310068"/>
            <a:ext cx="4085665" cy="626756"/>
          </a:xfrm>
        </p:spPr>
        <p:txBody>
          <a:bodyPr vert="horz" lIns="91440" tIns="45720" rIns="91440" bIns="45720" numCol="1" rtlCol="0" anchor="t" anchorCtr="0" compatLnSpc="1">
            <a:prstTxWarp prst="textNoShape">
              <a:avLst/>
            </a:prstTxWarp>
            <a:normAutofit fontScale="90000"/>
          </a:bodyPr>
          <a:lstStyle/>
          <a:p>
            <a:r>
              <a:rPr lang="en-US" sz="4000" dirty="0"/>
              <a:t>Wintery weather</a:t>
            </a: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742859" y="1308875"/>
            <a:ext cx="4541521" cy="4209068"/>
          </a:xfrm>
        </p:spPr>
        <p:txBody>
          <a:bodyPr>
            <a:noAutofit/>
          </a:bodyPr>
          <a:lstStyle/>
          <a:p>
            <a:pPr marL="0" indent="0">
              <a:lnSpc>
                <a:spcPct val="150000"/>
              </a:lnSpc>
              <a:buFont typeface="Arial" panose="020B0604020202020204" pitchFamily="34" charset="0"/>
              <a:buNone/>
            </a:pPr>
            <a:r>
              <a:rPr lang="en-GB" altLang="en-US" sz="1800" dirty="0"/>
              <a:t>We all like to go outside for fun and recreation even in the winter.  </a:t>
            </a:r>
          </a:p>
          <a:p>
            <a:pPr marL="0" indent="0">
              <a:lnSpc>
                <a:spcPct val="150000"/>
              </a:lnSpc>
              <a:buFont typeface="Arial" panose="020B0604020202020204" pitchFamily="34" charset="0"/>
              <a:buNone/>
            </a:pPr>
            <a:r>
              <a:rPr lang="en-GB" altLang="en-US" sz="1800" dirty="0"/>
              <a:t>The weather can be very extreme sometimes and cause places to be unsafe.</a:t>
            </a:r>
          </a:p>
          <a:p>
            <a:pPr marL="0" indent="0">
              <a:lnSpc>
                <a:spcPct val="150000"/>
              </a:lnSpc>
              <a:buFont typeface="Arial" panose="020B0604020202020204" pitchFamily="34" charset="0"/>
              <a:buNone/>
            </a:pPr>
            <a:r>
              <a:rPr lang="en-GB" altLang="en-US" sz="1800" dirty="0"/>
              <a:t>We are going to concentrate on these three weather conditions.</a:t>
            </a:r>
          </a:p>
          <a:p>
            <a:pPr marL="342900" indent="-342900">
              <a:lnSpc>
                <a:spcPct val="150000"/>
              </a:lnSpc>
              <a:buFont typeface="Arial" panose="020B0604020202020204" pitchFamily="34" charset="0"/>
              <a:buAutoNum type="arabicPeriod"/>
            </a:pPr>
            <a:r>
              <a:rPr lang="en-GB" altLang="en-US" sz="1800" dirty="0"/>
              <a:t>Wind</a:t>
            </a:r>
          </a:p>
          <a:p>
            <a:pPr marL="342900" indent="-342900">
              <a:lnSpc>
                <a:spcPct val="150000"/>
              </a:lnSpc>
              <a:buFont typeface="Arial" panose="020B0604020202020204" pitchFamily="34" charset="0"/>
              <a:buAutoNum type="arabicPeriod"/>
            </a:pPr>
            <a:r>
              <a:rPr lang="en-GB" altLang="en-US" sz="1800" dirty="0"/>
              <a:t>Rain and floods</a:t>
            </a:r>
          </a:p>
          <a:p>
            <a:pPr marL="342900" indent="-342900">
              <a:lnSpc>
                <a:spcPct val="150000"/>
              </a:lnSpc>
              <a:buFont typeface="Arial" panose="020B0604020202020204" pitchFamily="34" charset="0"/>
              <a:buAutoNum type="arabicPeriod"/>
            </a:pPr>
            <a:r>
              <a:rPr lang="en-GB" altLang="en-US" sz="1800" dirty="0"/>
              <a:t>Snow and ice</a:t>
            </a:r>
          </a:p>
        </p:txBody>
      </p:sp>
      <p:pic>
        <p:nvPicPr>
          <p:cNvPr id="5" name="Picture 4" descr="A rainy day in a town&#10;&#10;Description automatically generated">
            <a:extLst>
              <a:ext uri="{FF2B5EF4-FFF2-40B4-BE49-F238E27FC236}">
                <a16:creationId xmlns:a16="http://schemas.microsoft.com/office/drawing/2014/main" id="{7743260D-9D1D-F092-30D0-E3381C839D6B}"/>
              </a:ext>
            </a:extLst>
          </p:cNvPr>
          <p:cNvPicPr>
            <a:picLocks noChangeAspect="1"/>
          </p:cNvPicPr>
          <p:nvPr/>
        </p:nvPicPr>
        <p:blipFill rotWithShape="1">
          <a:blip r:embed="rId2">
            <a:extLst>
              <a:ext uri="{28A0092B-C50C-407E-A947-70E740481C1C}">
                <a14:useLocalDpi xmlns:a14="http://schemas.microsoft.com/office/drawing/2010/main" val="0"/>
              </a:ext>
            </a:extLst>
          </a:blip>
          <a:srcRect l="20960" r="15374" b="-1"/>
          <a:stretch/>
        </p:blipFill>
        <p:spPr>
          <a:xfrm>
            <a:off x="5650992" y="10"/>
            <a:ext cx="6541008" cy="6857990"/>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9" name="sketchy line">
            <a:extLst>
              <a:ext uri="{FF2B5EF4-FFF2-40B4-BE49-F238E27FC236}">
                <a16:creationId xmlns:a16="http://schemas.microsoft.com/office/drawing/2014/main" id="{2D1203A9-3B35-6BB8-61B7-57201538BC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32103" y="106070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5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124026" y="432678"/>
            <a:ext cx="6251110" cy="923330"/>
          </a:xfrm>
        </p:spPr>
        <p:txBody>
          <a:bodyPr vert="horz" lIns="91440" tIns="45720" rIns="91440" bIns="45720" numCol="1" rtlCol="0" anchor="b" anchorCtr="0" compatLnSpc="1">
            <a:prstTxWarp prst="textNoShape">
              <a:avLst/>
            </a:prstTxWarp>
            <a:normAutofit/>
          </a:bodyPr>
          <a:lstStyle/>
          <a:p>
            <a:r>
              <a:rPr lang="en-US" sz="5400" dirty="0"/>
              <a:t>Wintery weather</a:t>
            </a:r>
          </a:p>
        </p:txBody>
      </p:sp>
      <p:pic>
        <p:nvPicPr>
          <p:cNvPr id="5" name="Picture 4" descr="A fallen tree over a fence&#10;&#10;Description automatically generated">
            <a:extLst>
              <a:ext uri="{FF2B5EF4-FFF2-40B4-BE49-F238E27FC236}">
                <a16:creationId xmlns:a16="http://schemas.microsoft.com/office/drawing/2014/main" id="{E6128E18-3886-8C0F-4037-9BCA43A04950}"/>
              </a:ext>
            </a:extLst>
          </p:cNvPr>
          <p:cNvPicPr>
            <a:picLocks noChangeAspect="1"/>
          </p:cNvPicPr>
          <p:nvPr/>
        </p:nvPicPr>
        <p:blipFill rotWithShape="1">
          <a:blip r:embed="rId2">
            <a:extLst>
              <a:ext uri="{28A0092B-C50C-407E-A947-70E740481C1C}">
                <a14:useLocalDpi xmlns:a14="http://schemas.microsoft.com/office/drawing/2010/main" val="0"/>
              </a:ext>
            </a:extLst>
          </a:blip>
          <a:srcRect l="20937" r="2931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97762" y="1378251"/>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224610" y="1929384"/>
            <a:ext cx="6251110" cy="3959352"/>
          </a:xfrm>
        </p:spPr>
        <p:txBody>
          <a:bodyPr>
            <a:normAutofit fontScale="70000" lnSpcReduction="20000"/>
          </a:bodyPr>
          <a:lstStyle/>
          <a:p>
            <a:pPr marL="0" indent="0">
              <a:lnSpc>
                <a:spcPct val="150000"/>
              </a:lnSpc>
              <a:buFont typeface="Arial" panose="020B0604020202020204" pitchFamily="34" charset="0"/>
              <a:buNone/>
            </a:pPr>
            <a:r>
              <a:rPr lang="en-GB" altLang="en-US" sz="2600" dirty="0"/>
              <a:t>Using the list on the previous slide to start the discussion, split into 3 groups. Each group can take one of the weather conditions and talk about the problems it can cause.</a:t>
            </a:r>
          </a:p>
          <a:p>
            <a:pPr marL="0" indent="0">
              <a:lnSpc>
                <a:spcPct val="150000"/>
              </a:lnSpc>
              <a:buFont typeface="Arial" panose="020B0604020202020204" pitchFamily="34" charset="0"/>
              <a:buNone/>
            </a:pPr>
            <a:r>
              <a:rPr lang="en-GB" altLang="en-US" sz="2600" dirty="0" err="1"/>
              <a:t>e.g</a:t>
            </a:r>
            <a:r>
              <a:rPr lang="en-GB" altLang="en-US" sz="2600" dirty="0"/>
              <a:t>: icy conditions can cause people to slip over on pavements. </a:t>
            </a:r>
          </a:p>
          <a:p>
            <a:pPr marL="0" indent="0">
              <a:lnSpc>
                <a:spcPct val="150000"/>
              </a:lnSpc>
              <a:buFont typeface="Arial" panose="020B0604020202020204" pitchFamily="34" charset="0"/>
              <a:buNone/>
            </a:pPr>
            <a:r>
              <a:rPr lang="en-GB" altLang="en-US" sz="2600" dirty="0"/>
              <a:t>When each group has 3 hazards, then share them with the rest of the class by writing them on a board split into sections.</a:t>
            </a:r>
          </a:p>
          <a:p>
            <a:pPr marL="0" indent="0">
              <a:lnSpc>
                <a:spcPct val="150000"/>
              </a:lnSpc>
              <a:buFont typeface="Arial" panose="020B0604020202020204" pitchFamily="34" charset="0"/>
              <a:buNone/>
            </a:pPr>
            <a:r>
              <a:rPr lang="en-GB" altLang="en-US" sz="2600" dirty="0"/>
              <a:t>There are some ideas on the next slides.</a:t>
            </a:r>
          </a:p>
          <a:p>
            <a:pPr marL="0" indent="0">
              <a:buFont typeface="Arial" panose="020B0604020202020204" pitchFamily="34" charset="0"/>
              <a:buNone/>
            </a:pPr>
            <a:endParaRPr lang="en-GB" altLang="en-US" sz="2000" dirty="0"/>
          </a:p>
          <a:p>
            <a:pPr marL="0" indent="0">
              <a:buFont typeface="Arial" panose="020B0604020202020204" pitchFamily="34" charset="0"/>
              <a:buNone/>
            </a:pPr>
            <a:endParaRPr lang="en-GB" altLang="en-US" sz="2000" dirty="0"/>
          </a:p>
        </p:txBody>
      </p:sp>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alphaModFix/>
          </a:blip>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4511D6FE-4678-226D-9843-4485165909FB}"/>
              </a:ext>
            </a:extLst>
          </p:cNvPr>
          <p:cNvPicPr>
            <a:picLocks noChangeAspect="1"/>
          </p:cNvPicPr>
          <p:nvPr/>
        </p:nvPicPr>
        <p:blipFill rotWithShape="1">
          <a:blip r:embed="rId2"/>
          <a:srcRect r="1" b="8075"/>
          <a:stretch/>
        </p:blipFill>
        <p:spPr>
          <a:xfrm>
            <a:off x="0" y="0"/>
            <a:ext cx="9021446" cy="6858000"/>
          </a:xfrm>
          <a:prstGeom prst="rect">
            <a:avLst/>
          </a:prstGeom>
        </p:spPr>
      </p:pic>
      <p:sp>
        <p:nvSpPr>
          <p:cNvPr id="24" name="Freeform: Shape 2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6" name="Freeform: Shape 2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8046719" y="820643"/>
            <a:ext cx="3633746" cy="738544"/>
          </a:xfrm>
        </p:spPr>
        <p:txBody>
          <a:bodyPr vert="horz" lIns="91440" tIns="45720" rIns="91440" bIns="45720" numCol="1" rtlCol="0" anchor="b" anchorCtr="0" compatLnSpc="1">
            <a:prstTxWarp prst="textNoShape">
              <a:avLst/>
            </a:prstTxWarp>
            <a:normAutofit/>
          </a:bodyPr>
          <a:lstStyle/>
          <a:p>
            <a:r>
              <a:rPr lang="en-US" sz="4000" dirty="0"/>
              <a:t>Floods</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5" name="sketchy line">
            <a:extLst>
              <a:ext uri="{FF2B5EF4-FFF2-40B4-BE49-F238E27FC236}">
                <a16:creationId xmlns:a16="http://schemas.microsoft.com/office/drawing/2014/main" id="{DD9516F0-9935-F2D3-C345-41BAE66AE5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046719" y="155918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EC53CF-3378-071B-435C-3DB6E75127C2}"/>
              </a:ext>
            </a:extLst>
          </p:cNvPr>
          <p:cNvSpPr txBox="1"/>
          <p:nvPr/>
        </p:nvSpPr>
        <p:spPr>
          <a:xfrm>
            <a:off x="7677925" y="1950069"/>
            <a:ext cx="4371333" cy="2957861"/>
          </a:xfrm>
          <a:prstGeom prst="rect">
            <a:avLst/>
          </a:prstGeom>
          <a:noFill/>
        </p:spPr>
        <p:txBody>
          <a:bodyPr wrap="square" rtlCol="0">
            <a:spAutoFit/>
          </a:bodyPr>
          <a:lstStyle/>
          <a:p>
            <a:pPr>
              <a:lnSpc>
                <a:spcPct val="150000"/>
              </a:lnSpc>
            </a:pPr>
            <a:r>
              <a:rPr lang="en-GB" dirty="0"/>
              <a:t>Moving water is dangerous and can knock you over or sweep you away.</a:t>
            </a:r>
          </a:p>
          <a:p>
            <a:pPr>
              <a:lnSpc>
                <a:spcPct val="150000"/>
              </a:lnSpc>
            </a:pPr>
            <a:r>
              <a:rPr lang="en-GB" dirty="0"/>
              <a:t>The water could be contaminated.</a:t>
            </a:r>
          </a:p>
          <a:p>
            <a:pPr>
              <a:lnSpc>
                <a:spcPct val="150000"/>
              </a:lnSpc>
            </a:pPr>
            <a:r>
              <a:rPr lang="en-GB" dirty="0"/>
              <a:t>There may be hidden objects under the water.</a:t>
            </a:r>
          </a:p>
          <a:p>
            <a:pPr>
              <a:lnSpc>
                <a:spcPct val="150000"/>
              </a:lnSpc>
            </a:pPr>
            <a:r>
              <a:rPr lang="en-GB" dirty="0"/>
              <a:t>The temperature of the water may be very cold and can cause cold water shock.</a:t>
            </a:r>
          </a:p>
        </p:txBody>
      </p:sp>
      <p:sp>
        <p:nvSpPr>
          <p:cNvPr id="7" name="TextBox 6">
            <a:extLst>
              <a:ext uri="{FF2B5EF4-FFF2-40B4-BE49-F238E27FC236}">
                <a16:creationId xmlns:a16="http://schemas.microsoft.com/office/drawing/2014/main" id="{0180D498-9ED3-999D-3E7D-D3C73685834B}"/>
              </a:ext>
            </a:extLst>
          </p:cNvPr>
          <p:cNvSpPr txBox="1"/>
          <p:nvPr/>
        </p:nvSpPr>
        <p:spPr>
          <a:xfrm>
            <a:off x="142742" y="4487241"/>
            <a:ext cx="8510741" cy="1085810"/>
          </a:xfrm>
          <a:prstGeom prst="rect">
            <a:avLst/>
          </a:prstGeom>
          <a:noFill/>
        </p:spPr>
        <p:txBody>
          <a:bodyPr wrap="square" rtlCol="0">
            <a:spAutoFit/>
          </a:bodyPr>
          <a:lstStyle/>
          <a:p>
            <a:pPr>
              <a:lnSpc>
                <a:spcPct val="150000"/>
              </a:lnSpc>
            </a:pPr>
            <a:r>
              <a:rPr lang="en-GB" sz="4800" b="1" dirty="0">
                <a:solidFill>
                  <a:srgbClr val="FF0000"/>
                </a:solidFill>
              </a:rPr>
              <a:t>Keep away from flood water! </a:t>
            </a:r>
          </a:p>
        </p:txBody>
      </p:sp>
    </p:spTree>
    <p:extLst>
      <p:ext uri="{BB962C8B-B14F-4D97-AF65-F5344CB8AC3E}">
        <p14:creationId xmlns:p14="http://schemas.microsoft.com/office/powerpoint/2010/main" val="11648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0"/>
                                        <p:tgtEl>
                                          <p:spTgt spid="7">
                                            <p:txEl>
                                              <p:pRg st="0" end="0"/>
                                            </p:txEl>
                                          </p:spTgt>
                                        </p:tgtEl>
                                      </p:cBhvr>
                                    </p:animEffect>
                                    <p:anim calcmode="lin" valueType="num">
                                      <p:cBhvr>
                                        <p:cTn id="2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65842" y="388724"/>
            <a:ext cx="4368602" cy="761320"/>
          </a:xfrm>
        </p:spPr>
        <p:txBody>
          <a:bodyPr vert="horz" lIns="91440" tIns="45720" rIns="91440" bIns="45720" numCol="1" rtlCol="0" anchor="b" anchorCtr="0" compatLnSpc="1">
            <a:prstTxWarp prst="textNoShape">
              <a:avLst/>
            </a:prstTxWarp>
            <a:normAutofit fontScale="90000"/>
          </a:bodyPr>
          <a:lstStyle/>
          <a:p>
            <a:r>
              <a:rPr lang="en-US" sz="5400" dirty="0"/>
              <a:t>Snow and ice</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1236081"/>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65842" y="1538768"/>
            <a:ext cx="6131919" cy="3320668"/>
          </a:xfrm>
        </p:spPr>
        <p:txBody>
          <a:bodyPr>
            <a:normAutofit/>
          </a:bodyPr>
          <a:lstStyle/>
          <a:p>
            <a:pPr marL="0" indent="0">
              <a:lnSpc>
                <a:spcPct val="150000"/>
              </a:lnSpc>
              <a:buFont typeface="Arial" panose="020B0604020202020204" pitchFamily="34" charset="0"/>
              <a:buNone/>
            </a:pPr>
            <a:r>
              <a:rPr lang="en-GB" altLang="en-US" sz="1800" dirty="0"/>
              <a:t>Rivers, ponds and lakes may freeze. These are a hazard as you may fall through the ice.</a:t>
            </a:r>
          </a:p>
          <a:p>
            <a:pPr marL="0" indent="0">
              <a:lnSpc>
                <a:spcPct val="150000"/>
              </a:lnSpc>
              <a:buFont typeface="Arial" panose="020B0604020202020204" pitchFamily="34" charset="0"/>
              <a:buNone/>
            </a:pPr>
            <a:r>
              <a:rPr lang="en-GB" altLang="en-US" sz="1800" dirty="0"/>
              <a:t>People may fall and injure themselves on the ice.</a:t>
            </a:r>
          </a:p>
          <a:p>
            <a:pPr marL="0" indent="0">
              <a:lnSpc>
                <a:spcPct val="150000"/>
              </a:lnSpc>
              <a:buFont typeface="Arial" panose="020B0604020202020204" pitchFamily="34" charset="0"/>
              <a:buNone/>
            </a:pPr>
            <a:r>
              <a:rPr lang="en-GB" altLang="en-US" sz="1800" dirty="0"/>
              <a:t>During deep snow, you cannot see the edges of hazards like rivers, lakes or roads.</a:t>
            </a:r>
          </a:p>
          <a:p>
            <a:pPr marL="0" indent="0">
              <a:lnSpc>
                <a:spcPct val="150000"/>
              </a:lnSpc>
              <a:buFont typeface="Arial" panose="020B0604020202020204" pitchFamily="34" charset="0"/>
              <a:buNone/>
            </a:pPr>
            <a:r>
              <a:rPr lang="en-GB" altLang="en-US" sz="1800" dirty="0"/>
              <a:t>The roads may be treacherous.</a:t>
            </a:r>
          </a:p>
          <a:p>
            <a:pPr marL="0" indent="0">
              <a:lnSpc>
                <a:spcPct val="150000"/>
              </a:lnSpc>
              <a:buFont typeface="Arial" panose="020B0604020202020204" pitchFamily="34" charset="0"/>
              <a:buNone/>
            </a:pPr>
            <a:endParaRPr lang="en-GB" altLang="en-US" sz="2200" dirty="0"/>
          </a:p>
          <a:p>
            <a:pPr marL="0" indent="0">
              <a:buFont typeface="Arial" panose="020B0604020202020204" pitchFamily="34" charset="0"/>
              <a:buNone/>
            </a:pPr>
            <a:endParaRPr lang="en-GB" altLang="en-US" sz="2200" dirty="0"/>
          </a:p>
          <a:p>
            <a:pPr marL="0" indent="0">
              <a:buFont typeface="Arial" panose="020B0604020202020204" pitchFamily="34" charset="0"/>
              <a:buNone/>
            </a:pPr>
            <a:endParaRPr lang="en-GB" altLang="en-US" sz="2200" dirty="0"/>
          </a:p>
        </p:txBody>
      </p:sp>
      <p:pic>
        <p:nvPicPr>
          <p:cNvPr id="7" name="Picture 6" descr="A snowy street with cars on it&#10;&#10;Description automatically generated">
            <a:extLst>
              <a:ext uri="{FF2B5EF4-FFF2-40B4-BE49-F238E27FC236}">
                <a16:creationId xmlns:a16="http://schemas.microsoft.com/office/drawing/2014/main" id="{1B565616-1DC9-E28A-F7B3-1F73B09888A4}"/>
              </a:ext>
            </a:extLst>
          </p:cNvPr>
          <p:cNvPicPr>
            <a:picLocks noChangeAspect="1"/>
          </p:cNvPicPr>
          <p:nvPr/>
        </p:nvPicPr>
        <p:blipFill rotWithShape="1">
          <a:blip r:embed="rId2">
            <a:extLst>
              <a:ext uri="{28A0092B-C50C-407E-A947-70E740481C1C}">
                <a14:useLocalDpi xmlns:a14="http://schemas.microsoft.com/office/drawing/2010/main" val="0"/>
              </a:ext>
            </a:extLst>
          </a:blip>
          <a:srcRect l="11956" r="21091" b="-1"/>
          <a:stretch/>
        </p:blipFill>
        <p:spPr>
          <a:xfrm>
            <a:off x="7002779" y="843749"/>
            <a:ext cx="5186173" cy="51705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3" name="TextBox 2">
            <a:extLst>
              <a:ext uri="{FF2B5EF4-FFF2-40B4-BE49-F238E27FC236}">
                <a16:creationId xmlns:a16="http://schemas.microsoft.com/office/drawing/2014/main" id="{667E9047-D9C6-042D-6535-12CACE4EDA15}"/>
              </a:ext>
            </a:extLst>
          </p:cNvPr>
          <p:cNvSpPr txBox="1"/>
          <p:nvPr/>
        </p:nvSpPr>
        <p:spPr>
          <a:xfrm>
            <a:off x="973102" y="5906428"/>
            <a:ext cx="11385747" cy="523220"/>
          </a:xfrm>
          <a:prstGeom prst="rect">
            <a:avLst/>
          </a:prstGeom>
          <a:noFill/>
        </p:spPr>
        <p:txBody>
          <a:bodyPr wrap="square" rtlCol="0">
            <a:spAutoFit/>
          </a:bodyPr>
          <a:lstStyle/>
          <a:p>
            <a:r>
              <a:rPr lang="en-GB" sz="2800" b="1" dirty="0">
                <a:solidFill>
                  <a:srgbClr val="FF0000"/>
                </a:solidFill>
              </a:rPr>
              <a:t>Stay at home if there is a severe weather warning telling you not to travel.</a:t>
            </a:r>
            <a:endParaRPr lang="en-GB" sz="2800" b="1" dirty="0"/>
          </a:p>
        </p:txBody>
      </p:sp>
    </p:spTree>
    <p:extLst>
      <p:ext uri="{BB962C8B-B14F-4D97-AF65-F5344CB8AC3E}">
        <p14:creationId xmlns:p14="http://schemas.microsoft.com/office/powerpoint/2010/main" val="36234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7357875" y="-97775"/>
            <a:ext cx="3822189" cy="1899912"/>
          </a:xfrm>
        </p:spPr>
        <p:txBody>
          <a:bodyPr vert="horz" lIns="91440" tIns="45720" rIns="91440" bIns="45720" numCol="1" rtlCol="0" anchorCtr="0" compatLnSpc="1">
            <a:prstTxWarp prst="textNoShape">
              <a:avLst/>
            </a:prstTxWarp>
            <a:normAutofit/>
          </a:bodyPr>
          <a:lstStyle/>
          <a:p>
            <a:r>
              <a:rPr lang="en-US" sz="4000" dirty="0"/>
              <a:t>Wind</a:t>
            </a:r>
          </a:p>
        </p:txBody>
      </p:sp>
      <p:pic>
        <p:nvPicPr>
          <p:cNvPr id="5" name="Picture 4" descr="A lighthouse crashing into the water&#10;&#10;Description automatically generated">
            <a:extLst>
              <a:ext uri="{FF2B5EF4-FFF2-40B4-BE49-F238E27FC236}">
                <a16:creationId xmlns:a16="http://schemas.microsoft.com/office/drawing/2014/main" id="{DC9AF86C-AA27-079E-62C2-B339B1D6D631}"/>
              </a:ext>
            </a:extLst>
          </p:cNvPr>
          <p:cNvPicPr>
            <a:picLocks noChangeAspect="1"/>
          </p:cNvPicPr>
          <p:nvPr/>
        </p:nvPicPr>
        <p:blipFill rotWithShape="1">
          <a:blip r:embed="rId2">
            <a:extLst>
              <a:ext uri="{28A0092B-C50C-407E-A947-70E740481C1C}">
                <a14:useLocalDpi xmlns:a14="http://schemas.microsoft.com/office/drawing/2010/main" val="0"/>
              </a:ext>
            </a:extLst>
          </a:blip>
          <a:srcRect l="14653" r="17833" b="-1"/>
          <a:stretch/>
        </p:blipFill>
        <p:spPr>
          <a:xfrm>
            <a:off x="1" y="10"/>
            <a:ext cx="6936390" cy="6857990"/>
          </a:xfrm>
          <a:prstGeom prst="rect">
            <a:avLst/>
          </a:pr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7461504" y="1492369"/>
            <a:ext cx="4334256" cy="3742762"/>
          </a:xfrm>
        </p:spPr>
        <p:txBody>
          <a:bodyPr>
            <a:normAutofit/>
          </a:bodyPr>
          <a:lstStyle/>
          <a:p>
            <a:pPr marL="0" indent="0">
              <a:lnSpc>
                <a:spcPct val="150000"/>
              </a:lnSpc>
              <a:buFont typeface="Arial" panose="020B0604020202020204" pitchFamily="34" charset="0"/>
              <a:buNone/>
            </a:pPr>
            <a:r>
              <a:rPr lang="en-GB" altLang="en-US" sz="1800" dirty="0"/>
              <a:t>Items may blow off roofs, trees or high buildings.</a:t>
            </a:r>
          </a:p>
          <a:p>
            <a:pPr marL="0" indent="0">
              <a:lnSpc>
                <a:spcPct val="150000"/>
              </a:lnSpc>
              <a:buFont typeface="Arial" panose="020B0604020202020204" pitchFamily="34" charset="0"/>
              <a:buNone/>
            </a:pPr>
            <a:r>
              <a:rPr lang="en-GB" altLang="en-US" sz="1800" dirty="0"/>
              <a:t>The sea and tides may be very high.</a:t>
            </a:r>
          </a:p>
          <a:p>
            <a:pPr marL="0" indent="0">
              <a:lnSpc>
                <a:spcPct val="150000"/>
              </a:lnSpc>
              <a:buFont typeface="Arial" panose="020B0604020202020204" pitchFamily="34" charset="0"/>
              <a:buNone/>
            </a:pPr>
            <a:r>
              <a:rPr lang="en-GB" altLang="en-US" sz="1800" dirty="0"/>
              <a:t>Things might blow down the street e.g. unsecured trampolines or bins.</a:t>
            </a:r>
          </a:p>
          <a:p>
            <a:pPr marL="0" indent="0">
              <a:lnSpc>
                <a:spcPct val="150000"/>
              </a:lnSpc>
              <a:buFont typeface="Arial" panose="020B0604020202020204" pitchFamily="34" charset="0"/>
              <a:buNone/>
            </a:pPr>
            <a:endParaRPr lang="en-GB" altLang="en-US" sz="2000" dirty="0"/>
          </a:p>
          <a:p>
            <a:pPr marL="0" indent="0">
              <a:buFont typeface="Arial" panose="020B0604020202020204" pitchFamily="34" charset="0"/>
              <a:buNone/>
            </a:pPr>
            <a:endParaRPr lang="en-GB" altLang="en-US" sz="2000" dirty="0"/>
          </a:p>
          <a:p>
            <a:pPr marL="0" indent="0">
              <a:buFont typeface="Arial" panose="020B0604020202020204" pitchFamily="34" charset="0"/>
              <a:buNone/>
            </a:pPr>
            <a:endParaRPr lang="en-GB" altLang="en-US" sz="2000" dirty="0"/>
          </a:p>
          <a:p>
            <a:pPr marL="0" indent="0">
              <a:buFont typeface="Arial" panose="020B0604020202020204" pitchFamily="34" charset="0"/>
              <a:buNone/>
            </a:pPr>
            <a:endParaRPr lang="en-GB" altLang="en-US" sz="20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sketchy line">
            <a:extLst>
              <a:ext uri="{FF2B5EF4-FFF2-40B4-BE49-F238E27FC236}">
                <a16:creationId xmlns:a16="http://schemas.microsoft.com/office/drawing/2014/main" id="{AE9DC7DA-CF98-4391-44CA-5516319C06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31610" y="115178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4DDAD9-BC17-9AF5-C50E-210C7CDD62D9}"/>
              </a:ext>
            </a:extLst>
          </p:cNvPr>
          <p:cNvSpPr txBox="1"/>
          <p:nvPr/>
        </p:nvSpPr>
        <p:spPr>
          <a:xfrm>
            <a:off x="1481328" y="5440680"/>
            <a:ext cx="10241280" cy="1323439"/>
          </a:xfrm>
          <a:prstGeom prst="rect">
            <a:avLst/>
          </a:prstGeom>
          <a:noFill/>
        </p:spPr>
        <p:txBody>
          <a:bodyPr wrap="square" rtlCol="0">
            <a:spAutoFit/>
          </a:bodyPr>
          <a:lstStyle/>
          <a:p>
            <a:r>
              <a:rPr lang="en-GB" sz="4000" b="1" dirty="0">
                <a:solidFill>
                  <a:srgbClr val="FF0000"/>
                </a:solidFill>
              </a:rPr>
              <a:t>Stay at home if there is a severe weather warning for high winds.</a:t>
            </a:r>
          </a:p>
        </p:txBody>
      </p:sp>
    </p:spTree>
    <p:extLst>
      <p:ext uri="{BB962C8B-B14F-4D97-AF65-F5344CB8AC3E}">
        <p14:creationId xmlns:p14="http://schemas.microsoft.com/office/powerpoint/2010/main" val="14717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What can you do to stay safe?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72493" y="1887332"/>
            <a:ext cx="10072527"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GB" altLang="en-US" sz="2400" b="0" i="0" u="none" strike="noStrike" kern="0" cap="none" spc="0" normalizeH="0" baseline="0" noProof="0" dirty="0">
                <a:ln>
                  <a:noFill/>
                </a:ln>
                <a:solidFill>
                  <a:prstClr val="black"/>
                </a:solidFill>
                <a:effectLst/>
                <a:uLnTx/>
                <a:uFillTx/>
              </a:rPr>
              <a:t>Taking one of the hazards,</a:t>
            </a:r>
            <a:r>
              <a:rPr lang="en-GB" altLang="en-US" sz="2400" kern="0" dirty="0">
                <a:solidFill>
                  <a:prstClr val="black"/>
                </a:solidFill>
              </a:rPr>
              <a:t> make a plan that can help to keep people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2400" kern="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2400" kern="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kern="0" dirty="0">
                <a:solidFill>
                  <a:prstClr val="black"/>
                </a:solidFill>
              </a:rPr>
              <a:t>There are some ideas to help you on the next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2400" kern="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prstClr val="black"/>
                </a:solidFill>
                <a:effectLst/>
                <a:uLnTx/>
                <a:uFillTx/>
              </a:rPr>
              <a:t>Think</a:t>
            </a:r>
            <a:r>
              <a:rPr kumimoji="0" lang="en-GB" altLang="en-US" sz="2400" b="0" i="0" u="none" strike="noStrike" kern="0" cap="none" spc="0" normalizeH="0" noProof="0" dirty="0">
                <a:ln>
                  <a:noFill/>
                </a:ln>
                <a:solidFill>
                  <a:prstClr val="black"/>
                </a:solidFill>
                <a:effectLst/>
                <a:uLnTx/>
                <a:uFillTx/>
              </a:rPr>
              <a:t> about</a:t>
            </a:r>
            <a:r>
              <a:rPr lang="en-GB" altLang="en-US" sz="2400" kern="0" dirty="0">
                <a:solidFill>
                  <a:prstClr val="black"/>
                </a:solidFill>
              </a:rPr>
              <a:t> what you would do if something went wrong in these conditions.</a:t>
            </a:r>
          </a:p>
        </p:txBody>
      </p:sp>
    </p:spTree>
    <p:extLst>
      <p:ext uri="{BB962C8B-B14F-4D97-AF65-F5344CB8AC3E}">
        <p14:creationId xmlns:p14="http://schemas.microsoft.com/office/powerpoint/2010/main" val="49837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53621" y="-243202"/>
            <a:ext cx="11018520" cy="1434415"/>
          </a:xfrm>
        </p:spPr>
        <p:txBody>
          <a:bodyPr vert="horz" lIns="91440" tIns="45720" rIns="91440" bIns="45720" numCol="1" rtlCol="0" anchor="b" anchorCtr="0" compatLnSpc="1">
            <a:prstTxWarp prst="textNoShape">
              <a:avLst/>
            </a:prstTxWarp>
            <a:normAutofit/>
          </a:bodyPr>
          <a:lstStyle/>
          <a:p>
            <a:r>
              <a:rPr lang="en-US" sz="5400" dirty="0"/>
              <a:t>A flood plan.</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243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2" y="1406782"/>
            <a:ext cx="11067819" cy="5082015"/>
          </a:xfrm>
        </p:spPr>
        <p:txBody>
          <a:bodyPr anchor="t">
            <a:normAutofit/>
          </a:bodyPr>
          <a:lstStyle/>
          <a:p>
            <a:pPr marL="0" indent="0">
              <a:lnSpc>
                <a:spcPct val="160000"/>
              </a:lnSpc>
              <a:buFont typeface="Arial" panose="020B0604020202020204" pitchFamily="34" charset="0"/>
              <a:buNone/>
            </a:pPr>
            <a:r>
              <a:rPr lang="en-GB" altLang="en-US" sz="2300" dirty="0"/>
              <a:t>If you live in an area that may flood, it is a good idea to have a personal flood plan at your home.</a:t>
            </a:r>
          </a:p>
          <a:p>
            <a:pPr marL="0" indent="0">
              <a:lnSpc>
                <a:spcPct val="160000"/>
              </a:lnSpc>
              <a:buFont typeface="Arial" panose="020B0604020202020204" pitchFamily="34" charset="0"/>
              <a:buNone/>
            </a:pPr>
            <a:r>
              <a:rPr lang="en-GB" altLang="en-US" sz="2300" dirty="0"/>
              <a:t>Remember, it is not just areas near rivers or reservoirs that may flood – flooding can be caused by nearby new building developments and blocked drains. </a:t>
            </a:r>
          </a:p>
          <a:p>
            <a:pPr marL="0" indent="0">
              <a:lnSpc>
                <a:spcPct val="160000"/>
              </a:lnSpc>
              <a:buFont typeface="Arial" panose="020B0604020202020204" pitchFamily="34" charset="0"/>
              <a:buNone/>
            </a:pPr>
            <a:r>
              <a:rPr lang="en-GB" altLang="en-US" sz="2300" dirty="0"/>
              <a:t>Ask the adults at home to sign up for a flood warning by email or text or phone call. (Your teacher has these details.) </a:t>
            </a:r>
          </a:p>
          <a:p>
            <a:pPr marL="0" indent="0">
              <a:buFont typeface="Arial" panose="020B0604020202020204" pitchFamily="34" charset="0"/>
              <a:buNone/>
            </a:pPr>
            <a:endParaRPr lang="en-GB" altLang="en-US" sz="1400" dirty="0"/>
          </a:p>
          <a:p>
            <a:pPr marL="0" indent="0">
              <a:buFont typeface="Arial" panose="020B0604020202020204" pitchFamily="34" charset="0"/>
              <a:buNone/>
            </a:pPr>
            <a:endParaRPr lang="en-GB" altLang="en-US" sz="1400" dirty="0"/>
          </a:p>
        </p:txBody>
      </p:sp>
      <p:pic>
        <p:nvPicPr>
          <p:cNvPr id="12" name="Picture 11" descr="A red and white triangle sign with a house in the water&#10;&#10;Description automatically generated">
            <a:extLst>
              <a:ext uri="{FF2B5EF4-FFF2-40B4-BE49-F238E27FC236}">
                <a16:creationId xmlns:a16="http://schemas.microsoft.com/office/drawing/2014/main" id="{6CC5A858-37AE-9031-21B8-93702DFEC411}"/>
              </a:ext>
            </a:extLst>
          </p:cNvPr>
          <p:cNvPicPr>
            <a:picLocks noChangeAspect="1"/>
          </p:cNvPicPr>
          <p:nvPr/>
        </p:nvPicPr>
        <p:blipFill rotWithShape="1">
          <a:blip r:embed="rId2">
            <a:extLst>
              <a:ext uri="{28A0092B-C50C-407E-A947-70E740481C1C}">
                <a14:useLocalDpi xmlns:a14="http://schemas.microsoft.com/office/drawing/2010/main" val="0"/>
              </a:ext>
            </a:extLst>
          </a:blip>
          <a:srcRect l="17860" r="17924" b="2"/>
          <a:stretch/>
        </p:blipFill>
        <p:spPr>
          <a:xfrm>
            <a:off x="9365994" y="4348312"/>
            <a:ext cx="2179299" cy="2265257"/>
          </a:xfrm>
          <a:prstGeom prst="rect">
            <a:avLst/>
          </a:prstGeom>
        </p:spPr>
      </p:pic>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12281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1151</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Meiryo</vt:lpstr>
      <vt:lpstr>Arial</vt:lpstr>
      <vt:lpstr>Calibri</vt:lpstr>
      <vt:lpstr>Calibri Light</vt:lpstr>
      <vt:lpstr>1_Office Theme</vt:lpstr>
      <vt:lpstr>2_Office Theme</vt:lpstr>
      <vt:lpstr>Winter weather safety</vt:lpstr>
      <vt:lpstr>Welcome to the I.M.P.S. team! </vt:lpstr>
      <vt:lpstr>Wintery weather</vt:lpstr>
      <vt:lpstr>Wintery weather</vt:lpstr>
      <vt:lpstr>Floods</vt:lpstr>
      <vt:lpstr>Snow and ice</vt:lpstr>
      <vt:lpstr>Wind</vt:lpstr>
      <vt:lpstr>What can you do to stay safe?</vt:lpstr>
      <vt:lpstr>A flood plan.</vt:lpstr>
      <vt:lpstr>A flood plan.</vt:lpstr>
      <vt:lpstr>A snow and ice plan</vt:lpstr>
      <vt:lpstr>A snow and ice plan</vt:lpstr>
      <vt:lpstr>High winds and gales plan</vt:lpstr>
      <vt:lpstr>Quiz</vt:lpstr>
      <vt:lpstr>Remember, Aways follow the advice.</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8</cp:revision>
  <dcterms:created xsi:type="dcterms:W3CDTF">2022-11-14T14:09:49Z</dcterms:created>
  <dcterms:modified xsi:type="dcterms:W3CDTF">2024-01-29T14:00:49Z</dcterms:modified>
</cp:coreProperties>
</file>